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ink/ink1.xml" ContentType="application/inkml+xml"/>
  <Override PartName="/ppt/revisionInfo.xml" ContentType="application/vnd.ms-powerpoint.revisioninfo+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0" r:id="rId5"/>
    <p:sldMasterId id="2147483740" r:id="rId6"/>
  </p:sldMasterIdLst>
  <p:notesMasterIdLst>
    <p:notesMasterId r:id="rId77"/>
  </p:notesMasterIdLst>
  <p:sldIdLst>
    <p:sldId id="477" r:id="rId7"/>
    <p:sldId id="716" r:id="rId8"/>
    <p:sldId id="712" r:id="rId9"/>
    <p:sldId id="713" r:id="rId10"/>
    <p:sldId id="6542" r:id="rId11"/>
    <p:sldId id="711" r:id="rId12"/>
    <p:sldId id="717" r:id="rId13"/>
    <p:sldId id="6541" r:id="rId14"/>
    <p:sldId id="358" r:id="rId15"/>
    <p:sldId id="360" r:id="rId16"/>
    <p:sldId id="288" r:id="rId17"/>
    <p:sldId id="341" r:id="rId18"/>
    <p:sldId id="6540" r:id="rId19"/>
    <p:sldId id="344" r:id="rId20"/>
    <p:sldId id="467" r:id="rId21"/>
    <p:sldId id="552" r:id="rId22"/>
    <p:sldId id="718" r:id="rId23"/>
    <p:sldId id="723" r:id="rId24"/>
    <p:sldId id="724" r:id="rId25"/>
    <p:sldId id="725" r:id="rId26"/>
    <p:sldId id="726" r:id="rId27"/>
    <p:sldId id="727" r:id="rId28"/>
    <p:sldId id="728" r:id="rId29"/>
    <p:sldId id="729" r:id="rId30"/>
    <p:sldId id="730" r:id="rId31"/>
    <p:sldId id="731" r:id="rId32"/>
    <p:sldId id="732" r:id="rId33"/>
    <p:sldId id="733" r:id="rId34"/>
    <p:sldId id="734" r:id="rId35"/>
    <p:sldId id="735" r:id="rId36"/>
    <p:sldId id="736" r:id="rId37"/>
    <p:sldId id="737" r:id="rId38"/>
    <p:sldId id="738" r:id="rId39"/>
    <p:sldId id="739" r:id="rId40"/>
    <p:sldId id="740" r:id="rId41"/>
    <p:sldId id="741" r:id="rId42"/>
    <p:sldId id="742" r:id="rId43"/>
    <p:sldId id="743" r:id="rId44"/>
    <p:sldId id="744" r:id="rId45"/>
    <p:sldId id="745" r:id="rId46"/>
    <p:sldId id="746" r:id="rId47"/>
    <p:sldId id="720" r:id="rId48"/>
    <p:sldId id="6520" r:id="rId49"/>
    <p:sldId id="6536" r:id="rId50"/>
    <p:sldId id="6254" r:id="rId51"/>
    <p:sldId id="327" r:id="rId52"/>
    <p:sldId id="6323" r:id="rId53"/>
    <p:sldId id="721" r:id="rId54"/>
    <p:sldId id="6537" r:id="rId55"/>
    <p:sldId id="1062" r:id="rId56"/>
    <p:sldId id="292" r:id="rId57"/>
    <p:sldId id="293" r:id="rId58"/>
    <p:sldId id="6538" r:id="rId59"/>
    <p:sldId id="317" r:id="rId60"/>
    <p:sldId id="319" r:id="rId61"/>
    <p:sldId id="386" r:id="rId62"/>
    <p:sldId id="387" r:id="rId63"/>
    <p:sldId id="405" r:id="rId64"/>
    <p:sldId id="329" r:id="rId65"/>
    <p:sldId id="340" r:id="rId66"/>
    <p:sldId id="6539" r:id="rId67"/>
    <p:sldId id="389" r:id="rId68"/>
    <p:sldId id="350" r:id="rId69"/>
    <p:sldId id="351" r:id="rId70"/>
    <p:sldId id="352" r:id="rId71"/>
    <p:sldId id="355" r:id="rId72"/>
    <p:sldId id="342" r:id="rId73"/>
    <p:sldId id="343" r:id="rId74"/>
    <p:sldId id="722" r:id="rId75"/>
    <p:sldId id="715"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8D3E6A5-4BBD-FFD1-A7D6-7C1BC0EF8D38}" name="KUJAWA Mateusz (HADEA)" initials="KM(" userId="S::Mateusz.KUJAWA@ec.europa.eu::179d6861-ddce-4586-a433-03822b43a63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F1DB5E-AF8F-0F2C-9D8E-DA44581DFCD3}" v="4" dt="2024-12-03T09:02:55.0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83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5.xml"/><Relationship Id="rId82" Type="http://schemas.microsoft.com/office/2015/10/relationships/revisionInfo" Target="revisionInfo.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Budget</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948-48AD-AB26-AF62B3B9341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948-48AD-AB26-AF62B3B9341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948-48AD-AB26-AF62B3B93417}"/>
              </c:ext>
            </c:extLst>
          </c:dPt>
          <c:dLbls>
            <c:dLbl>
              <c:idx val="0"/>
              <c:tx>
                <c:rich>
                  <a:bodyPr/>
                  <a:lstStyle/>
                  <a:p>
                    <a:fld id="{2C262E91-8251-476B-A405-F70B240C20BA}" type="CATEGORYNAME">
                      <a:rPr lang="en-US" sz="1200"/>
                      <a:pPr/>
                      <a:t>[CATEGORY NAME]</a:t>
                    </a:fld>
                    <a:r>
                      <a:rPr lang="en-US" sz="1200" baseline="0"/>
                      <a:t>, </a:t>
                    </a:r>
                    <a:fld id="{D685EB78-B8CB-4DB9-B115-1F76A9C167A7}" type="VALUE">
                      <a:rPr lang="en-US" sz="1200" baseline="0"/>
                      <a:pPr/>
                      <a:t>[VALUE]</a:t>
                    </a:fld>
                    <a:endParaRPr lang="en-US" sz="1200" baseline="0"/>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4948-48AD-AB26-AF62B3B93417}"/>
                </c:ext>
              </c:extLst>
            </c:dLbl>
            <c:dLbl>
              <c:idx val="1"/>
              <c:tx>
                <c:rich>
                  <a:bodyPr/>
                  <a:lstStyle/>
                  <a:p>
                    <a:fld id="{7B705E91-012A-4368-90E4-5E78BCABA442}" type="CATEGORYNAME">
                      <a:rPr lang="en-US" sz="1200"/>
                      <a:pPr/>
                      <a:t>[CATEGORY NAME]</a:t>
                    </a:fld>
                    <a:r>
                      <a:rPr lang="en-US" sz="1200" baseline="0"/>
                      <a:t>, </a:t>
                    </a:r>
                    <a:fld id="{D2D711CF-11F9-43A3-8859-6E439AB3892C}" type="VALUE">
                      <a:rPr lang="en-US" sz="1200" baseline="0"/>
                      <a:pPr/>
                      <a:t>[VALUE]</a:t>
                    </a:fld>
                    <a:endParaRPr lang="en-US" sz="1200" baseline="0"/>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4948-48AD-AB26-AF62B3B93417}"/>
                </c:ext>
              </c:extLst>
            </c:dLbl>
            <c:dLbl>
              <c:idx val="2"/>
              <c:tx>
                <c:rich>
                  <a:bodyPr/>
                  <a:lstStyle/>
                  <a:p>
                    <a:fld id="{AC0EDD3F-C497-4D4F-B72F-FFD92FB479D7}" type="CATEGORYNAME">
                      <a:rPr lang="en-US" sz="1400"/>
                      <a:pPr/>
                      <a:t>[CATEGORY NAME]</a:t>
                    </a:fld>
                    <a:r>
                      <a:rPr lang="en-US" sz="1400" baseline="0"/>
                      <a:t>, </a:t>
                    </a:r>
                    <a:fld id="{9C51E64B-0CD5-4BF6-8041-EE6A05FDDC18}" type="VALUE">
                      <a:rPr lang="en-US" sz="1400" baseline="0"/>
                      <a:pPr/>
                      <a:t>[VALUE]</a:t>
                    </a:fld>
                    <a:endParaRPr lang="en-US" sz="1400" baseline="0"/>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4948-48AD-AB26-AF62B3B93417}"/>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sr-Latn-R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5GLSP</c:v>
                </c:pt>
                <c:pt idx="1">
                  <c:v>DGG</c:v>
                </c:pt>
                <c:pt idx="2">
                  <c:v>EuroQCI</c:v>
                </c:pt>
              </c:strCache>
            </c:strRef>
          </c:cat>
          <c:val>
            <c:numRef>
              <c:f>Sheet1!$B$2:$B$4</c:f>
              <c:numCache>
                <c:formatCode>General</c:formatCode>
                <c:ptCount val="3"/>
                <c:pt idx="0">
                  <c:v>105</c:v>
                </c:pt>
                <c:pt idx="1">
                  <c:v>128</c:v>
                </c:pt>
                <c:pt idx="2">
                  <c:v>90</c:v>
                </c:pt>
              </c:numCache>
            </c:numRef>
          </c:val>
          <c:extLst>
            <c:ext xmlns:c16="http://schemas.microsoft.com/office/drawing/2014/chart" uri="{C3380CC4-5D6E-409C-BE32-E72D297353CC}">
              <c16:uniqueId val="{00000006-4948-48AD-AB26-AF62B3B93417}"/>
            </c:ext>
          </c:extLst>
        </c:ser>
        <c:dLbls>
          <c:showLegendKey val="0"/>
          <c:showVal val="1"/>
          <c:showCatName val="1"/>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r-Latn-R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2B7B9E-3967-4D9A-B425-99C0EC41C254}" type="doc">
      <dgm:prSet loTypeId="urn:microsoft.com/office/officeart/2005/8/layout/hierarchy3" loCatId="list" qsTypeId="urn:microsoft.com/office/officeart/2005/8/quickstyle/3d3" qsCatId="3D" csTypeId="urn:microsoft.com/office/officeart/2005/8/colors/colorful4" csCatId="colorful" phldr="1"/>
      <dgm:spPr/>
      <dgm:t>
        <a:bodyPr/>
        <a:lstStyle/>
        <a:p>
          <a:endParaRPr lang="en-GB"/>
        </a:p>
      </dgm:t>
    </dgm:pt>
    <dgm:pt modelId="{1BDBE6F5-EAFF-4888-AD07-4672A366E686}">
      <dgm:prSet phldrT="[Text]" custT="1"/>
      <dgm:spPr/>
      <dgm:t>
        <a:bodyPr/>
        <a:lstStyle/>
        <a:p>
          <a:pPr marL="0" lvl="0" indent="0" algn="ctr" defTabSz="800100">
            <a:lnSpc>
              <a:spcPct val="90000"/>
            </a:lnSpc>
            <a:spcBef>
              <a:spcPct val="0"/>
            </a:spcBef>
            <a:spcAft>
              <a:spcPct val="35000"/>
            </a:spcAft>
            <a:buNone/>
          </a:pPr>
          <a:r>
            <a:rPr lang="en-GB" sz="1800" b="0" kern="1200">
              <a:solidFill>
                <a:srgbClr val="FFFFFF"/>
              </a:solidFill>
              <a:latin typeface="Arial"/>
              <a:ea typeface="+mn-ea"/>
              <a:cs typeface="+mn-cs"/>
            </a:rPr>
            <a:t>Preliminary </a:t>
          </a:r>
          <a:br>
            <a:rPr lang="en-GB" sz="1800" b="0" kern="1200">
              <a:solidFill>
                <a:srgbClr val="FFFFFF"/>
              </a:solidFill>
              <a:latin typeface="Arial"/>
              <a:ea typeface="+mn-ea"/>
              <a:cs typeface="+mn-cs"/>
            </a:rPr>
          </a:br>
          <a:r>
            <a:rPr lang="en-GB" sz="1800" b="0" kern="1200">
              <a:solidFill>
                <a:srgbClr val="FFFFFF"/>
              </a:solidFill>
              <a:latin typeface="Arial"/>
              <a:ea typeface="+mn-ea"/>
              <a:cs typeface="+mn-cs"/>
            </a:rPr>
            <a:t>Checks</a:t>
          </a:r>
        </a:p>
        <a:p>
          <a:pPr marL="0" lvl="0" indent="0" algn="ctr" defTabSz="800100">
            <a:lnSpc>
              <a:spcPct val="90000"/>
            </a:lnSpc>
            <a:spcBef>
              <a:spcPct val="0"/>
            </a:spcBef>
            <a:spcAft>
              <a:spcPct val="35000"/>
            </a:spcAft>
            <a:buNone/>
          </a:pPr>
          <a:r>
            <a:rPr lang="en-GB" sz="1800" b="0" kern="1200">
              <a:solidFill>
                <a:srgbClr val="FFFFFF"/>
              </a:solidFill>
              <a:latin typeface="Arial"/>
              <a:ea typeface="+mn-ea"/>
              <a:cs typeface="+mn-cs"/>
            </a:rPr>
            <a:t>(HaDEA)</a:t>
          </a:r>
        </a:p>
      </dgm:t>
    </dgm:pt>
    <dgm:pt modelId="{DF5DFB73-61D0-4E17-8E94-706B2AF194C4}" type="parTrans" cxnId="{5E5D2352-3CAE-4EFE-B842-B52762763DC7}">
      <dgm:prSet/>
      <dgm:spPr/>
      <dgm:t>
        <a:bodyPr/>
        <a:lstStyle/>
        <a:p>
          <a:endParaRPr lang="en-GB"/>
        </a:p>
      </dgm:t>
    </dgm:pt>
    <dgm:pt modelId="{91E48385-1FF7-4217-8A77-34D49FE1ACDB}" type="sibTrans" cxnId="{5E5D2352-3CAE-4EFE-B842-B52762763DC7}">
      <dgm:prSet/>
      <dgm:spPr/>
      <dgm:t>
        <a:bodyPr/>
        <a:lstStyle/>
        <a:p>
          <a:endParaRPr lang="en-GB"/>
        </a:p>
      </dgm:t>
    </dgm:pt>
    <dgm:pt modelId="{5A654873-AF4C-4B7D-BF89-D6BAA786E0E3}">
      <dgm:prSet phldrT="[Text]"/>
      <dgm:spPr/>
      <dgm:t>
        <a:bodyPr/>
        <a:lstStyle/>
        <a:p>
          <a:r>
            <a:rPr lang="en-GB" noProof="0"/>
            <a:t>Admissibility</a:t>
          </a:r>
          <a:r>
            <a:rPr lang="en-GB"/>
            <a:t> </a:t>
          </a:r>
          <a:br>
            <a:rPr lang="en-GB"/>
          </a:br>
          <a:r>
            <a:rPr lang="en-GB"/>
            <a:t>check</a:t>
          </a:r>
        </a:p>
      </dgm:t>
    </dgm:pt>
    <dgm:pt modelId="{36FFFA3A-817C-4438-A68E-D73134DB1EEA}" type="parTrans" cxnId="{03B05C29-949F-4B18-BA60-A7C558E254EA}">
      <dgm:prSet/>
      <dgm:spPr/>
      <dgm:t>
        <a:bodyPr/>
        <a:lstStyle/>
        <a:p>
          <a:endParaRPr lang="en-GB"/>
        </a:p>
      </dgm:t>
    </dgm:pt>
    <dgm:pt modelId="{B30D15D6-9868-4057-AEA3-D688D63E34B5}" type="sibTrans" cxnId="{03B05C29-949F-4B18-BA60-A7C558E254EA}">
      <dgm:prSet/>
      <dgm:spPr/>
      <dgm:t>
        <a:bodyPr/>
        <a:lstStyle/>
        <a:p>
          <a:endParaRPr lang="en-GB"/>
        </a:p>
      </dgm:t>
    </dgm:pt>
    <dgm:pt modelId="{A4C6D837-038F-4C73-B497-CDD8ABDBBCFE}">
      <dgm:prSet phldrT="[Text]"/>
      <dgm:spPr/>
      <dgm:t>
        <a:bodyPr/>
        <a:lstStyle/>
        <a:p>
          <a:r>
            <a:rPr lang="en-GB"/>
            <a:t>Eligibility </a:t>
          </a:r>
          <a:br>
            <a:rPr lang="en-GB"/>
          </a:br>
          <a:r>
            <a:rPr lang="en-GB"/>
            <a:t>check</a:t>
          </a:r>
        </a:p>
      </dgm:t>
    </dgm:pt>
    <dgm:pt modelId="{90C829EF-6DD9-498C-9726-9384FD704967}" type="parTrans" cxnId="{4F0AB948-AA23-43F6-9204-C4D7703FDE39}">
      <dgm:prSet/>
      <dgm:spPr/>
      <dgm:t>
        <a:bodyPr/>
        <a:lstStyle/>
        <a:p>
          <a:endParaRPr lang="en-GB"/>
        </a:p>
      </dgm:t>
    </dgm:pt>
    <dgm:pt modelId="{A211871A-0C02-4857-A7CA-75FDA7BB7DA5}" type="sibTrans" cxnId="{4F0AB948-AA23-43F6-9204-C4D7703FDE39}">
      <dgm:prSet/>
      <dgm:spPr/>
      <dgm:t>
        <a:bodyPr/>
        <a:lstStyle/>
        <a:p>
          <a:endParaRPr lang="en-GB"/>
        </a:p>
      </dgm:t>
    </dgm:pt>
    <dgm:pt modelId="{9548DDF8-A16A-4E27-81FD-8DC8462141F7}">
      <dgm:prSet phldrT="[Text]" custT="1"/>
      <dgm:spPr/>
      <dgm:t>
        <a:bodyPr/>
        <a:lstStyle/>
        <a:p>
          <a:r>
            <a:rPr lang="en-GB" sz="1800" b="0"/>
            <a:t>External </a:t>
          </a:r>
          <a:br>
            <a:rPr lang="en-GB" sz="1800" b="0"/>
          </a:br>
          <a:r>
            <a:rPr lang="en-GB" sz="1800" b="0"/>
            <a:t>Evaluation</a:t>
          </a:r>
          <a:br>
            <a:rPr lang="en-GB" sz="1800" b="0"/>
          </a:br>
          <a:r>
            <a:rPr lang="en-GB" sz="1800" b="0"/>
            <a:t>(</a:t>
          </a:r>
          <a:r>
            <a:rPr lang="en-GB" sz="1800" b="0" err="1"/>
            <a:t>Indep</a:t>
          </a:r>
          <a:r>
            <a:rPr lang="en-GB" sz="1800" b="0"/>
            <a:t>. Experts)</a:t>
          </a:r>
        </a:p>
      </dgm:t>
    </dgm:pt>
    <dgm:pt modelId="{79BF61C1-C516-4554-9373-782C29ECBC5F}" type="parTrans" cxnId="{CBCCC2DB-F61F-4C64-98EC-E8479CBC9857}">
      <dgm:prSet/>
      <dgm:spPr/>
      <dgm:t>
        <a:bodyPr/>
        <a:lstStyle/>
        <a:p>
          <a:endParaRPr lang="en-GB"/>
        </a:p>
      </dgm:t>
    </dgm:pt>
    <dgm:pt modelId="{8D39D00B-D17F-445E-8AEB-B394E34133EF}" type="sibTrans" cxnId="{CBCCC2DB-F61F-4C64-98EC-E8479CBC9857}">
      <dgm:prSet/>
      <dgm:spPr/>
      <dgm:t>
        <a:bodyPr/>
        <a:lstStyle/>
        <a:p>
          <a:endParaRPr lang="en-GB"/>
        </a:p>
      </dgm:t>
    </dgm:pt>
    <dgm:pt modelId="{437164BB-550E-4CD2-997B-FE0B2D1B27CC}">
      <dgm:prSet phldrT="[Text]"/>
      <dgm:spPr/>
      <dgm:t>
        <a:bodyPr/>
        <a:lstStyle/>
        <a:p>
          <a:r>
            <a:rPr lang="en-GB"/>
            <a:t>Individual </a:t>
          </a:r>
          <a:br>
            <a:rPr lang="en-GB"/>
          </a:br>
          <a:r>
            <a:rPr lang="en-GB"/>
            <a:t>assessments</a:t>
          </a:r>
        </a:p>
      </dgm:t>
    </dgm:pt>
    <dgm:pt modelId="{4DD509EF-8542-4AE5-83E1-A30B215A7B8D}" type="parTrans" cxnId="{8005DB00-7BF5-4089-8E66-5E6CD846DF5E}">
      <dgm:prSet/>
      <dgm:spPr/>
      <dgm:t>
        <a:bodyPr/>
        <a:lstStyle/>
        <a:p>
          <a:endParaRPr lang="en-GB"/>
        </a:p>
      </dgm:t>
    </dgm:pt>
    <dgm:pt modelId="{F171FB51-4285-4CF4-8877-01899763506F}" type="sibTrans" cxnId="{8005DB00-7BF5-4089-8E66-5E6CD846DF5E}">
      <dgm:prSet/>
      <dgm:spPr/>
      <dgm:t>
        <a:bodyPr/>
        <a:lstStyle/>
        <a:p>
          <a:endParaRPr lang="en-GB"/>
        </a:p>
      </dgm:t>
    </dgm:pt>
    <dgm:pt modelId="{6E414BF5-AA76-477D-B2ED-065301AA8723}">
      <dgm:prSet phldrT="[Text]" custT="1"/>
      <dgm:spPr/>
      <dgm:t>
        <a:bodyPr/>
        <a:lstStyle/>
        <a:p>
          <a:r>
            <a:rPr lang="en-GB" sz="1800" b="0" kern="1200"/>
            <a:t>Internal </a:t>
          </a:r>
          <a:br>
            <a:rPr lang="en-GB" sz="1800" b="0" kern="1200"/>
          </a:br>
          <a:r>
            <a:rPr lang="en-GB" sz="1800" b="0" kern="1200"/>
            <a:t>Evaluation</a:t>
          </a:r>
        </a:p>
        <a:p>
          <a:r>
            <a:rPr lang="en-GB" sz="1800" b="0" kern="1200"/>
            <a:t>(</a:t>
          </a:r>
          <a:r>
            <a:rPr lang="en-GB" sz="1800" b="0" kern="1200" err="1"/>
            <a:t>Europ</a:t>
          </a:r>
          <a:r>
            <a:rPr lang="en-GB" sz="1800" b="0" kern="1200"/>
            <a:t>. </a:t>
          </a:r>
          <a:r>
            <a:rPr lang="en-GB" sz="1800" b="0" kern="1200">
              <a:solidFill>
                <a:srgbClr val="FFFFFF"/>
              </a:solidFill>
              <a:latin typeface="Arial"/>
              <a:ea typeface="+mn-ea"/>
              <a:cs typeface="+mn-cs"/>
            </a:rPr>
            <a:t>Commission</a:t>
          </a:r>
          <a:r>
            <a:rPr lang="en-GB" sz="1800" b="0" kern="1200"/>
            <a:t>)</a:t>
          </a:r>
        </a:p>
      </dgm:t>
    </dgm:pt>
    <dgm:pt modelId="{2A40A605-580F-4A46-B846-51052CE5A872}" type="parTrans" cxnId="{A2BF8054-7D74-4B18-AD6F-E68137D73801}">
      <dgm:prSet/>
      <dgm:spPr/>
      <dgm:t>
        <a:bodyPr/>
        <a:lstStyle/>
        <a:p>
          <a:endParaRPr lang="en-GB"/>
        </a:p>
      </dgm:t>
    </dgm:pt>
    <dgm:pt modelId="{4F65AFF2-39A6-476A-907E-32575B953789}" type="sibTrans" cxnId="{A2BF8054-7D74-4B18-AD6F-E68137D73801}">
      <dgm:prSet/>
      <dgm:spPr/>
      <dgm:t>
        <a:bodyPr/>
        <a:lstStyle/>
        <a:p>
          <a:endParaRPr lang="en-GB"/>
        </a:p>
      </dgm:t>
    </dgm:pt>
    <dgm:pt modelId="{AABD66EB-4BB6-496D-87BA-A06A5083E9A0}">
      <dgm:prSet phldrT="[Text]"/>
      <dgm:spPr/>
      <dgm:t>
        <a:bodyPr/>
        <a:lstStyle/>
        <a:p>
          <a:r>
            <a:rPr lang="en-GB" noProof="0"/>
            <a:t>Recommended draft list of proposals </a:t>
          </a:r>
        </a:p>
      </dgm:t>
    </dgm:pt>
    <dgm:pt modelId="{CD95D9E8-87E5-4088-90D1-03D4B2FBFA0F}" type="parTrans" cxnId="{4B6B4209-1891-4D1C-96C9-D98603344F5A}">
      <dgm:prSet/>
      <dgm:spPr/>
      <dgm:t>
        <a:bodyPr/>
        <a:lstStyle/>
        <a:p>
          <a:endParaRPr lang="en-GB"/>
        </a:p>
      </dgm:t>
    </dgm:pt>
    <dgm:pt modelId="{4F3A990C-AF4F-4DD8-99F1-24C7727C4DF1}" type="sibTrans" cxnId="{4B6B4209-1891-4D1C-96C9-D98603344F5A}">
      <dgm:prSet/>
      <dgm:spPr/>
      <dgm:t>
        <a:bodyPr/>
        <a:lstStyle/>
        <a:p>
          <a:endParaRPr lang="en-GB"/>
        </a:p>
      </dgm:t>
    </dgm:pt>
    <dgm:pt modelId="{A08D330A-5C0F-C34F-BF57-7D221A164846}">
      <dgm:prSet/>
      <dgm:spPr/>
      <dgm:t>
        <a:bodyPr/>
        <a:lstStyle/>
        <a:p>
          <a:r>
            <a:rPr lang="en-GB"/>
            <a:t>Consensus </a:t>
          </a:r>
          <a:br>
            <a:rPr lang="en-GB"/>
          </a:br>
          <a:r>
            <a:rPr lang="en-GB"/>
            <a:t>meeting</a:t>
          </a:r>
        </a:p>
      </dgm:t>
    </dgm:pt>
    <dgm:pt modelId="{640E0F0D-BAFE-1D49-A590-2C0D65711BE5}" type="parTrans" cxnId="{14E162A9-1FAF-9C48-8499-D1503A476747}">
      <dgm:prSet/>
      <dgm:spPr/>
      <dgm:t>
        <a:bodyPr/>
        <a:lstStyle/>
        <a:p>
          <a:endParaRPr lang="en-GB"/>
        </a:p>
      </dgm:t>
    </dgm:pt>
    <dgm:pt modelId="{7A2BBD07-3D7B-4C4A-AD9D-9480DB124EF2}" type="sibTrans" cxnId="{14E162A9-1FAF-9C48-8499-D1503A476747}">
      <dgm:prSet/>
      <dgm:spPr/>
      <dgm:t>
        <a:bodyPr/>
        <a:lstStyle/>
        <a:p>
          <a:endParaRPr lang="en-GB"/>
        </a:p>
      </dgm:t>
    </dgm:pt>
    <dgm:pt modelId="{F583F597-58E1-4224-BEB6-E3E44F50E291}">
      <dgm:prSet phldrT="[Text]"/>
      <dgm:spPr/>
      <dgm:t>
        <a:bodyPr/>
        <a:lstStyle/>
        <a:p>
          <a:pPr algn="l"/>
          <a:r>
            <a:rPr lang="en-GB"/>
            <a:t>Other assessments</a:t>
          </a:r>
          <a:r>
            <a:rPr lang="en-GB" b="0" i="0"/>
            <a:t>: </a:t>
          </a:r>
          <a:r>
            <a:rPr kumimoji="0" lang="en-GB" b="0" i="0" u="none" strike="noStrike" cap="none" spc="0" normalizeH="0" baseline="0" noProof="0">
              <a:ln>
                <a:noFill/>
              </a:ln>
              <a:solidFill>
                <a:srgbClr val="4D4D4D"/>
              </a:solidFill>
              <a:effectLst/>
              <a:uLnTx/>
              <a:uFillTx/>
              <a:latin typeface="Arial"/>
              <a:ea typeface="+mn-ea"/>
              <a:cs typeface="+mn-cs"/>
            </a:rPr>
            <a:t>ownership &amp; control,</a:t>
          </a:r>
          <a:r>
            <a:rPr lang="en-GB" b="0" i="0">
              <a:solidFill>
                <a:srgbClr val="4D4D4D"/>
              </a:solidFill>
              <a:latin typeface="Arial"/>
            </a:rPr>
            <a:t> security compliance declaration, security </a:t>
          </a:r>
          <a:r>
            <a:rPr kumimoji="0" lang="en-GB" b="0" i="0" u="none" strike="noStrike" cap="none" spc="0" normalizeH="0" baseline="0" noProof="0">
              <a:ln>
                <a:noFill/>
              </a:ln>
              <a:solidFill>
                <a:srgbClr val="4D4D4D"/>
              </a:solidFill>
              <a:effectLst/>
              <a:uLnTx/>
              <a:uFillTx/>
              <a:latin typeface="Arial"/>
              <a:ea typeface="+mn-ea"/>
              <a:cs typeface="+mn-cs"/>
            </a:rPr>
            <a:t>scrutiny</a:t>
          </a:r>
          <a:r>
            <a:rPr kumimoji="0" lang="en-GB" b="0" i="0" u="none" strike="noStrike" cap="none" spc="0" normalizeH="0" baseline="0" noProof="0">
              <a:ln>
                <a:noFill/>
              </a:ln>
              <a:solidFill>
                <a:srgbClr val="4D4D4D"/>
              </a:solidFill>
              <a:effectLst/>
              <a:uLnTx/>
              <a:uFillTx/>
              <a:latin typeface="+mn-lt"/>
              <a:ea typeface="+mn-ea"/>
              <a:cs typeface="+mn-cs"/>
            </a:rPr>
            <a:t>, financial &amp; operational capacity, etc</a:t>
          </a:r>
          <a:r>
            <a:rPr kumimoji="0" lang="en-GB" b="0" i="0" u="none" strike="noStrike" cap="none" spc="0" normalizeH="0" baseline="0" noProof="0">
              <a:ln>
                <a:noFill/>
              </a:ln>
              <a:solidFill>
                <a:srgbClr val="4D4D4D"/>
              </a:solidFill>
              <a:effectLst/>
              <a:uLnTx/>
              <a:uFillTx/>
              <a:latin typeface="Arial"/>
              <a:ea typeface="+mn-ea"/>
              <a:cs typeface="+mn-cs"/>
            </a:rPr>
            <a:t>.</a:t>
          </a:r>
          <a:r>
            <a:rPr lang="en-GB" b="0" i="0"/>
            <a:t> </a:t>
          </a:r>
        </a:p>
      </dgm:t>
    </dgm:pt>
    <dgm:pt modelId="{B9BA2216-C6CC-4E97-A3F1-8AA07163BBF7}" type="parTrans" cxnId="{D4890B45-949B-4DA9-A8DD-BCC0B83C77E6}">
      <dgm:prSet/>
      <dgm:spPr/>
      <dgm:t>
        <a:bodyPr/>
        <a:lstStyle/>
        <a:p>
          <a:endParaRPr lang="en-IE"/>
        </a:p>
      </dgm:t>
    </dgm:pt>
    <dgm:pt modelId="{44362EFC-5975-422E-9F12-DD59A39C184A}" type="sibTrans" cxnId="{D4890B45-949B-4DA9-A8DD-BCC0B83C77E6}">
      <dgm:prSet/>
      <dgm:spPr/>
      <dgm:t>
        <a:bodyPr/>
        <a:lstStyle/>
        <a:p>
          <a:endParaRPr lang="en-IE"/>
        </a:p>
      </dgm:t>
    </dgm:pt>
    <dgm:pt modelId="{9A9FBFE3-E1AF-4805-A75C-31EA5B1536AC}">
      <dgm:prSet phldrT="[Text]"/>
      <dgm:spPr/>
      <dgm:t>
        <a:bodyPr/>
        <a:lstStyle/>
        <a:p>
          <a:r>
            <a:rPr lang="en-GB" noProof="0"/>
            <a:t>Selection </a:t>
          </a:r>
          <a:br>
            <a:rPr lang="en-GB" noProof="0"/>
          </a:br>
          <a:r>
            <a:rPr lang="en-GB" noProof="0"/>
            <a:t>Committee </a:t>
          </a:r>
        </a:p>
      </dgm:t>
    </dgm:pt>
    <dgm:pt modelId="{5B4667B1-2FA4-427C-87E2-1B0A10663602}" type="parTrans" cxnId="{B3CB611F-BFCE-4B0A-BFB2-CF9B19A51E99}">
      <dgm:prSet/>
      <dgm:spPr/>
      <dgm:t>
        <a:bodyPr/>
        <a:lstStyle/>
        <a:p>
          <a:endParaRPr lang="en-IE"/>
        </a:p>
      </dgm:t>
    </dgm:pt>
    <dgm:pt modelId="{CAC67610-920B-4248-BA00-1B6FF38C7501}" type="sibTrans" cxnId="{B3CB611F-BFCE-4B0A-BFB2-CF9B19A51E99}">
      <dgm:prSet/>
      <dgm:spPr/>
      <dgm:t>
        <a:bodyPr/>
        <a:lstStyle/>
        <a:p>
          <a:endParaRPr lang="en-IE"/>
        </a:p>
      </dgm:t>
    </dgm:pt>
    <dgm:pt modelId="{019F6D69-A070-4137-9861-9638FC6471E9}" type="pres">
      <dgm:prSet presAssocID="{082B7B9E-3967-4D9A-B425-99C0EC41C254}" presName="diagram" presStyleCnt="0">
        <dgm:presLayoutVars>
          <dgm:chPref val="1"/>
          <dgm:dir/>
          <dgm:animOne val="branch"/>
          <dgm:animLvl val="lvl"/>
          <dgm:resizeHandles/>
        </dgm:presLayoutVars>
      </dgm:prSet>
      <dgm:spPr/>
      <dgm:t>
        <a:bodyPr/>
        <a:lstStyle/>
        <a:p>
          <a:endParaRPr lang="en-US"/>
        </a:p>
      </dgm:t>
    </dgm:pt>
    <dgm:pt modelId="{815B3EEE-BAB5-40D9-B88E-269677C8AF1F}" type="pres">
      <dgm:prSet presAssocID="{1BDBE6F5-EAFF-4888-AD07-4672A366E686}" presName="root" presStyleCnt="0"/>
      <dgm:spPr/>
    </dgm:pt>
    <dgm:pt modelId="{90299D9C-BD56-4A52-AA66-40E5939DFBD4}" type="pres">
      <dgm:prSet presAssocID="{1BDBE6F5-EAFF-4888-AD07-4672A366E686}" presName="rootComposite" presStyleCnt="0"/>
      <dgm:spPr/>
    </dgm:pt>
    <dgm:pt modelId="{DEDC2350-C540-46C2-8AE5-4F921A2DE7F4}" type="pres">
      <dgm:prSet presAssocID="{1BDBE6F5-EAFF-4888-AD07-4672A366E686}" presName="rootText" presStyleLbl="node1" presStyleIdx="0" presStyleCnt="3" custScaleX="148340" custLinFactNeighborX="-765" custLinFactNeighborY="-3797"/>
      <dgm:spPr/>
      <dgm:t>
        <a:bodyPr/>
        <a:lstStyle/>
        <a:p>
          <a:endParaRPr lang="en-US"/>
        </a:p>
      </dgm:t>
    </dgm:pt>
    <dgm:pt modelId="{849A7EC1-25D6-48E3-9072-AA34950C6E12}" type="pres">
      <dgm:prSet presAssocID="{1BDBE6F5-EAFF-4888-AD07-4672A366E686}" presName="rootConnector" presStyleLbl="node1" presStyleIdx="0" presStyleCnt="3"/>
      <dgm:spPr/>
      <dgm:t>
        <a:bodyPr/>
        <a:lstStyle/>
        <a:p>
          <a:endParaRPr lang="en-US"/>
        </a:p>
      </dgm:t>
    </dgm:pt>
    <dgm:pt modelId="{3E81B95E-AF89-41C7-B643-1D6087B064CD}" type="pres">
      <dgm:prSet presAssocID="{1BDBE6F5-EAFF-4888-AD07-4672A366E686}" presName="childShape" presStyleCnt="0"/>
      <dgm:spPr/>
    </dgm:pt>
    <dgm:pt modelId="{7CFCF73A-159B-47DD-B4E0-751396D69F5A}" type="pres">
      <dgm:prSet presAssocID="{36FFFA3A-817C-4438-A68E-D73134DB1EEA}" presName="Name13" presStyleLbl="parChTrans1D2" presStyleIdx="0" presStyleCnt="7" custSzX="223026"/>
      <dgm:spPr/>
      <dgm:t>
        <a:bodyPr/>
        <a:lstStyle/>
        <a:p>
          <a:endParaRPr lang="en-US"/>
        </a:p>
      </dgm:t>
    </dgm:pt>
    <dgm:pt modelId="{04A3F67F-FF46-4BA6-9D92-3E3DF13E46D8}" type="pres">
      <dgm:prSet presAssocID="{5A654873-AF4C-4B7D-BF89-D6BAA786E0E3}" presName="childText" presStyleLbl="bgAcc1" presStyleIdx="0" presStyleCnt="7" custScaleX="148340" custScaleY="66051">
        <dgm:presLayoutVars>
          <dgm:bulletEnabled val="1"/>
        </dgm:presLayoutVars>
      </dgm:prSet>
      <dgm:spPr/>
      <dgm:t>
        <a:bodyPr/>
        <a:lstStyle/>
        <a:p>
          <a:endParaRPr lang="en-US"/>
        </a:p>
      </dgm:t>
    </dgm:pt>
    <dgm:pt modelId="{FF2D008C-5C2B-450F-B8CC-6F9E8547E523}" type="pres">
      <dgm:prSet presAssocID="{90C829EF-6DD9-498C-9726-9384FD704967}" presName="Name13" presStyleLbl="parChTrans1D2" presStyleIdx="1" presStyleCnt="7" custSzX="223026"/>
      <dgm:spPr/>
      <dgm:t>
        <a:bodyPr/>
        <a:lstStyle/>
        <a:p>
          <a:endParaRPr lang="en-US"/>
        </a:p>
      </dgm:t>
    </dgm:pt>
    <dgm:pt modelId="{E4126AFF-BCB8-428C-B422-7261303D3E54}" type="pres">
      <dgm:prSet presAssocID="{A4C6D837-038F-4C73-B497-CDD8ABDBBCFE}" presName="childText" presStyleLbl="bgAcc1" presStyleIdx="1" presStyleCnt="7" custScaleX="148340" custScaleY="66051">
        <dgm:presLayoutVars>
          <dgm:bulletEnabled val="1"/>
        </dgm:presLayoutVars>
      </dgm:prSet>
      <dgm:spPr/>
      <dgm:t>
        <a:bodyPr/>
        <a:lstStyle/>
        <a:p>
          <a:endParaRPr lang="en-US"/>
        </a:p>
      </dgm:t>
    </dgm:pt>
    <dgm:pt modelId="{E14C31B8-B7D6-4790-A4E1-104E5E3EEB21}" type="pres">
      <dgm:prSet presAssocID="{B9BA2216-C6CC-4E97-A3F1-8AA07163BBF7}" presName="Name13" presStyleLbl="parChTrans1D2" presStyleIdx="2" presStyleCnt="7" custSzX="223026"/>
      <dgm:spPr/>
      <dgm:t>
        <a:bodyPr/>
        <a:lstStyle/>
        <a:p>
          <a:endParaRPr lang="en-US"/>
        </a:p>
      </dgm:t>
    </dgm:pt>
    <dgm:pt modelId="{F2C7D806-600C-4FBC-8CE3-530212A1ED45}" type="pres">
      <dgm:prSet presAssocID="{F583F597-58E1-4224-BEB6-E3E44F50E291}" presName="childText" presStyleLbl="bgAcc1" presStyleIdx="2" presStyleCnt="7" custScaleX="559327" custScaleY="66051" custLinFactNeighborX="21376" custLinFactNeighborY="729">
        <dgm:presLayoutVars>
          <dgm:bulletEnabled val="1"/>
        </dgm:presLayoutVars>
      </dgm:prSet>
      <dgm:spPr/>
      <dgm:t>
        <a:bodyPr/>
        <a:lstStyle/>
        <a:p>
          <a:endParaRPr lang="en-US"/>
        </a:p>
      </dgm:t>
    </dgm:pt>
    <dgm:pt modelId="{D9401D2D-8679-4054-9D23-EF2133877AF8}" type="pres">
      <dgm:prSet presAssocID="{9548DDF8-A16A-4E27-81FD-8DC8462141F7}" presName="root" presStyleCnt="0"/>
      <dgm:spPr/>
    </dgm:pt>
    <dgm:pt modelId="{92786B65-B7A7-48EE-8442-2EC789F8B490}" type="pres">
      <dgm:prSet presAssocID="{9548DDF8-A16A-4E27-81FD-8DC8462141F7}" presName="rootComposite" presStyleCnt="0"/>
      <dgm:spPr/>
    </dgm:pt>
    <dgm:pt modelId="{E2960397-1B13-49AB-8DD5-6EC9D8A72C55}" type="pres">
      <dgm:prSet presAssocID="{9548DDF8-A16A-4E27-81FD-8DC8462141F7}" presName="rootText" presStyleLbl="node1" presStyleIdx="1" presStyleCnt="3" custScaleX="148340" custLinFactNeighborX="3132"/>
      <dgm:spPr/>
      <dgm:t>
        <a:bodyPr/>
        <a:lstStyle/>
        <a:p>
          <a:endParaRPr lang="en-US"/>
        </a:p>
      </dgm:t>
    </dgm:pt>
    <dgm:pt modelId="{E500DAED-D324-4FCC-AFA3-CC6B75C87039}" type="pres">
      <dgm:prSet presAssocID="{9548DDF8-A16A-4E27-81FD-8DC8462141F7}" presName="rootConnector" presStyleLbl="node1" presStyleIdx="1" presStyleCnt="3"/>
      <dgm:spPr/>
      <dgm:t>
        <a:bodyPr/>
        <a:lstStyle/>
        <a:p>
          <a:endParaRPr lang="en-US"/>
        </a:p>
      </dgm:t>
    </dgm:pt>
    <dgm:pt modelId="{8BE004AA-5261-489E-A25E-49F53EA25F56}" type="pres">
      <dgm:prSet presAssocID="{9548DDF8-A16A-4E27-81FD-8DC8462141F7}" presName="childShape" presStyleCnt="0"/>
      <dgm:spPr/>
    </dgm:pt>
    <dgm:pt modelId="{76BA0C4A-83BC-4D58-A805-1F9D02A216D7}" type="pres">
      <dgm:prSet presAssocID="{4DD509EF-8542-4AE5-83E1-A30B215A7B8D}" presName="Name13" presStyleLbl="parChTrans1D2" presStyleIdx="3" presStyleCnt="7" custSzX="223026"/>
      <dgm:spPr/>
      <dgm:t>
        <a:bodyPr/>
        <a:lstStyle/>
        <a:p>
          <a:endParaRPr lang="en-US"/>
        </a:p>
      </dgm:t>
    </dgm:pt>
    <dgm:pt modelId="{11DA14CB-7293-4BD6-B92B-506B22EA3D34}" type="pres">
      <dgm:prSet presAssocID="{437164BB-550E-4CD2-997B-FE0B2D1B27CC}" presName="childText" presStyleLbl="bgAcc1" presStyleIdx="3" presStyleCnt="7" custScaleX="148340" custScaleY="66051" custLinFactNeighborX="3915">
        <dgm:presLayoutVars>
          <dgm:bulletEnabled val="1"/>
        </dgm:presLayoutVars>
      </dgm:prSet>
      <dgm:spPr/>
      <dgm:t>
        <a:bodyPr/>
        <a:lstStyle/>
        <a:p>
          <a:endParaRPr lang="en-US"/>
        </a:p>
      </dgm:t>
    </dgm:pt>
    <dgm:pt modelId="{D8C4114F-4C4C-B546-B897-B0B858696310}" type="pres">
      <dgm:prSet presAssocID="{640E0F0D-BAFE-1D49-A590-2C0D65711BE5}" presName="Name13" presStyleLbl="parChTrans1D2" presStyleIdx="4" presStyleCnt="7" custSzX="223026"/>
      <dgm:spPr/>
      <dgm:t>
        <a:bodyPr/>
        <a:lstStyle/>
        <a:p>
          <a:endParaRPr lang="en-US"/>
        </a:p>
      </dgm:t>
    </dgm:pt>
    <dgm:pt modelId="{526AE3E0-68C3-FF44-AF3A-0C18F14528F5}" type="pres">
      <dgm:prSet presAssocID="{A08D330A-5C0F-C34F-BF57-7D221A164846}" presName="childText" presStyleLbl="bgAcc1" presStyleIdx="4" presStyleCnt="7" custScaleX="146491" custScaleY="66051" custLinFactNeighborX="3915">
        <dgm:presLayoutVars>
          <dgm:bulletEnabled val="1"/>
        </dgm:presLayoutVars>
      </dgm:prSet>
      <dgm:spPr/>
      <dgm:t>
        <a:bodyPr/>
        <a:lstStyle/>
        <a:p>
          <a:endParaRPr lang="en-US"/>
        </a:p>
      </dgm:t>
    </dgm:pt>
    <dgm:pt modelId="{37AF7811-7C5F-45AF-B149-49EFCBEAF7FA}" type="pres">
      <dgm:prSet presAssocID="{6E414BF5-AA76-477D-B2ED-065301AA8723}" presName="root" presStyleCnt="0"/>
      <dgm:spPr/>
    </dgm:pt>
    <dgm:pt modelId="{41286AC8-6821-4E0F-99B8-A3F02D560588}" type="pres">
      <dgm:prSet presAssocID="{6E414BF5-AA76-477D-B2ED-065301AA8723}" presName="rootComposite" presStyleCnt="0"/>
      <dgm:spPr/>
    </dgm:pt>
    <dgm:pt modelId="{538A85A1-F890-4847-9799-1AB9BBB64AE4}" type="pres">
      <dgm:prSet presAssocID="{6E414BF5-AA76-477D-B2ED-065301AA8723}" presName="rootText" presStyleLbl="node1" presStyleIdx="2" presStyleCnt="3" custScaleX="148340" custLinFactNeighborX="11670"/>
      <dgm:spPr/>
      <dgm:t>
        <a:bodyPr/>
        <a:lstStyle/>
        <a:p>
          <a:endParaRPr lang="en-US"/>
        </a:p>
      </dgm:t>
    </dgm:pt>
    <dgm:pt modelId="{497F3936-416B-4DBD-876D-37B7622D9DCB}" type="pres">
      <dgm:prSet presAssocID="{6E414BF5-AA76-477D-B2ED-065301AA8723}" presName="rootConnector" presStyleLbl="node1" presStyleIdx="2" presStyleCnt="3"/>
      <dgm:spPr/>
      <dgm:t>
        <a:bodyPr/>
        <a:lstStyle/>
        <a:p>
          <a:endParaRPr lang="en-US"/>
        </a:p>
      </dgm:t>
    </dgm:pt>
    <dgm:pt modelId="{DE453DC3-A42F-47FC-A4AA-4D55341C988C}" type="pres">
      <dgm:prSet presAssocID="{6E414BF5-AA76-477D-B2ED-065301AA8723}" presName="childShape" presStyleCnt="0"/>
      <dgm:spPr/>
    </dgm:pt>
    <dgm:pt modelId="{C9FDAD84-E2F8-4D15-B737-16DC96608050}" type="pres">
      <dgm:prSet presAssocID="{CD95D9E8-87E5-4088-90D1-03D4B2FBFA0F}" presName="Name13" presStyleLbl="parChTrans1D2" presStyleIdx="5" presStyleCnt="7" custSzX="223032"/>
      <dgm:spPr/>
      <dgm:t>
        <a:bodyPr/>
        <a:lstStyle/>
        <a:p>
          <a:endParaRPr lang="en-US"/>
        </a:p>
      </dgm:t>
    </dgm:pt>
    <dgm:pt modelId="{9CCB173F-C0BB-492A-B43F-DC7B99CBAA13}" type="pres">
      <dgm:prSet presAssocID="{AABD66EB-4BB6-496D-87BA-A06A5083E9A0}" presName="childText" presStyleLbl="bgAcc1" presStyleIdx="5" presStyleCnt="7" custScaleX="148340" custScaleY="66051" custLinFactNeighborX="14588">
        <dgm:presLayoutVars>
          <dgm:bulletEnabled val="1"/>
        </dgm:presLayoutVars>
      </dgm:prSet>
      <dgm:spPr/>
      <dgm:t>
        <a:bodyPr/>
        <a:lstStyle/>
        <a:p>
          <a:endParaRPr lang="en-US"/>
        </a:p>
      </dgm:t>
    </dgm:pt>
    <dgm:pt modelId="{BECD1A9B-7242-41AE-87F5-9870E25B2F86}" type="pres">
      <dgm:prSet presAssocID="{5B4667B1-2FA4-427C-87E2-1B0A10663602}" presName="Name13" presStyleLbl="parChTrans1D2" presStyleIdx="6" presStyleCnt="7" custSzX="223032"/>
      <dgm:spPr/>
      <dgm:t>
        <a:bodyPr/>
        <a:lstStyle/>
        <a:p>
          <a:endParaRPr lang="en-US"/>
        </a:p>
      </dgm:t>
    </dgm:pt>
    <dgm:pt modelId="{83FE8955-6F3C-49EC-975A-12431A5061CD}" type="pres">
      <dgm:prSet presAssocID="{9A9FBFE3-E1AF-4805-A75C-31EA5B1536AC}" presName="childText" presStyleLbl="bgAcc1" presStyleIdx="6" presStyleCnt="7" custScaleX="148340" custScaleY="66051" custLinFactNeighborX="14588">
        <dgm:presLayoutVars>
          <dgm:bulletEnabled val="1"/>
        </dgm:presLayoutVars>
      </dgm:prSet>
      <dgm:spPr/>
      <dgm:t>
        <a:bodyPr/>
        <a:lstStyle/>
        <a:p>
          <a:endParaRPr lang="en-US"/>
        </a:p>
      </dgm:t>
    </dgm:pt>
  </dgm:ptLst>
  <dgm:cxnLst>
    <dgm:cxn modelId="{40C889A3-C53E-47DF-B99C-A025BECD7E6E}" type="presOf" srcId="{AABD66EB-4BB6-496D-87BA-A06A5083E9A0}" destId="{9CCB173F-C0BB-492A-B43F-DC7B99CBAA13}" srcOrd="0" destOrd="0" presId="urn:microsoft.com/office/officeart/2005/8/layout/hierarchy3"/>
    <dgm:cxn modelId="{4F0AB948-AA23-43F6-9204-C4D7703FDE39}" srcId="{1BDBE6F5-EAFF-4888-AD07-4672A366E686}" destId="{A4C6D837-038F-4C73-B497-CDD8ABDBBCFE}" srcOrd="1" destOrd="0" parTransId="{90C829EF-6DD9-498C-9726-9384FD704967}" sibTransId="{A211871A-0C02-4857-A7CA-75FDA7BB7DA5}"/>
    <dgm:cxn modelId="{CBCCC2DB-F61F-4C64-98EC-E8479CBC9857}" srcId="{082B7B9E-3967-4D9A-B425-99C0EC41C254}" destId="{9548DDF8-A16A-4E27-81FD-8DC8462141F7}" srcOrd="1" destOrd="0" parTransId="{79BF61C1-C516-4554-9373-782C29ECBC5F}" sibTransId="{8D39D00B-D17F-445E-8AEB-B394E34133EF}"/>
    <dgm:cxn modelId="{5E5D2352-3CAE-4EFE-B842-B52762763DC7}" srcId="{082B7B9E-3967-4D9A-B425-99C0EC41C254}" destId="{1BDBE6F5-EAFF-4888-AD07-4672A366E686}" srcOrd="0" destOrd="0" parTransId="{DF5DFB73-61D0-4E17-8E94-706B2AF194C4}" sibTransId="{91E48385-1FF7-4217-8A77-34D49FE1ACDB}"/>
    <dgm:cxn modelId="{A2BF8054-7D74-4B18-AD6F-E68137D73801}" srcId="{082B7B9E-3967-4D9A-B425-99C0EC41C254}" destId="{6E414BF5-AA76-477D-B2ED-065301AA8723}" srcOrd="2" destOrd="0" parTransId="{2A40A605-580F-4A46-B846-51052CE5A872}" sibTransId="{4F65AFF2-39A6-476A-907E-32575B953789}"/>
    <dgm:cxn modelId="{FDB1E868-FFB5-4308-8096-844B2D9E68CD}" type="presOf" srcId="{5B4667B1-2FA4-427C-87E2-1B0A10663602}" destId="{BECD1A9B-7242-41AE-87F5-9870E25B2F86}" srcOrd="0" destOrd="0" presId="urn:microsoft.com/office/officeart/2005/8/layout/hierarchy3"/>
    <dgm:cxn modelId="{722A75A9-AA0B-4279-896D-C05F660011C3}" type="presOf" srcId="{9A9FBFE3-E1AF-4805-A75C-31EA5B1536AC}" destId="{83FE8955-6F3C-49EC-975A-12431A5061CD}" srcOrd="0" destOrd="0" presId="urn:microsoft.com/office/officeart/2005/8/layout/hierarchy3"/>
    <dgm:cxn modelId="{E600FEF6-E3E8-4FA8-B80A-676CBF998E97}" type="presOf" srcId="{F583F597-58E1-4224-BEB6-E3E44F50E291}" destId="{F2C7D806-600C-4FBC-8CE3-530212A1ED45}" srcOrd="0" destOrd="0" presId="urn:microsoft.com/office/officeart/2005/8/layout/hierarchy3"/>
    <dgm:cxn modelId="{03B05C29-949F-4B18-BA60-A7C558E254EA}" srcId="{1BDBE6F5-EAFF-4888-AD07-4672A366E686}" destId="{5A654873-AF4C-4B7D-BF89-D6BAA786E0E3}" srcOrd="0" destOrd="0" parTransId="{36FFFA3A-817C-4438-A68E-D73134DB1EEA}" sibTransId="{B30D15D6-9868-4057-AEA3-D688D63E34B5}"/>
    <dgm:cxn modelId="{8F20CCFA-F84B-44D6-B7BD-B4E3DCC39D06}" type="presOf" srcId="{A4C6D837-038F-4C73-B497-CDD8ABDBBCFE}" destId="{E4126AFF-BCB8-428C-B422-7261303D3E54}" srcOrd="0" destOrd="0" presId="urn:microsoft.com/office/officeart/2005/8/layout/hierarchy3"/>
    <dgm:cxn modelId="{7834556E-A06E-42BE-B3A6-9705DE6020C5}" type="presOf" srcId="{640E0F0D-BAFE-1D49-A590-2C0D65711BE5}" destId="{D8C4114F-4C4C-B546-B897-B0B858696310}" srcOrd="0" destOrd="0" presId="urn:microsoft.com/office/officeart/2005/8/layout/hierarchy3"/>
    <dgm:cxn modelId="{7F5534FE-0D6E-44D5-BE4F-751C274DBEA5}" type="presOf" srcId="{90C829EF-6DD9-498C-9726-9384FD704967}" destId="{FF2D008C-5C2B-450F-B8CC-6F9E8547E523}" srcOrd="0" destOrd="0" presId="urn:microsoft.com/office/officeart/2005/8/layout/hierarchy3"/>
    <dgm:cxn modelId="{8005DB00-7BF5-4089-8E66-5E6CD846DF5E}" srcId="{9548DDF8-A16A-4E27-81FD-8DC8462141F7}" destId="{437164BB-550E-4CD2-997B-FE0B2D1B27CC}" srcOrd="0" destOrd="0" parTransId="{4DD509EF-8542-4AE5-83E1-A30B215A7B8D}" sibTransId="{F171FB51-4285-4CF4-8877-01899763506F}"/>
    <dgm:cxn modelId="{10EE1B48-F440-4328-9314-820453C7EB52}" type="presOf" srcId="{A08D330A-5C0F-C34F-BF57-7D221A164846}" destId="{526AE3E0-68C3-FF44-AF3A-0C18F14528F5}" srcOrd="0" destOrd="0" presId="urn:microsoft.com/office/officeart/2005/8/layout/hierarchy3"/>
    <dgm:cxn modelId="{085E5D30-12DA-4421-A6BE-ECEE6C5EABE0}" type="presOf" srcId="{5A654873-AF4C-4B7D-BF89-D6BAA786E0E3}" destId="{04A3F67F-FF46-4BA6-9D92-3E3DF13E46D8}" srcOrd="0" destOrd="0" presId="urn:microsoft.com/office/officeart/2005/8/layout/hierarchy3"/>
    <dgm:cxn modelId="{8BDDF0EA-AE2D-4300-902A-8C82749C226E}" type="presOf" srcId="{1BDBE6F5-EAFF-4888-AD07-4672A366E686}" destId="{849A7EC1-25D6-48E3-9072-AA34950C6E12}" srcOrd="1" destOrd="0" presId="urn:microsoft.com/office/officeart/2005/8/layout/hierarchy3"/>
    <dgm:cxn modelId="{14E162A9-1FAF-9C48-8499-D1503A476747}" srcId="{9548DDF8-A16A-4E27-81FD-8DC8462141F7}" destId="{A08D330A-5C0F-C34F-BF57-7D221A164846}" srcOrd="1" destOrd="0" parTransId="{640E0F0D-BAFE-1D49-A590-2C0D65711BE5}" sibTransId="{7A2BBD07-3D7B-4C4A-AD9D-9480DB124EF2}"/>
    <dgm:cxn modelId="{D4890B45-949B-4DA9-A8DD-BCC0B83C77E6}" srcId="{1BDBE6F5-EAFF-4888-AD07-4672A366E686}" destId="{F583F597-58E1-4224-BEB6-E3E44F50E291}" srcOrd="2" destOrd="0" parTransId="{B9BA2216-C6CC-4E97-A3F1-8AA07163BBF7}" sibTransId="{44362EFC-5975-422E-9F12-DD59A39C184A}"/>
    <dgm:cxn modelId="{5889E93C-445B-4DDE-BEC1-0775D44B4383}" type="presOf" srcId="{1BDBE6F5-EAFF-4888-AD07-4672A366E686}" destId="{DEDC2350-C540-46C2-8AE5-4F921A2DE7F4}" srcOrd="0" destOrd="0" presId="urn:microsoft.com/office/officeart/2005/8/layout/hierarchy3"/>
    <dgm:cxn modelId="{FB891125-37BE-497A-B0A2-A8DD26BD0DBF}" type="presOf" srcId="{B9BA2216-C6CC-4E97-A3F1-8AA07163BBF7}" destId="{E14C31B8-B7D6-4790-A4E1-104E5E3EEB21}" srcOrd="0" destOrd="0" presId="urn:microsoft.com/office/officeart/2005/8/layout/hierarchy3"/>
    <dgm:cxn modelId="{F5BB547E-0935-4921-B87E-147150EAE8AB}" type="presOf" srcId="{4DD509EF-8542-4AE5-83E1-A30B215A7B8D}" destId="{76BA0C4A-83BC-4D58-A805-1F9D02A216D7}" srcOrd="0" destOrd="0" presId="urn:microsoft.com/office/officeart/2005/8/layout/hierarchy3"/>
    <dgm:cxn modelId="{43FA0401-F9F2-42E1-AB1F-03F96C06FB1C}" type="presOf" srcId="{082B7B9E-3967-4D9A-B425-99C0EC41C254}" destId="{019F6D69-A070-4137-9861-9638FC6471E9}" srcOrd="0" destOrd="0" presId="urn:microsoft.com/office/officeart/2005/8/layout/hierarchy3"/>
    <dgm:cxn modelId="{9313DC75-BCE2-4EFF-8DCB-072C03D75C73}" type="presOf" srcId="{9548DDF8-A16A-4E27-81FD-8DC8462141F7}" destId="{E500DAED-D324-4FCC-AFA3-CC6B75C87039}" srcOrd="1" destOrd="0" presId="urn:microsoft.com/office/officeart/2005/8/layout/hierarchy3"/>
    <dgm:cxn modelId="{85B957BB-A7D0-4D25-8847-270DC777182D}" type="presOf" srcId="{36FFFA3A-817C-4438-A68E-D73134DB1EEA}" destId="{7CFCF73A-159B-47DD-B4E0-751396D69F5A}" srcOrd="0" destOrd="0" presId="urn:microsoft.com/office/officeart/2005/8/layout/hierarchy3"/>
    <dgm:cxn modelId="{2468EB7B-D730-4F04-AD78-908486EBA427}" type="presOf" srcId="{6E414BF5-AA76-477D-B2ED-065301AA8723}" destId="{497F3936-416B-4DBD-876D-37B7622D9DCB}" srcOrd="1" destOrd="0" presId="urn:microsoft.com/office/officeart/2005/8/layout/hierarchy3"/>
    <dgm:cxn modelId="{6D03083D-F684-440F-ACB8-C1338B648ECE}" type="presOf" srcId="{9548DDF8-A16A-4E27-81FD-8DC8462141F7}" destId="{E2960397-1B13-49AB-8DD5-6EC9D8A72C55}" srcOrd="0" destOrd="0" presId="urn:microsoft.com/office/officeart/2005/8/layout/hierarchy3"/>
    <dgm:cxn modelId="{4B6B4209-1891-4D1C-96C9-D98603344F5A}" srcId="{6E414BF5-AA76-477D-B2ED-065301AA8723}" destId="{AABD66EB-4BB6-496D-87BA-A06A5083E9A0}" srcOrd="0" destOrd="0" parTransId="{CD95D9E8-87E5-4088-90D1-03D4B2FBFA0F}" sibTransId="{4F3A990C-AF4F-4DD8-99F1-24C7727C4DF1}"/>
    <dgm:cxn modelId="{6E521659-7B72-4569-A379-0D9E6CB8472E}" type="presOf" srcId="{6E414BF5-AA76-477D-B2ED-065301AA8723}" destId="{538A85A1-F890-4847-9799-1AB9BBB64AE4}" srcOrd="0" destOrd="0" presId="urn:microsoft.com/office/officeart/2005/8/layout/hierarchy3"/>
    <dgm:cxn modelId="{08F0097F-22F0-487A-AE84-D32385D5095E}" type="presOf" srcId="{CD95D9E8-87E5-4088-90D1-03D4B2FBFA0F}" destId="{C9FDAD84-E2F8-4D15-B737-16DC96608050}" srcOrd="0" destOrd="0" presId="urn:microsoft.com/office/officeart/2005/8/layout/hierarchy3"/>
    <dgm:cxn modelId="{AC585866-242B-4C90-82D1-4937DE93C7BC}" type="presOf" srcId="{437164BB-550E-4CD2-997B-FE0B2D1B27CC}" destId="{11DA14CB-7293-4BD6-B92B-506B22EA3D34}" srcOrd="0" destOrd="0" presId="urn:microsoft.com/office/officeart/2005/8/layout/hierarchy3"/>
    <dgm:cxn modelId="{B3CB611F-BFCE-4B0A-BFB2-CF9B19A51E99}" srcId="{6E414BF5-AA76-477D-B2ED-065301AA8723}" destId="{9A9FBFE3-E1AF-4805-A75C-31EA5B1536AC}" srcOrd="1" destOrd="0" parTransId="{5B4667B1-2FA4-427C-87E2-1B0A10663602}" sibTransId="{CAC67610-920B-4248-BA00-1B6FF38C7501}"/>
    <dgm:cxn modelId="{1F45E87F-7FB2-4790-B1B1-FAB59CD582DD}" type="presParOf" srcId="{019F6D69-A070-4137-9861-9638FC6471E9}" destId="{815B3EEE-BAB5-40D9-B88E-269677C8AF1F}" srcOrd="0" destOrd="0" presId="urn:microsoft.com/office/officeart/2005/8/layout/hierarchy3"/>
    <dgm:cxn modelId="{756C1698-0994-4DE9-B08C-59F133640126}" type="presParOf" srcId="{815B3EEE-BAB5-40D9-B88E-269677C8AF1F}" destId="{90299D9C-BD56-4A52-AA66-40E5939DFBD4}" srcOrd="0" destOrd="0" presId="urn:microsoft.com/office/officeart/2005/8/layout/hierarchy3"/>
    <dgm:cxn modelId="{C3794768-71DF-4CF1-ADA1-8840D30E33CD}" type="presParOf" srcId="{90299D9C-BD56-4A52-AA66-40E5939DFBD4}" destId="{DEDC2350-C540-46C2-8AE5-4F921A2DE7F4}" srcOrd="0" destOrd="0" presId="urn:microsoft.com/office/officeart/2005/8/layout/hierarchy3"/>
    <dgm:cxn modelId="{7B917858-1147-46E0-9E61-4348D9540E71}" type="presParOf" srcId="{90299D9C-BD56-4A52-AA66-40E5939DFBD4}" destId="{849A7EC1-25D6-48E3-9072-AA34950C6E12}" srcOrd="1" destOrd="0" presId="urn:microsoft.com/office/officeart/2005/8/layout/hierarchy3"/>
    <dgm:cxn modelId="{804B1B5F-217B-4A8B-A994-C3C3A6BACC93}" type="presParOf" srcId="{815B3EEE-BAB5-40D9-B88E-269677C8AF1F}" destId="{3E81B95E-AF89-41C7-B643-1D6087B064CD}" srcOrd="1" destOrd="0" presId="urn:microsoft.com/office/officeart/2005/8/layout/hierarchy3"/>
    <dgm:cxn modelId="{D6EFCF69-031E-46CE-A07C-70183ACC0E91}" type="presParOf" srcId="{3E81B95E-AF89-41C7-B643-1D6087B064CD}" destId="{7CFCF73A-159B-47DD-B4E0-751396D69F5A}" srcOrd="0" destOrd="0" presId="urn:microsoft.com/office/officeart/2005/8/layout/hierarchy3"/>
    <dgm:cxn modelId="{5C33BA2E-728A-4476-BD63-26B1280A3E04}" type="presParOf" srcId="{3E81B95E-AF89-41C7-B643-1D6087B064CD}" destId="{04A3F67F-FF46-4BA6-9D92-3E3DF13E46D8}" srcOrd="1" destOrd="0" presId="urn:microsoft.com/office/officeart/2005/8/layout/hierarchy3"/>
    <dgm:cxn modelId="{529CF684-86C7-4067-AB72-C38190590EE4}" type="presParOf" srcId="{3E81B95E-AF89-41C7-B643-1D6087B064CD}" destId="{FF2D008C-5C2B-450F-B8CC-6F9E8547E523}" srcOrd="2" destOrd="0" presId="urn:microsoft.com/office/officeart/2005/8/layout/hierarchy3"/>
    <dgm:cxn modelId="{4CB8E3F6-1025-4560-920E-056121182C09}" type="presParOf" srcId="{3E81B95E-AF89-41C7-B643-1D6087B064CD}" destId="{E4126AFF-BCB8-428C-B422-7261303D3E54}" srcOrd="3" destOrd="0" presId="urn:microsoft.com/office/officeart/2005/8/layout/hierarchy3"/>
    <dgm:cxn modelId="{1EF05CF7-581E-4FF4-9039-55BCFEC1E445}" type="presParOf" srcId="{3E81B95E-AF89-41C7-B643-1D6087B064CD}" destId="{E14C31B8-B7D6-4790-A4E1-104E5E3EEB21}" srcOrd="4" destOrd="0" presId="urn:microsoft.com/office/officeart/2005/8/layout/hierarchy3"/>
    <dgm:cxn modelId="{EB57D71B-7D17-4CC7-8C08-22C68586FDB6}" type="presParOf" srcId="{3E81B95E-AF89-41C7-B643-1D6087B064CD}" destId="{F2C7D806-600C-4FBC-8CE3-530212A1ED45}" srcOrd="5" destOrd="0" presId="urn:microsoft.com/office/officeart/2005/8/layout/hierarchy3"/>
    <dgm:cxn modelId="{AD43232F-3FE3-47E9-8859-CBAED460228C}" type="presParOf" srcId="{019F6D69-A070-4137-9861-9638FC6471E9}" destId="{D9401D2D-8679-4054-9D23-EF2133877AF8}" srcOrd="1" destOrd="0" presId="urn:microsoft.com/office/officeart/2005/8/layout/hierarchy3"/>
    <dgm:cxn modelId="{A8107B47-6E95-44EA-8B69-66FDE6B168CC}" type="presParOf" srcId="{D9401D2D-8679-4054-9D23-EF2133877AF8}" destId="{92786B65-B7A7-48EE-8442-2EC789F8B490}" srcOrd="0" destOrd="0" presId="urn:microsoft.com/office/officeart/2005/8/layout/hierarchy3"/>
    <dgm:cxn modelId="{5F3C4BA3-C35B-438C-BD7D-E3C08C9E6545}" type="presParOf" srcId="{92786B65-B7A7-48EE-8442-2EC789F8B490}" destId="{E2960397-1B13-49AB-8DD5-6EC9D8A72C55}" srcOrd="0" destOrd="0" presId="urn:microsoft.com/office/officeart/2005/8/layout/hierarchy3"/>
    <dgm:cxn modelId="{96C1F7B2-81CE-46E5-A1C5-E7A4D99BE1AA}" type="presParOf" srcId="{92786B65-B7A7-48EE-8442-2EC789F8B490}" destId="{E500DAED-D324-4FCC-AFA3-CC6B75C87039}" srcOrd="1" destOrd="0" presId="urn:microsoft.com/office/officeart/2005/8/layout/hierarchy3"/>
    <dgm:cxn modelId="{B10C74A7-A66D-4204-BB0F-49BFD78701AE}" type="presParOf" srcId="{D9401D2D-8679-4054-9D23-EF2133877AF8}" destId="{8BE004AA-5261-489E-A25E-49F53EA25F56}" srcOrd="1" destOrd="0" presId="urn:microsoft.com/office/officeart/2005/8/layout/hierarchy3"/>
    <dgm:cxn modelId="{7C5B9A9C-DDB9-41E2-851D-42F6FC88AE99}" type="presParOf" srcId="{8BE004AA-5261-489E-A25E-49F53EA25F56}" destId="{76BA0C4A-83BC-4D58-A805-1F9D02A216D7}" srcOrd="0" destOrd="0" presId="urn:microsoft.com/office/officeart/2005/8/layout/hierarchy3"/>
    <dgm:cxn modelId="{064242CD-2045-4845-B570-83E81FAE64BC}" type="presParOf" srcId="{8BE004AA-5261-489E-A25E-49F53EA25F56}" destId="{11DA14CB-7293-4BD6-B92B-506B22EA3D34}" srcOrd="1" destOrd="0" presId="urn:microsoft.com/office/officeart/2005/8/layout/hierarchy3"/>
    <dgm:cxn modelId="{B1E4F32C-435B-4F32-B63E-EE3EAC02012E}" type="presParOf" srcId="{8BE004AA-5261-489E-A25E-49F53EA25F56}" destId="{D8C4114F-4C4C-B546-B897-B0B858696310}" srcOrd="2" destOrd="0" presId="urn:microsoft.com/office/officeart/2005/8/layout/hierarchy3"/>
    <dgm:cxn modelId="{BAD00AD9-2BE3-41BB-8DAD-9EB665BBF00F}" type="presParOf" srcId="{8BE004AA-5261-489E-A25E-49F53EA25F56}" destId="{526AE3E0-68C3-FF44-AF3A-0C18F14528F5}" srcOrd="3" destOrd="0" presId="urn:microsoft.com/office/officeart/2005/8/layout/hierarchy3"/>
    <dgm:cxn modelId="{F8504F3C-D944-4DAB-99F3-6906DE0796DE}" type="presParOf" srcId="{019F6D69-A070-4137-9861-9638FC6471E9}" destId="{37AF7811-7C5F-45AF-B149-49EFCBEAF7FA}" srcOrd="2" destOrd="0" presId="urn:microsoft.com/office/officeart/2005/8/layout/hierarchy3"/>
    <dgm:cxn modelId="{416D8DBB-5181-47E8-BF95-54D503C36A7A}" type="presParOf" srcId="{37AF7811-7C5F-45AF-B149-49EFCBEAF7FA}" destId="{41286AC8-6821-4E0F-99B8-A3F02D560588}" srcOrd="0" destOrd="0" presId="urn:microsoft.com/office/officeart/2005/8/layout/hierarchy3"/>
    <dgm:cxn modelId="{C4D6C9F2-02E8-4484-BABE-87056AC1FCCE}" type="presParOf" srcId="{41286AC8-6821-4E0F-99B8-A3F02D560588}" destId="{538A85A1-F890-4847-9799-1AB9BBB64AE4}" srcOrd="0" destOrd="0" presId="urn:microsoft.com/office/officeart/2005/8/layout/hierarchy3"/>
    <dgm:cxn modelId="{7DAA03C0-AE1F-46BD-A248-F36956AC87BA}" type="presParOf" srcId="{41286AC8-6821-4E0F-99B8-A3F02D560588}" destId="{497F3936-416B-4DBD-876D-37B7622D9DCB}" srcOrd="1" destOrd="0" presId="urn:microsoft.com/office/officeart/2005/8/layout/hierarchy3"/>
    <dgm:cxn modelId="{8BAE3E86-8C74-4ADC-9244-0CDF96C58DD3}" type="presParOf" srcId="{37AF7811-7C5F-45AF-B149-49EFCBEAF7FA}" destId="{DE453DC3-A42F-47FC-A4AA-4D55341C988C}" srcOrd="1" destOrd="0" presId="urn:microsoft.com/office/officeart/2005/8/layout/hierarchy3"/>
    <dgm:cxn modelId="{C397FAF3-D91B-49C9-94F1-D1577761559A}" type="presParOf" srcId="{DE453DC3-A42F-47FC-A4AA-4D55341C988C}" destId="{C9FDAD84-E2F8-4D15-B737-16DC96608050}" srcOrd="0" destOrd="0" presId="urn:microsoft.com/office/officeart/2005/8/layout/hierarchy3"/>
    <dgm:cxn modelId="{734E179D-D5BC-47D3-894E-529ECB812915}" type="presParOf" srcId="{DE453DC3-A42F-47FC-A4AA-4D55341C988C}" destId="{9CCB173F-C0BB-492A-B43F-DC7B99CBAA13}" srcOrd="1" destOrd="0" presId="urn:microsoft.com/office/officeart/2005/8/layout/hierarchy3"/>
    <dgm:cxn modelId="{0436199E-8315-4285-8681-707BA77347DB}" type="presParOf" srcId="{DE453DC3-A42F-47FC-A4AA-4D55341C988C}" destId="{BECD1A9B-7242-41AE-87F5-9870E25B2F86}" srcOrd="2" destOrd="0" presId="urn:microsoft.com/office/officeart/2005/8/layout/hierarchy3"/>
    <dgm:cxn modelId="{242281C3-9850-4EDE-A4C9-9A3EBFC78376}" type="presParOf" srcId="{DE453DC3-A42F-47FC-A4AA-4D55341C988C}" destId="{83FE8955-6F3C-49EC-975A-12431A5061CD}"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3546560-16B0-43DB-978A-055FF57339CE}" type="doc">
      <dgm:prSet loTypeId="urn:microsoft.com/office/officeart/2005/8/layout/hProcess9" loCatId="process" qsTypeId="urn:microsoft.com/office/officeart/2005/8/quickstyle/3d3" qsCatId="3D" csTypeId="urn:microsoft.com/office/officeart/2005/8/colors/colorful4" csCatId="colorful" phldr="1"/>
      <dgm:spPr/>
      <dgm:t>
        <a:bodyPr/>
        <a:lstStyle/>
        <a:p>
          <a:endParaRPr lang="en-GB"/>
        </a:p>
      </dgm:t>
    </dgm:pt>
    <dgm:pt modelId="{35ED8051-3C6F-4B05-9E74-F1F14DDA91C9}" type="pres">
      <dgm:prSet presAssocID="{B3546560-16B0-43DB-978A-055FF57339CE}" presName="CompostProcess" presStyleCnt="0">
        <dgm:presLayoutVars>
          <dgm:dir/>
          <dgm:resizeHandles val="exact"/>
        </dgm:presLayoutVars>
      </dgm:prSet>
      <dgm:spPr/>
      <dgm:t>
        <a:bodyPr/>
        <a:lstStyle/>
        <a:p>
          <a:endParaRPr lang="en-US"/>
        </a:p>
      </dgm:t>
    </dgm:pt>
    <dgm:pt modelId="{2FEA2B4D-3EAC-4043-A7C1-3B74CE9EA7F2}" type="pres">
      <dgm:prSet presAssocID="{B3546560-16B0-43DB-978A-055FF57339CE}" presName="arrow" presStyleLbl="bgShp" presStyleIdx="0" presStyleCnt="1" custScaleX="117647" custLinFactNeighborX="0" custLinFactNeighborY="12984"/>
      <dgm:spPr/>
    </dgm:pt>
    <dgm:pt modelId="{25C06BA5-8D42-449C-906B-AF8129304A6D}" type="pres">
      <dgm:prSet presAssocID="{B3546560-16B0-43DB-978A-055FF57339CE}" presName="linearProcess" presStyleCnt="0"/>
      <dgm:spPr/>
    </dgm:pt>
  </dgm:ptLst>
  <dgm:cxnLst>
    <dgm:cxn modelId="{B08EA8B7-76BD-499B-A9F0-1B8B7E3DA631}" type="presOf" srcId="{B3546560-16B0-43DB-978A-055FF57339CE}" destId="{35ED8051-3C6F-4B05-9E74-F1F14DDA91C9}" srcOrd="0" destOrd="0" presId="urn:microsoft.com/office/officeart/2005/8/layout/hProcess9"/>
    <dgm:cxn modelId="{4A5AD8D0-4065-4A33-8646-CF605E5FC1E5}" type="presParOf" srcId="{35ED8051-3C6F-4B05-9E74-F1F14DDA91C9}" destId="{2FEA2B4D-3EAC-4043-A7C1-3B74CE9EA7F2}" srcOrd="0" destOrd="0" presId="urn:microsoft.com/office/officeart/2005/8/layout/hProcess9"/>
    <dgm:cxn modelId="{930E7F15-A679-4374-8A2D-DB7EF0C1E1C0}" type="presParOf" srcId="{35ED8051-3C6F-4B05-9E74-F1F14DDA91C9}" destId="{25C06BA5-8D42-449C-906B-AF8129304A6D}" srcOrd="1" destOrd="0" presId="urn:microsoft.com/office/officeart/2005/8/layout/hProcess9"/>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4C2780C-F79C-9F46-A076-2774071E7322}" type="doc">
      <dgm:prSet loTypeId="urn:microsoft.com/office/officeart/2005/8/layout/vProcess5" loCatId="" qsTypeId="urn:microsoft.com/office/officeart/2005/8/quickstyle/simple1" qsCatId="simple" csTypeId="urn:microsoft.com/office/officeart/2005/8/colors/colorful4" csCatId="colorful" phldr="1"/>
      <dgm:spPr/>
      <dgm:t>
        <a:bodyPr/>
        <a:lstStyle/>
        <a:p>
          <a:endParaRPr lang="en-US"/>
        </a:p>
      </dgm:t>
    </dgm:pt>
    <dgm:pt modelId="{2EE92BEE-FF4A-E845-8FCB-C983813DDF21}">
      <dgm:prSet phldrT="[Text]"/>
      <dgm:spPr/>
      <dgm:t>
        <a:bodyPr/>
        <a:lstStyle/>
        <a:p>
          <a:pPr algn="l"/>
          <a:r>
            <a:rPr lang="en-US"/>
            <a:t>Consultation of European Commission Directorates-General</a:t>
          </a:r>
          <a:br>
            <a:rPr lang="en-US"/>
          </a:br>
          <a:r>
            <a:rPr lang="en-US"/>
            <a:t>(Inter-Service Consultation)</a:t>
          </a:r>
        </a:p>
      </dgm:t>
    </dgm:pt>
    <dgm:pt modelId="{3DCDC3A2-9E63-D349-A809-2C4A97767CC1}" type="parTrans" cxnId="{2E5C246F-06FA-D44F-A57E-95A1FF439939}">
      <dgm:prSet/>
      <dgm:spPr/>
      <dgm:t>
        <a:bodyPr/>
        <a:lstStyle/>
        <a:p>
          <a:pPr algn="l"/>
          <a:endParaRPr lang="en-US">
            <a:solidFill>
              <a:schemeClr val="tx1"/>
            </a:solidFill>
          </a:endParaRPr>
        </a:p>
      </dgm:t>
    </dgm:pt>
    <dgm:pt modelId="{728C92DF-962B-1D40-BA3F-EA892F012170}" type="sibTrans" cxnId="{2E5C246F-06FA-D44F-A57E-95A1FF439939}">
      <dgm:prSet/>
      <dgm:spPr/>
      <dgm:t>
        <a:bodyPr/>
        <a:lstStyle/>
        <a:p>
          <a:pPr algn="l"/>
          <a:endParaRPr lang="en-US">
            <a:solidFill>
              <a:schemeClr val="tx1"/>
            </a:solidFill>
          </a:endParaRPr>
        </a:p>
      </dgm:t>
    </dgm:pt>
    <dgm:pt modelId="{5DA4F4E8-0D7A-8A41-B995-0930D178D248}">
      <dgm:prSet phldrT="[Text]"/>
      <dgm:spPr/>
      <dgm:t>
        <a:bodyPr/>
        <a:lstStyle/>
        <a:p>
          <a:pPr algn="l"/>
          <a:r>
            <a:rPr lang="en-IE" noProof="0"/>
            <a:t>Consultation of Member States</a:t>
          </a:r>
        </a:p>
        <a:p>
          <a:pPr algn="l"/>
          <a:r>
            <a:rPr lang="en-IE" noProof="0"/>
            <a:t>(CEF Programme Committee)</a:t>
          </a:r>
          <a:endParaRPr lang="en-US"/>
        </a:p>
      </dgm:t>
    </dgm:pt>
    <dgm:pt modelId="{F432813B-FC9E-5845-A212-878D5DFD1C8E}" type="parTrans" cxnId="{A5A28C33-D5D0-424C-82FB-D9D9629A5765}">
      <dgm:prSet/>
      <dgm:spPr/>
      <dgm:t>
        <a:bodyPr/>
        <a:lstStyle/>
        <a:p>
          <a:pPr algn="l"/>
          <a:endParaRPr lang="en-US">
            <a:solidFill>
              <a:schemeClr val="tx1"/>
            </a:solidFill>
          </a:endParaRPr>
        </a:p>
      </dgm:t>
    </dgm:pt>
    <dgm:pt modelId="{974BFD89-B80F-9240-A311-5D483ACCD354}" type="sibTrans" cxnId="{A5A28C33-D5D0-424C-82FB-D9D9629A5765}">
      <dgm:prSet/>
      <dgm:spPr/>
      <dgm:t>
        <a:bodyPr/>
        <a:lstStyle/>
        <a:p>
          <a:pPr algn="l"/>
          <a:endParaRPr lang="en-US">
            <a:solidFill>
              <a:schemeClr val="tx1"/>
            </a:solidFill>
          </a:endParaRPr>
        </a:p>
      </dgm:t>
    </dgm:pt>
    <dgm:pt modelId="{91FBB6D5-4EA7-3640-B7CE-46B3B2F63C28}">
      <dgm:prSet phldrT="[Text]"/>
      <dgm:spPr/>
      <dgm: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a:t>Grant Agreement Preparation (GAP) </a:t>
          </a:r>
        </a:p>
      </dgm:t>
    </dgm:pt>
    <dgm:pt modelId="{C73CDB7A-D1EB-9F4B-BFCD-A9E42A32516D}" type="parTrans" cxnId="{D138BC8D-2B3C-3847-BCED-10EC4F7920CE}">
      <dgm:prSet/>
      <dgm:spPr/>
      <dgm:t>
        <a:bodyPr/>
        <a:lstStyle/>
        <a:p>
          <a:pPr algn="l"/>
          <a:endParaRPr lang="en-US">
            <a:solidFill>
              <a:schemeClr val="tx1"/>
            </a:solidFill>
          </a:endParaRPr>
        </a:p>
      </dgm:t>
    </dgm:pt>
    <dgm:pt modelId="{B64F77B3-0F75-D54B-9C91-458721D6F4AC}" type="sibTrans" cxnId="{D138BC8D-2B3C-3847-BCED-10EC4F7920CE}">
      <dgm:prSet/>
      <dgm:spPr/>
      <dgm:t>
        <a:bodyPr/>
        <a:lstStyle/>
        <a:p>
          <a:pPr algn="l"/>
          <a:endParaRPr lang="en-US">
            <a:solidFill>
              <a:schemeClr val="tx1"/>
            </a:solidFill>
          </a:endParaRPr>
        </a:p>
      </dgm:t>
    </dgm:pt>
    <dgm:pt modelId="{8DB9BE72-F2F6-354C-9387-8F4A18C2B486}">
      <dgm:prSet/>
      <dgm:spPr/>
      <dgm:t>
        <a:bodyPr/>
        <a:lstStyle/>
        <a:p>
          <a:pPr algn="l"/>
          <a:r>
            <a:rPr lang="en-US"/>
            <a:t>Grant Agreement Signature</a:t>
          </a:r>
        </a:p>
      </dgm:t>
    </dgm:pt>
    <dgm:pt modelId="{826BA86B-38DF-6243-9591-F771A9DD4A51}" type="sibTrans" cxnId="{932B2B4B-3AAF-8E4E-BC83-BFEF69AB9C80}">
      <dgm:prSet/>
      <dgm:spPr>
        <a:noFill/>
        <a:ln>
          <a:noFill/>
        </a:ln>
      </dgm:spPr>
      <dgm:t>
        <a:bodyPr/>
        <a:lstStyle/>
        <a:p>
          <a:pPr algn="l"/>
          <a:endParaRPr lang="en-US">
            <a:solidFill>
              <a:schemeClr val="tx1"/>
            </a:solidFill>
          </a:endParaRPr>
        </a:p>
      </dgm:t>
    </dgm:pt>
    <dgm:pt modelId="{A211C238-CAE6-844D-BF55-2794D268E6BE}" type="parTrans" cxnId="{932B2B4B-3AAF-8E4E-BC83-BFEF69AB9C80}">
      <dgm:prSet/>
      <dgm:spPr/>
      <dgm:t>
        <a:bodyPr/>
        <a:lstStyle/>
        <a:p>
          <a:pPr algn="l"/>
          <a:endParaRPr lang="en-US">
            <a:solidFill>
              <a:schemeClr val="tx1"/>
            </a:solidFill>
          </a:endParaRPr>
        </a:p>
      </dgm:t>
    </dgm:pt>
    <dgm:pt modelId="{28CDBA06-D233-4523-8CC1-F67DAC053E0D}">
      <dgm:prSet/>
      <dgm:spPr/>
      <dgm:t>
        <a:bodyPr/>
        <a:lstStyle/>
        <a:p>
          <a:endParaRPr lang="en-IE"/>
        </a:p>
      </dgm:t>
    </dgm:pt>
    <dgm:pt modelId="{CB60F277-7366-4BC3-B51C-E6705FF578DF}" type="parTrans" cxnId="{A9E9D5A7-C527-4963-B2DA-2C2F5922347D}">
      <dgm:prSet/>
      <dgm:spPr/>
      <dgm:t>
        <a:bodyPr/>
        <a:lstStyle/>
        <a:p>
          <a:endParaRPr lang="en-IE"/>
        </a:p>
      </dgm:t>
    </dgm:pt>
    <dgm:pt modelId="{95C3BCC2-C58A-4A00-B0CB-F2FBC07FC9E0}" type="sibTrans" cxnId="{A9E9D5A7-C527-4963-B2DA-2C2F5922347D}">
      <dgm:prSet/>
      <dgm:spPr/>
      <dgm:t>
        <a:bodyPr/>
        <a:lstStyle/>
        <a:p>
          <a:endParaRPr lang="en-IE"/>
        </a:p>
      </dgm:t>
    </dgm:pt>
    <dgm:pt modelId="{8FE62D69-B5D8-4E8D-A359-AF520B50E5D4}">
      <dgm:prSet/>
      <dgm:spPr/>
      <dgm: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a:t>Commission Selection Decision</a:t>
          </a:r>
        </a:p>
      </dgm:t>
    </dgm:pt>
    <dgm:pt modelId="{F15C9FC8-3B08-46AA-878C-0F74AFBD3A02}" type="parTrans" cxnId="{C07C4508-B478-4869-B69A-4E7E0CAC6116}">
      <dgm:prSet/>
      <dgm:spPr/>
      <dgm:t>
        <a:bodyPr/>
        <a:lstStyle/>
        <a:p>
          <a:endParaRPr lang="en-IE"/>
        </a:p>
      </dgm:t>
    </dgm:pt>
    <dgm:pt modelId="{67BBE5D2-7A3D-4CD6-B90E-446487BD4FFE}" type="sibTrans" cxnId="{C07C4508-B478-4869-B69A-4E7E0CAC6116}">
      <dgm:prSet/>
      <dgm:spPr/>
      <dgm:t>
        <a:bodyPr/>
        <a:lstStyle/>
        <a:p>
          <a:endParaRPr lang="en-US">
            <a:solidFill>
              <a:schemeClr val="tx1"/>
            </a:solidFill>
          </a:endParaRPr>
        </a:p>
      </dgm:t>
    </dgm:pt>
    <dgm:pt modelId="{0046F68B-6069-FD49-87CA-0EAF1787870B}" type="pres">
      <dgm:prSet presAssocID="{44C2780C-F79C-9F46-A076-2774071E7322}" presName="outerComposite" presStyleCnt="0">
        <dgm:presLayoutVars>
          <dgm:chMax val="5"/>
          <dgm:dir/>
          <dgm:resizeHandles val="exact"/>
        </dgm:presLayoutVars>
      </dgm:prSet>
      <dgm:spPr/>
      <dgm:t>
        <a:bodyPr/>
        <a:lstStyle/>
        <a:p>
          <a:endParaRPr lang="en-US"/>
        </a:p>
      </dgm:t>
    </dgm:pt>
    <dgm:pt modelId="{0A9F96B1-FCDB-9649-AB50-14912FE682E4}" type="pres">
      <dgm:prSet presAssocID="{44C2780C-F79C-9F46-A076-2774071E7322}" presName="dummyMaxCanvas" presStyleCnt="0">
        <dgm:presLayoutVars/>
      </dgm:prSet>
      <dgm:spPr/>
    </dgm:pt>
    <dgm:pt modelId="{259C7E0C-6377-4355-9A2D-C7C8832B72B4}" type="pres">
      <dgm:prSet presAssocID="{44C2780C-F79C-9F46-A076-2774071E7322}" presName="FiveNodes_1" presStyleLbl="node1" presStyleIdx="0" presStyleCnt="5">
        <dgm:presLayoutVars>
          <dgm:bulletEnabled val="1"/>
        </dgm:presLayoutVars>
      </dgm:prSet>
      <dgm:spPr/>
      <dgm:t>
        <a:bodyPr/>
        <a:lstStyle/>
        <a:p>
          <a:endParaRPr lang="en-US"/>
        </a:p>
      </dgm:t>
    </dgm:pt>
    <dgm:pt modelId="{905018DD-D5C2-41E1-AC6A-5093CAD3B7E1}" type="pres">
      <dgm:prSet presAssocID="{44C2780C-F79C-9F46-A076-2774071E7322}" presName="FiveNodes_2" presStyleLbl="node1" presStyleIdx="1" presStyleCnt="5">
        <dgm:presLayoutVars>
          <dgm:bulletEnabled val="1"/>
        </dgm:presLayoutVars>
      </dgm:prSet>
      <dgm:spPr/>
      <dgm:t>
        <a:bodyPr/>
        <a:lstStyle/>
        <a:p>
          <a:endParaRPr lang="en-US"/>
        </a:p>
      </dgm:t>
    </dgm:pt>
    <dgm:pt modelId="{068A373A-8FEF-4DA8-A482-E9429C3D93D7}" type="pres">
      <dgm:prSet presAssocID="{44C2780C-F79C-9F46-A076-2774071E7322}" presName="FiveNodes_3" presStyleLbl="node1" presStyleIdx="2" presStyleCnt="5" custLinFactNeighborX="175">
        <dgm:presLayoutVars>
          <dgm:bulletEnabled val="1"/>
        </dgm:presLayoutVars>
      </dgm:prSet>
      <dgm:spPr/>
      <dgm:t>
        <a:bodyPr/>
        <a:lstStyle/>
        <a:p>
          <a:endParaRPr lang="en-US"/>
        </a:p>
      </dgm:t>
    </dgm:pt>
    <dgm:pt modelId="{2A4DD091-1CF1-4460-A564-C643DCDDF2BD}" type="pres">
      <dgm:prSet presAssocID="{44C2780C-F79C-9F46-A076-2774071E7322}" presName="FiveNodes_4" presStyleLbl="node1" presStyleIdx="3" presStyleCnt="5" custLinFactNeighborX="275" custLinFactNeighborY="4069">
        <dgm:presLayoutVars>
          <dgm:bulletEnabled val="1"/>
        </dgm:presLayoutVars>
      </dgm:prSet>
      <dgm:spPr/>
      <dgm:t>
        <a:bodyPr/>
        <a:lstStyle/>
        <a:p>
          <a:endParaRPr lang="en-US"/>
        </a:p>
      </dgm:t>
    </dgm:pt>
    <dgm:pt modelId="{D70672C7-BF9D-44F9-AD05-D9ED77022A27}" type="pres">
      <dgm:prSet presAssocID="{44C2780C-F79C-9F46-A076-2774071E7322}" presName="FiveNodes_5" presStyleLbl="node1" presStyleIdx="4" presStyleCnt="5" custLinFactNeighborX="92" custLinFactNeighborY="1190">
        <dgm:presLayoutVars>
          <dgm:bulletEnabled val="1"/>
        </dgm:presLayoutVars>
      </dgm:prSet>
      <dgm:spPr/>
      <dgm:t>
        <a:bodyPr/>
        <a:lstStyle/>
        <a:p>
          <a:endParaRPr lang="en-US"/>
        </a:p>
      </dgm:t>
    </dgm:pt>
    <dgm:pt modelId="{07FF5197-7083-4E2B-A398-C643F9136C4C}" type="pres">
      <dgm:prSet presAssocID="{44C2780C-F79C-9F46-A076-2774071E7322}" presName="FiveConn_1-2" presStyleLbl="fgAccFollowNode1" presStyleIdx="0" presStyleCnt="4" custScaleY="189612">
        <dgm:presLayoutVars>
          <dgm:bulletEnabled val="1"/>
        </dgm:presLayoutVars>
      </dgm:prSet>
      <dgm:spPr/>
      <dgm:t>
        <a:bodyPr/>
        <a:lstStyle/>
        <a:p>
          <a:endParaRPr lang="en-US"/>
        </a:p>
      </dgm:t>
    </dgm:pt>
    <dgm:pt modelId="{F0AB3B4A-5AE8-467A-9C77-3B3FA2A209E8}" type="pres">
      <dgm:prSet presAssocID="{44C2780C-F79C-9F46-A076-2774071E7322}" presName="FiveConn_2-3" presStyleLbl="fgAccFollowNode1" presStyleIdx="1" presStyleCnt="4" custScaleY="179487">
        <dgm:presLayoutVars>
          <dgm:bulletEnabled val="1"/>
        </dgm:presLayoutVars>
      </dgm:prSet>
      <dgm:spPr/>
      <dgm:t>
        <a:bodyPr/>
        <a:lstStyle/>
        <a:p>
          <a:endParaRPr lang="en-US"/>
        </a:p>
      </dgm:t>
    </dgm:pt>
    <dgm:pt modelId="{A57D6113-16C9-4314-A6B0-2EDD54D38A38}" type="pres">
      <dgm:prSet presAssocID="{44C2780C-F79C-9F46-A076-2774071E7322}" presName="FiveConn_3-4" presStyleLbl="fgAccFollowNode1" presStyleIdx="2" presStyleCnt="4" custScaleY="426373" custLinFactNeighborX="10539" custLinFactNeighborY="37561">
        <dgm:presLayoutVars>
          <dgm:bulletEnabled val="1"/>
        </dgm:presLayoutVars>
      </dgm:prSet>
      <dgm:spPr/>
      <dgm:t>
        <a:bodyPr/>
        <a:lstStyle/>
        <a:p>
          <a:endParaRPr lang="en-US"/>
        </a:p>
      </dgm:t>
    </dgm:pt>
    <dgm:pt modelId="{D9091E6E-17A5-4003-999A-34CB0D7A3EA9}" type="pres">
      <dgm:prSet presAssocID="{44C2780C-F79C-9F46-A076-2774071E7322}" presName="FiveConn_4-5" presStyleLbl="fgAccFollowNode1" presStyleIdx="3" presStyleCnt="4" custScaleY="176291" custLinFactX="-160780" custLinFactY="-61537" custLinFactNeighborX="-200000" custLinFactNeighborY="-100000">
        <dgm:presLayoutVars>
          <dgm:bulletEnabled val="1"/>
        </dgm:presLayoutVars>
      </dgm:prSet>
      <dgm:spPr/>
      <dgm:t>
        <a:bodyPr/>
        <a:lstStyle/>
        <a:p>
          <a:endParaRPr lang="en-US"/>
        </a:p>
      </dgm:t>
    </dgm:pt>
    <dgm:pt modelId="{A3876283-5C8D-4AB3-9AEB-8BFFE39615E4}" type="pres">
      <dgm:prSet presAssocID="{44C2780C-F79C-9F46-A076-2774071E7322}" presName="FiveNodes_1_text" presStyleLbl="node1" presStyleIdx="4" presStyleCnt="5">
        <dgm:presLayoutVars>
          <dgm:bulletEnabled val="1"/>
        </dgm:presLayoutVars>
      </dgm:prSet>
      <dgm:spPr/>
      <dgm:t>
        <a:bodyPr/>
        <a:lstStyle/>
        <a:p>
          <a:endParaRPr lang="en-US"/>
        </a:p>
      </dgm:t>
    </dgm:pt>
    <dgm:pt modelId="{8735F903-7E0D-4D7F-9AFF-12B1B3C6AA05}" type="pres">
      <dgm:prSet presAssocID="{44C2780C-F79C-9F46-A076-2774071E7322}" presName="FiveNodes_2_text" presStyleLbl="node1" presStyleIdx="4" presStyleCnt="5">
        <dgm:presLayoutVars>
          <dgm:bulletEnabled val="1"/>
        </dgm:presLayoutVars>
      </dgm:prSet>
      <dgm:spPr/>
      <dgm:t>
        <a:bodyPr/>
        <a:lstStyle/>
        <a:p>
          <a:endParaRPr lang="en-US"/>
        </a:p>
      </dgm:t>
    </dgm:pt>
    <dgm:pt modelId="{5B1258B7-67AE-4587-9A87-BA7F99DAD31F}" type="pres">
      <dgm:prSet presAssocID="{44C2780C-F79C-9F46-A076-2774071E7322}" presName="FiveNodes_3_text" presStyleLbl="node1" presStyleIdx="4" presStyleCnt="5">
        <dgm:presLayoutVars>
          <dgm:bulletEnabled val="1"/>
        </dgm:presLayoutVars>
      </dgm:prSet>
      <dgm:spPr/>
      <dgm:t>
        <a:bodyPr/>
        <a:lstStyle/>
        <a:p>
          <a:endParaRPr lang="en-US"/>
        </a:p>
      </dgm:t>
    </dgm:pt>
    <dgm:pt modelId="{A33B03A7-BB8F-41A1-9A7B-F7B2FD22219A}" type="pres">
      <dgm:prSet presAssocID="{44C2780C-F79C-9F46-A076-2774071E7322}" presName="FiveNodes_4_text" presStyleLbl="node1" presStyleIdx="4" presStyleCnt="5">
        <dgm:presLayoutVars>
          <dgm:bulletEnabled val="1"/>
        </dgm:presLayoutVars>
      </dgm:prSet>
      <dgm:spPr/>
      <dgm:t>
        <a:bodyPr/>
        <a:lstStyle/>
        <a:p>
          <a:endParaRPr lang="en-US"/>
        </a:p>
      </dgm:t>
    </dgm:pt>
    <dgm:pt modelId="{5CD1AB15-1EFD-49EF-9D6E-15008A6F1F3D}" type="pres">
      <dgm:prSet presAssocID="{44C2780C-F79C-9F46-A076-2774071E7322}" presName="FiveNodes_5_text" presStyleLbl="node1" presStyleIdx="4" presStyleCnt="5">
        <dgm:presLayoutVars>
          <dgm:bulletEnabled val="1"/>
        </dgm:presLayoutVars>
      </dgm:prSet>
      <dgm:spPr/>
      <dgm:t>
        <a:bodyPr/>
        <a:lstStyle/>
        <a:p>
          <a:endParaRPr lang="en-US"/>
        </a:p>
      </dgm:t>
    </dgm:pt>
  </dgm:ptLst>
  <dgm:cxnLst>
    <dgm:cxn modelId="{A121B187-5B25-4BDD-9B56-E37E52DC2AE9}" type="presOf" srcId="{8DB9BE72-F2F6-354C-9387-8F4A18C2B486}" destId="{5CD1AB15-1EFD-49EF-9D6E-15008A6F1F3D}" srcOrd="1" destOrd="0" presId="urn:microsoft.com/office/officeart/2005/8/layout/vProcess5"/>
    <dgm:cxn modelId="{A5A28C33-D5D0-424C-82FB-D9D9629A5765}" srcId="{44C2780C-F79C-9F46-A076-2774071E7322}" destId="{5DA4F4E8-0D7A-8A41-B995-0930D178D248}" srcOrd="1" destOrd="0" parTransId="{F432813B-FC9E-5845-A212-878D5DFD1C8E}" sibTransId="{974BFD89-B80F-9240-A311-5D483ACCD354}"/>
    <dgm:cxn modelId="{91CDC3D8-8C05-4A82-9037-10A40BEA3216}" type="presOf" srcId="{974BFD89-B80F-9240-A311-5D483ACCD354}" destId="{F0AB3B4A-5AE8-467A-9C77-3B3FA2A209E8}" srcOrd="0" destOrd="0" presId="urn:microsoft.com/office/officeart/2005/8/layout/vProcess5"/>
    <dgm:cxn modelId="{700484F9-E8C5-403C-A62C-7B68890A03AC}" type="presOf" srcId="{8FE62D69-B5D8-4E8D-A359-AF520B50E5D4}" destId="{068A373A-8FEF-4DA8-A482-E9429C3D93D7}" srcOrd="0" destOrd="0" presId="urn:microsoft.com/office/officeart/2005/8/layout/vProcess5"/>
    <dgm:cxn modelId="{DCF47801-F16E-4ADB-AB7E-C576F587B782}" type="presOf" srcId="{5DA4F4E8-0D7A-8A41-B995-0930D178D248}" destId="{905018DD-D5C2-41E1-AC6A-5093CAD3B7E1}" srcOrd="0" destOrd="0" presId="urn:microsoft.com/office/officeart/2005/8/layout/vProcess5"/>
    <dgm:cxn modelId="{79502A60-4CEF-4948-A2A4-C86DCA1287D2}" type="presOf" srcId="{8FE62D69-B5D8-4E8D-A359-AF520B50E5D4}" destId="{5B1258B7-67AE-4587-9A87-BA7F99DAD31F}" srcOrd="1" destOrd="0" presId="urn:microsoft.com/office/officeart/2005/8/layout/vProcess5"/>
    <dgm:cxn modelId="{A9E9D5A7-C527-4963-B2DA-2C2F5922347D}" srcId="{44C2780C-F79C-9F46-A076-2774071E7322}" destId="{28CDBA06-D233-4523-8CC1-F67DAC053E0D}" srcOrd="5" destOrd="0" parTransId="{CB60F277-7366-4BC3-B51C-E6705FF578DF}" sibTransId="{95C3BCC2-C58A-4A00-B0CB-F2FBC07FC9E0}"/>
    <dgm:cxn modelId="{DCF2628C-F5D4-4859-A345-55D2E1426065}" type="presOf" srcId="{91FBB6D5-4EA7-3640-B7CE-46B3B2F63C28}" destId="{2A4DD091-1CF1-4460-A564-C643DCDDF2BD}" srcOrd="0" destOrd="0" presId="urn:microsoft.com/office/officeart/2005/8/layout/vProcess5"/>
    <dgm:cxn modelId="{77DBAA2C-95E6-4921-B60F-92DC530BE91E}" type="presOf" srcId="{2EE92BEE-FF4A-E845-8FCB-C983813DDF21}" destId="{259C7E0C-6377-4355-9A2D-C7C8832B72B4}" srcOrd="0" destOrd="0" presId="urn:microsoft.com/office/officeart/2005/8/layout/vProcess5"/>
    <dgm:cxn modelId="{9E6DA6E6-D1D0-48E2-905F-EB7546693128}" type="presOf" srcId="{8DB9BE72-F2F6-354C-9387-8F4A18C2B486}" destId="{D70672C7-BF9D-44F9-AD05-D9ED77022A27}" srcOrd="0" destOrd="0" presId="urn:microsoft.com/office/officeart/2005/8/layout/vProcess5"/>
    <dgm:cxn modelId="{932B2B4B-3AAF-8E4E-BC83-BFEF69AB9C80}" srcId="{44C2780C-F79C-9F46-A076-2774071E7322}" destId="{8DB9BE72-F2F6-354C-9387-8F4A18C2B486}" srcOrd="4" destOrd="0" parTransId="{A211C238-CAE6-844D-BF55-2794D268E6BE}" sibTransId="{826BA86B-38DF-6243-9591-F771A9DD4A51}"/>
    <dgm:cxn modelId="{A1112441-8EE3-42B0-B723-78393D1C281E}" type="presOf" srcId="{728C92DF-962B-1D40-BA3F-EA892F012170}" destId="{07FF5197-7083-4E2B-A398-C643F9136C4C}" srcOrd="0" destOrd="0" presId="urn:microsoft.com/office/officeart/2005/8/layout/vProcess5"/>
    <dgm:cxn modelId="{D287195D-8FED-40DF-9688-5B79A4007403}" type="presOf" srcId="{B64F77B3-0F75-D54B-9C91-458721D6F4AC}" destId="{D9091E6E-17A5-4003-999A-34CB0D7A3EA9}" srcOrd="0" destOrd="0" presId="urn:microsoft.com/office/officeart/2005/8/layout/vProcess5"/>
    <dgm:cxn modelId="{1FD05122-763B-44AA-AF49-1D5D3627DC7B}" type="presOf" srcId="{67BBE5D2-7A3D-4CD6-B90E-446487BD4FFE}" destId="{A57D6113-16C9-4314-A6B0-2EDD54D38A38}" srcOrd="0" destOrd="0" presId="urn:microsoft.com/office/officeart/2005/8/layout/vProcess5"/>
    <dgm:cxn modelId="{8E3EAD10-31F2-4739-A425-A487D8B81C31}" type="presOf" srcId="{91FBB6D5-4EA7-3640-B7CE-46B3B2F63C28}" destId="{A33B03A7-BB8F-41A1-9A7B-F7B2FD22219A}" srcOrd="1" destOrd="0" presId="urn:microsoft.com/office/officeart/2005/8/layout/vProcess5"/>
    <dgm:cxn modelId="{CC223AB8-3230-4B56-9814-DC58D23DB081}" type="presOf" srcId="{2EE92BEE-FF4A-E845-8FCB-C983813DDF21}" destId="{A3876283-5C8D-4AB3-9AEB-8BFFE39615E4}" srcOrd="1" destOrd="0" presId="urn:microsoft.com/office/officeart/2005/8/layout/vProcess5"/>
    <dgm:cxn modelId="{C07C4508-B478-4869-B69A-4E7E0CAC6116}" srcId="{44C2780C-F79C-9F46-A076-2774071E7322}" destId="{8FE62D69-B5D8-4E8D-A359-AF520B50E5D4}" srcOrd="2" destOrd="0" parTransId="{F15C9FC8-3B08-46AA-878C-0F74AFBD3A02}" sibTransId="{67BBE5D2-7A3D-4CD6-B90E-446487BD4FFE}"/>
    <dgm:cxn modelId="{D138BC8D-2B3C-3847-BCED-10EC4F7920CE}" srcId="{44C2780C-F79C-9F46-A076-2774071E7322}" destId="{91FBB6D5-4EA7-3640-B7CE-46B3B2F63C28}" srcOrd="3" destOrd="0" parTransId="{C73CDB7A-D1EB-9F4B-BFCD-A9E42A32516D}" sibTransId="{B64F77B3-0F75-D54B-9C91-458721D6F4AC}"/>
    <dgm:cxn modelId="{2C09B4F1-377D-45FE-97A9-BB871F67B191}" type="presOf" srcId="{5DA4F4E8-0D7A-8A41-B995-0930D178D248}" destId="{8735F903-7E0D-4D7F-9AFF-12B1B3C6AA05}" srcOrd="1" destOrd="0" presId="urn:microsoft.com/office/officeart/2005/8/layout/vProcess5"/>
    <dgm:cxn modelId="{2E5C246F-06FA-D44F-A57E-95A1FF439939}" srcId="{44C2780C-F79C-9F46-A076-2774071E7322}" destId="{2EE92BEE-FF4A-E845-8FCB-C983813DDF21}" srcOrd="0" destOrd="0" parTransId="{3DCDC3A2-9E63-D349-A809-2C4A97767CC1}" sibTransId="{728C92DF-962B-1D40-BA3F-EA892F012170}"/>
    <dgm:cxn modelId="{99D3C656-C938-DB4A-8224-63E80DB0AC44}" type="presOf" srcId="{44C2780C-F79C-9F46-A076-2774071E7322}" destId="{0046F68B-6069-FD49-87CA-0EAF1787870B}" srcOrd="0" destOrd="0" presId="urn:microsoft.com/office/officeart/2005/8/layout/vProcess5"/>
    <dgm:cxn modelId="{8EA2B03B-6429-DE40-B44F-0DB7D2C2212C}" type="presParOf" srcId="{0046F68B-6069-FD49-87CA-0EAF1787870B}" destId="{0A9F96B1-FCDB-9649-AB50-14912FE682E4}" srcOrd="0" destOrd="0" presId="urn:microsoft.com/office/officeart/2005/8/layout/vProcess5"/>
    <dgm:cxn modelId="{4080CFED-EB40-47DB-A3DE-ECEC58A4261C}" type="presParOf" srcId="{0046F68B-6069-FD49-87CA-0EAF1787870B}" destId="{259C7E0C-6377-4355-9A2D-C7C8832B72B4}" srcOrd="1" destOrd="0" presId="urn:microsoft.com/office/officeart/2005/8/layout/vProcess5"/>
    <dgm:cxn modelId="{BB5C4DA5-D33B-479A-9720-8BD2E3C9C802}" type="presParOf" srcId="{0046F68B-6069-FD49-87CA-0EAF1787870B}" destId="{905018DD-D5C2-41E1-AC6A-5093CAD3B7E1}" srcOrd="2" destOrd="0" presId="urn:microsoft.com/office/officeart/2005/8/layout/vProcess5"/>
    <dgm:cxn modelId="{EE86A73D-921A-4034-95D5-00F2FEBFEC75}" type="presParOf" srcId="{0046F68B-6069-FD49-87CA-0EAF1787870B}" destId="{068A373A-8FEF-4DA8-A482-E9429C3D93D7}" srcOrd="3" destOrd="0" presId="urn:microsoft.com/office/officeart/2005/8/layout/vProcess5"/>
    <dgm:cxn modelId="{983AA6FC-A081-40A0-8BA0-1D13CF6D7BB1}" type="presParOf" srcId="{0046F68B-6069-FD49-87CA-0EAF1787870B}" destId="{2A4DD091-1CF1-4460-A564-C643DCDDF2BD}" srcOrd="4" destOrd="0" presId="urn:microsoft.com/office/officeart/2005/8/layout/vProcess5"/>
    <dgm:cxn modelId="{4ECFB748-8D37-4BEA-843E-B0B8E6C03462}" type="presParOf" srcId="{0046F68B-6069-FD49-87CA-0EAF1787870B}" destId="{D70672C7-BF9D-44F9-AD05-D9ED77022A27}" srcOrd="5" destOrd="0" presId="urn:microsoft.com/office/officeart/2005/8/layout/vProcess5"/>
    <dgm:cxn modelId="{13308DC6-02FC-4F51-9899-6CD39D6CA8B8}" type="presParOf" srcId="{0046F68B-6069-FD49-87CA-0EAF1787870B}" destId="{07FF5197-7083-4E2B-A398-C643F9136C4C}" srcOrd="6" destOrd="0" presId="urn:microsoft.com/office/officeart/2005/8/layout/vProcess5"/>
    <dgm:cxn modelId="{9BBF02E5-8AC5-4021-9B42-928AB9DB27FE}" type="presParOf" srcId="{0046F68B-6069-FD49-87CA-0EAF1787870B}" destId="{F0AB3B4A-5AE8-467A-9C77-3B3FA2A209E8}" srcOrd="7" destOrd="0" presId="urn:microsoft.com/office/officeart/2005/8/layout/vProcess5"/>
    <dgm:cxn modelId="{B7B7B5F0-D29E-4F84-A157-B49FE13084BC}" type="presParOf" srcId="{0046F68B-6069-FD49-87CA-0EAF1787870B}" destId="{A57D6113-16C9-4314-A6B0-2EDD54D38A38}" srcOrd="8" destOrd="0" presId="urn:microsoft.com/office/officeart/2005/8/layout/vProcess5"/>
    <dgm:cxn modelId="{95B41482-C951-48FD-BD75-EA34F366EF88}" type="presParOf" srcId="{0046F68B-6069-FD49-87CA-0EAF1787870B}" destId="{D9091E6E-17A5-4003-999A-34CB0D7A3EA9}" srcOrd="9" destOrd="0" presId="urn:microsoft.com/office/officeart/2005/8/layout/vProcess5"/>
    <dgm:cxn modelId="{1E0649FC-7734-472C-AB35-025EDA4F386C}" type="presParOf" srcId="{0046F68B-6069-FD49-87CA-0EAF1787870B}" destId="{A3876283-5C8D-4AB3-9AEB-8BFFE39615E4}" srcOrd="10" destOrd="0" presId="urn:microsoft.com/office/officeart/2005/8/layout/vProcess5"/>
    <dgm:cxn modelId="{15DE5E17-E58D-42A7-8180-8142AD90522D}" type="presParOf" srcId="{0046F68B-6069-FD49-87CA-0EAF1787870B}" destId="{8735F903-7E0D-4D7F-9AFF-12B1B3C6AA05}" srcOrd="11" destOrd="0" presId="urn:microsoft.com/office/officeart/2005/8/layout/vProcess5"/>
    <dgm:cxn modelId="{3A96F017-54BE-4012-8C22-E252B57B6C3F}" type="presParOf" srcId="{0046F68B-6069-FD49-87CA-0EAF1787870B}" destId="{5B1258B7-67AE-4587-9A87-BA7F99DAD31F}" srcOrd="12" destOrd="0" presId="urn:microsoft.com/office/officeart/2005/8/layout/vProcess5"/>
    <dgm:cxn modelId="{6976460E-54FD-4300-A542-CEBE5193A61A}" type="presParOf" srcId="{0046F68B-6069-FD49-87CA-0EAF1787870B}" destId="{A33B03A7-BB8F-41A1-9A7B-F7B2FD22219A}" srcOrd="13" destOrd="0" presId="urn:microsoft.com/office/officeart/2005/8/layout/vProcess5"/>
    <dgm:cxn modelId="{B77624F4-460A-4E70-86A6-6F0F24930112}" type="presParOf" srcId="{0046F68B-6069-FD49-87CA-0EAF1787870B}" destId="{5CD1AB15-1EFD-49EF-9D6E-15008A6F1F3D}"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DC2350-C540-46C2-8AE5-4F921A2DE7F4}">
      <dsp:nvSpPr>
        <dsp:cNvPr id="0" name=""/>
        <dsp:cNvSpPr/>
      </dsp:nvSpPr>
      <dsp:spPr>
        <a:xfrm>
          <a:off x="138838" y="0"/>
          <a:ext cx="2461614" cy="829720"/>
        </a:xfrm>
        <a:prstGeom prst="roundRect">
          <a:avLst>
            <a:gd name="adj" fmla="val 1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GB" sz="1800" b="0" kern="1200">
              <a:solidFill>
                <a:srgbClr val="FFFFFF"/>
              </a:solidFill>
              <a:latin typeface="Arial"/>
              <a:ea typeface="+mn-ea"/>
              <a:cs typeface="+mn-cs"/>
            </a:rPr>
            <a:t>Preliminary </a:t>
          </a:r>
          <a:br>
            <a:rPr lang="en-GB" sz="1800" b="0" kern="1200">
              <a:solidFill>
                <a:srgbClr val="FFFFFF"/>
              </a:solidFill>
              <a:latin typeface="Arial"/>
              <a:ea typeface="+mn-ea"/>
              <a:cs typeface="+mn-cs"/>
            </a:rPr>
          </a:br>
          <a:r>
            <a:rPr lang="en-GB" sz="1800" b="0" kern="1200">
              <a:solidFill>
                <a:srgbClr val="FFFFFF"/>
              </a:solidFill>
              <a:latin typeface="Arial"/>
              <a:ea typeface="+mn-ea"/>
              <a:cs typeface="+mn-cs"/>
            </a:rPr>
            <a:t>Checks</a:t>
          </a:r>
        </a:p>
        <a:p>
          <a:pPr marL="0" lvl="0" indent="0" algn="ctr" defTabSz="800100">
            <a:lnSpc>
              <a:spcPct val="90000"/>
            </a:lnSpc>
            <a:spcBef>
              <a:spcPct val="0"/>
            </a:spcBef>
            <a:spcAft>
              <a:spcPct val="35000"/>
            </a:spcAft>
            <a:buNone/>
          </a:pPr>
          <a:r>
            <a:rPr lang="en-GB" sz="1800" b="0" kern="1200">
              <a:solidFill>
                <a:srgbClr val="FFFFFF"/>
              </a:solidFill>
              <a:latin typeface="Arial"/>
              <a:ea typeface="+mn-ea"/>
              <a:cs typeface="+mn-cs"/>
            </a:rPr>
            <a:t>(HaDEA)</a:t>
          </a:r>
        </a:p>
      </dsp:txBody>
      <dsp:txXfrm>
        <a:off x="163140" y="24302"/>
        <a:ext cx="2413010" cy="781116"/>
      </dsp:txXfrm>
    </dsp:sp>
    <dsp:sp modelId="{7CFCF73A-159B-47DD-B4E0-751396D69F5A}">
      <dsp:nvSpPr>
        <dsp:cNvPr id="0" name=""/>
        <dsp:cNvSpPr/>
      </dsp:nvSpPr>
      <dsp:spPr>
        <a:xfrm>
          <a:off x="385000" y="829720"/>
          <a:ext cx="258856" cy="481558"/>
        </a:xfrm>
        <a:custGeom>
          <a:avLst/>
          <a:gdLst/>
          <a:ahLst/>
          <a:cxnLst/>
          <a:rect l="0" t="0" r="0" b="0"/>
          <a:pathLst>
            <a:path>
              <a:moveTo>
                <a:pt x="0" y="0"/>
              </a:moveTo>
              <a:lnTo>
                <a:pt x="0" y="481558"/>
              </a:lnTo>
              <a:lnTo>
                <a:pt x="258856" y="481558"/>
              </a:lnTo>
            </a:path>
          </a:pathLst>
        </a:cu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04A3F67F-FF46-4BA6-9D92-3E3DF13E46D8}">
      <dsp:nvSpPr>
        <dsp:cNvPr id="0" name=""/>
        <dsp:cNvSpPr/>
      </dsp:nvSpPr>
      <dsp:spPr>
        <a:xfrm>
          <a:off x="643856" y="1037259"/>
          <a:ext cx="1969291" cy="548038"/>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GB" sz="1600" kern="1200" noProof="0"/>
            <a:t>Admissibility</a:t>
          </a:r>
          <a:r>
            <a:rPr lang="en-GB" sz="1600" kern="1200"/>
            <a:t> </a:t>
          </a:r>
          <a:br>
            <a:rPr lang="en-GB" sz="1600" kern="1200"/>
          </a:br>
          <a:r>
            <a:rPr lang="en-GB" sz="1600" kern="1200"/>
            <a:t>check</a:t>
          </a:r>
        </a:p>
      </dsp:txBody>
      <dsp:txXfrm>
        <a:off x="659907" y="1053310"/>
        <a:ext cx="1937189" cy="515936"/>
      </dsp:txXfrm>
    </dsp:sp>
    <dsp:sp modelId="{FF2D008C-5C2B-450F-B8CC-6F9E8547E523}">
      <dsp:nvSpPr>
        <dsp:cNvPr id="0" name=""/>
        <dsp:cNvSpPr/>
      </dsp:nvSpPr>
      <dsp:spPr>
        <a:xfrm>
          <a:off x="385000" y="829720"/>
          <a:ext cx="258856" cy="1237026"/>
        </a:xfrm>
        <a:custGeom>
          <a:avLst/>
          <a:gdLst/>
          <a:ahLst/>
          <a:cxnLst/>
          <a:rect l="0" t="0" r="0" b="0"/>
          <a:pathLst>
            <a:path>
              <a:moveTo>
                <a:pt x="0" y="0"/>
              </a:moveTo>
              <a:lnTo>
                <a:pt x="0" y="1237026"/>
              </a:lnTo>
              <a:lnTo>
                <a:pt x="258856" y="1237026"/>
              </a:lnTo>
            </a:path>
          </a:pathLst>
        </a:cu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E4126AFF-BCB8-428C-B422-7261303D3E54}">
      <dsp:nvSpPr>
        <dsp:cNvPr id="0" name=""/>
        <dsp:cNvSpPr/>
      </dsp:nvSpPr>
      <dsp:spPr>
        <a:xfrm>
          <a:off x="643856" y="1792727"/>
          <a:ext cx="1969291" cy="548038"/>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GB" sz="1600" kern="1200"/>
            <a:t>Eligibility </a:t>
          </a:r>
          <a:br>
            <a:rPr lang="en-GB" sz="1600" kern="1200"/>
          </a:br>
          <a:r>
            <a:rPr lang="en-GB" sz="1600" kern="1200"/>
            <a:t>check</a:t>
          </a:r>
        </a:p>
      </dsp:txBody>
      <dsp:txXfrm>
        <a:off x="659907" y="1808778"/>
        <a:ext cx="1937189" cy="515936"/>
      </dsp:txXfrm>
    </dsp:sp>
    <dsp:sp modelId="{E14C31B8-B7D6-4790-A4E1-104E5E3EEB21}">
      <dsp:nvSpPr>
        <dsp:cNvPr id="0" name=""/>
        <dsp:cNvSpPr/>
      </dsp:nvSpPr>
      <dsp:spPr>
        <a:xfrm>
          <a:off x="385000" y="829720"/>
          <a:ext cx="542633" cy="1992604"/>
        </a:xfrm>
        <a:custGeom>
          <a:avLst/>
          <a:gdLst/>
          <a:ahLst/>
          <a:cxnLst/>
          <a:rect l="0" t="0" r="0" b="0"/>
          <a:pathLst>
            <a:path>
              <a:moveTo>
                <a:pt x="0" y="0"/>
              </a:moveTo>
              <a:lnTo>
                <a:pt x="0" y="1992604"/>
              </a:lnTo>
              <a:lnTo>
                <a:pt x="542633" y="1992604"/>
              </a:lnTo>
            </a:path>
          </a:pathLst>
        </a:cu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F2C7D806-600C-4FBC-8CE3-530212A1ED45}">
      <dsp:nvSpPr>
        <dsp:cNvPr id="0" name=""/>
        <dsp:cNvSpPr/>
      </dsp:nvSpPr>
      <dsp:spPr>
        <a:xfrm>
          <a:off x="927634" y="2548305"/>
          <a:ext cx="7425361" cy="548038"/>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l" defTabSz="711200">
            <a:lnSpc>
              <a:spcPct val="90000"/>
            </a:lnSpc>
            <a:spcBef>
              <a:spcPct val="0"/>
            </a:spcBef>
            <a:spcAft>
              <a:spcPct val="35000"/>
            </a:spcAft>
          </a:pPr>
          <a:r>
            <a:rPr lang="en-GB" sz="1600" kern="1200"/>
            <a:t>Other assessments</a:t>
          </a:r>
          <a:r>
            <a:rPr lang="en-GB" sz="1600" b="0" i="0" kern="1200"/>
            <a:t>: </a:t>
          </a:r>
          <a:r>
            <a:rPr kumimoji="0" lang="en-GB" sz="1600" b="0" i="0" u="none" strike="noStrike" kern="1200" cap="none" spc="0" normalizeH="0" baseline="0" noProof="0">
              <a:ln>
                <a:noFill/>
              </a:ln>
              <a:solidFill>
                <a:srgbClr val="4D4D4D"/>
              </a:solidFill>
              <a:effectLst/>
              <a:uLnTx/>
              <a:uFillTx/>
              <a:latin typeface="Arial"/>
              <a:ea typeface="+mn-ea"/>
              <a:cs typeface="+mn-cs"/>
            </a:rPr>
            <a:t>ownership &amp; control,</a:t>
          </a:r>
          <a:r>
            <a:rPr lang="en-GB" sz="1600" b="0" i="0" kern="1200">
              <a:solidFill>
                <a:srgbClr val="4D4D4D"/>
              </a:solidFill>
              <a:latin typeface="Arial"/>
            </a:rPr>
            <a:t> security compliance declaration, security </a:t>
          </a:r>
          <a:r>
            <a:rPr kumimoji="0" lang="en-GB" sz="1600" b="0" i="0" u="none" strike="noStrike" kern="1200" cap="none" spc="0" normalizeH="0" baseline="0" noProof="0">
              <a:ln>
                <a:noFill/>
              </a:ln>
              <a:solidFill>
                <a:srgbClr val="4D4D4D"/>
              </a:solidFill>
              <a:effectLst/>
              <a:uLnTx/>
              <a:uFillTx/>
              <a:latin typeface="Arial"/>
              <a:ea typeface="+mn-ea"/>
              <a:cs typeface="+mn-cs"/>
            </a:rPr>
            <a:t>scrutiny</a:t>
          </a:r>
          <a:r>
            <a:rPr kumimoji="0" lang="en-GB" sz="1600" b="0" i="0" u="none" strike="noStrike" kern="1200" cap="none" spc="0" normalizeH="0" baseline="0" noProof="0">
              <a:ln>
                <a:noFill/>
              </a:ln>
              <a:solidFill>
                <a:srgbClr val="4D4D4D"/>
              </a:solidFill>
              <a:effectLst/>
              <a:uLnTx/>
              <a:uFillTx/>
              <a:latin typeface="+mn-lt"/>
              <a:ea typeface="+mn-ea"/>
              <a:cs typeface="+mn-cs"/>
            </a:rPr>
            <a:t>, financial &amp; operational capacity, etc</a:t>
          </a:r>
          <a:r>
            <a:rPr kumimoji="0" lang="en-GB" sz="1600" b="0" i="0" u="none" strike="noStrike" kern="1200" cap="none" spc="0" normalizeH="0" baseline="0" noProof="0">
              <a:ln>
                <a:noFill/>
              </a:ln>
              <a:solidFill>
                <a:srgbClr val="4D4D4D"/>
              </a:solidFill>
              <a:effectLst/>
              <a:uLnTx/>
              <a:uFillTx/>
              <a:latin typeface="Arial"/>
              <a:ea typeface="+mn-ea"/>
              <a:cs typeface="+mn-cs"/>
            </a:rPr>
            <a:t>.</a:t>
          </a:r>
          <a:r>
            <a:rPr lang="en-GB" sz="1600" b="0" i="0" kern="1200"/>
            <a:t> </a:t>
          </a:r>
        </a:p>
      </dsp:txBody>
      <dsp:txXfrm>
        <a:off x="943685" y="2564356"/>
        <a:ext cx="7393259" cy="515936"/>
      </dsp:txXfrm>
    </dsp:sp>
    <dsp:sp modelId="{E2960397-1B13-49AB-8DD5-6EC9D8A72C55}">
      <dsp:nvSpPr>
        <dsp:cNvPr id="0" name=""/>
        <dsp:cNvSpPr/>
      </dsp:nvSpPr>
      <dsp:spPr>
        <a:xfrm>
          <a:off x="3079982" y="108"/>
          <a:ext cx="2461614" cy="829720"/>
        </a:xfrm>
        <a:prstGeom prst="roundRect">
          <a:avLst>
            <a:gd name="adj" fmla="val 10000"/>
          </a:avLst>
        </a:prstGeom>
        <a:solidFill>
          <a:schemeClr val="accent4">
            <a:hueOff val="4900445"/>
            <a:satOff val="-20388"/>
            <a:lumOff val="480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GB" sz="1800" b="0" kern="1200"/>
            <a:t>External </a:t>
          </a:r>
          <a:br>
            <a:rPr lang="en-GB" sz="1800" b="0" kern="1200"/>
          </a:br>
          <a:r>
            <a:rPr lang="en-GB" sz="1800" b="0" kern="1200"/>
            <a:t>Evaluation</a:t>
          </a:r>
          <a:br>
            <a:rPr lang="en-GB" sz="1800" b="0" kern="1200"/>
          </a:br>
          <a:r>
            <a:rPr lang="en-GB" sz="1800" b="0" kern="1200"/>
            <a:t>(</a:t>
          </a:r>
          <a:r>
            <a:rPr lang="en-GB" sz="1800" b="0" kern="1200" err="1"/>
            <a:t>Indep</a:t>
          </a:r>
          <a:r>
            <a:rPr lang="en-GB" sz="1800" b="0" kern="1200"/>
            <a:t>. Experts)</a:t>
          </a:r>
        </a:p>
      </dsp:txBody>
      <dsp:txXfrm>
        <a:off x="3104284" y="24410"/>
        <a:ext cx="2413010" cy="781116"/>
      </dsp:txXfrm>
    </dsp:sp>
    <dsp:sp modelId="{76BA0C4A-83BC-4D58-A805-1F9D02A216D7}">
      <dsp:nvSpPr>
        <dsp:cNvPr id="0" name=""/>
        <dsp:cNvSpPr/>
      </dsp:nvSpPr>
      <dsp:spPr>
        <a:xfrm>
          <a:off x="3326143" y="829829"/>
          <a:ext cx="246161" cy="481449"/>
        </a:xfrm>
        <a:custGeom>
          <a:avLst/>
          <a:gdLst/>
          <a:ahLst/>
          <a:cxnLst/>
          <a:rect l="0" t="0" r="0" b="0"/>
          <a:pathLst>
            <a:path>
              <a:moveTo>
                <a:pt x="0" y="0"/>
              </a:moveTo>
              <a:lnTo>
                <a:pt x="0" y="481449"/>
              </a:lnTo>
              <a:lnTo>
                <a:pt x="246161" y="481449"/>
              </a:lnTo>
            </a:path>
          </a:pathLst>
        </a:cu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11DA14CB-7293-4BD6-B92B-506B22EA3D34}">
      <dsp:nvSpPr>
        <dsp:cNvPr id="0" name=""/>
        <dsp:cNvSpPr/>
      </dsp:nvSpPr>
      <dsp:spPr>
        <a:xfrm>
          <a:off x="3572305" y="1037259"/>
          <a:ext cx="1969291" cy="548038"/>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GB" sz="1600" kern="1200"/>
            <a:t>Individual </a:t>
          </a:r>
          <a:br>
            <a:rPr lang="en-GB" sz="1600" kern="1200"/>
          </a:br>
          <a:r>
            <a:rPr lang="en-GB" sz="1600" kern="1200"/>
            <a:t>assessments</a:t>
          </a:r>
        </a:p>
      </dsp:txBody>
      <dsp:txXfrm>
        <a:off x="3588356" y="1053310"/>
        <a:ext cx="1937189" cy="515936"/>
      </dsp:txXfrm>
    </dsp:sp>
    <dsp:sp modelId="{D8C4114F-4C4C-B546-B897-B0B858696310}">
      <dsp:nvSpPr>
        <dsp:cNvPr id="0" name=""/>
        <dsp:cNvSpPr/>
      </dsp:nvSpPr>
      <dsp:spPr>
        <a:xfrm>
          <a:off x="3326143" y="829829"/>
          <a:ext cx="246161" cy="1236918"/>
        </a:xfrm>
        <a:custGeom>
          <a:avLst/>
          <a:gdLst/>
          <a:ahLst/>
          <a:cxnLst/>
          <a:rect l="0" t="0" r="0" b="0"/>
          <a:pathLst>
            <a:path>
              <a:moveTo>
                <a:pt x="0" y="0"/>
              </a:moveTo>
              <a:lnTo>
                <a:pt x="0" y="1236918"/>
              </a:lnTo>
              <a:lnTo>
                <a:pt x="246161" y="1236918"/>
              </a:lnTo>
            </a:path>
          </a:pathLst>
        </a:cu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526AE3E0-68C3-FF44-AF3A-0C18F14528F5}">
      <dsp:nvSpPr>
        <dsp:cNvPr id="0" name=""/>
        <dsp:cNvSpPr/>
      </dsp:nvSpPr>
      <dsp:spPr>
        <a:xfrm>
          <a:off x="3572305" y="1792727"/>
          <a:ext cx="1944745" cy="548038"/>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GB" sz="1600" kern="1200"/>
            <a:t>Consensus </a:t>
          </a:r>
          <a:br>
            <a:rPr lang="en-GB" sz="1600" kern="1200"/>
          </a:br>
          <a:r>
            <a:rPr lang="en-GB" sz="1600" kern="1200"/>
            <a:t>meeting</a:t>
          </a:r>
        </a:p>
      </dsp:txBody>
      <dsp:txXfrm>
        <a:off x="3588356" y="1808778"/>
        <a:ext cx="1912643" cy="515936"/>
      </dsp:txXfrm>
    </dsp:sp>
    <dsp:sp modelId="{538A85A1-F890-4847-9799-1AB9BBB64AE4}">
      <dsp:nvSpPr>
        <dsp:cNvPr id="0" name=""/>
        <dsp:cNvSpPr/>
      </dsp:nvSpPr>
      <dsp:spPr>
        <a:xfrm>
          <a:off x="6056017" y="108"/>
          <a:ext cx="2461614" cy="829720"/>
        </a:xfrm>
        <a:prstGeom prst="roundRect">
          <a:avLst>
            <a:gd name="adj" fmla="val 10000"/>
          </a:avLst>
        </a:prstGeom>
        <a:solidFill>
          <a:schemeClr val="accent4">
            <a:hueOff val="9800891"/>
            <a:satOff val="-40777"/>
            <a:lumOff val="960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GB" sz="1800" b="0" kern="1200"/>
            <a:t>Internal </a:t>
          </a:r>
          <a:br>
            <a:rPr lang="en-GB" sz="1800" b="0" kern="1200"/>
          </a:br>
          <a:r>
            <a:rPr lang="en-GB" sz="1800" b="0" kern="1200"/>
            <a:t>Evaluation</a:t>
          </a:r>
        </a:p>
        <a:p>
          <a:pPr lvl="0" algn="ctr" defTabSz="800100">
            <a:lnSpc>
              <a:spcPct val="90000"/>
            </a:lnSpc>
            <a:spcBef>
              <a:spcPct val="0"/>
            </a:spcBef>
            <a:spcAft>
              <a:spcPct val="35000"/>
            </a:spcAft>
          </a:pPr>
          <a:r>
            <a:rPr lang="en-GB" sz="1800" b="0" kern="1200"/>
            <a:t>(</a:t>
          </a:r>
          <a:r>
            <a:rPr lang="en-GB" sz="1800" b="0" kern="1200" err="1"/>
            <a:t>Europ</a:t>
          </a:r>
          <a:r>
            <a:rPr lang="en-GB" sz="1800" b="0" kern="1200"/>
            <a:t>. </a:t>
          </a:r>
          <a:r>
            <a:rPr lang="en-GB" sz="1800" b="0" kern="1200">
              <a:solidFill>
                <a:srgbClr val="FFFFFF"/>
              </a:solidFill>
              <a:latin typeface="Arial"/>
              <a:ea typeface="+mn-ea"/>
              <a:cs typeface="+mn-cs"/>
            </a:rPr>
            <a:t>Commission</a:t>
          </a:r>
          <a:r>
            <a:rPr lang="en-GB" sz="1800" b="0" kern="1200"/>
            <a:t>)</a:t>
          </a:r>
        </a:p>
      </dsp:txBody>
      <dsp:txXfrm>
        <a:off x="6080319" y="24410"/>
        <a:ext cx="2413010" cy="781116"/>
      </dsp:txXfrm>
    </dsp:sp>
    <dsp:sp modelId="{C9FDAD84-E2F8-4D15-B737-16DC96608050}">
      <dsp:nvSpPr>
        <dsp:cNvPr id="0" name=""/>
        <dsp:cNvSpPr/>
      </dsp:nvSpPr>
      <dsp:spPr>
        <a:xfrm>
          <a:off x="6302178" y="829829"/>
          <a:ext cx="246161" cy="481449"/>
        </a:xfrm>
        <a:custGeom>
          <a:avLst/>
          <a:gdLst/>
          <a:ahLst/>
          <a:cxnLst/>
          <a:rect l="0" t="0" r="0" b="0"/>
          <a:pathLst>
            <a:path>
              <a:moveTo>
                <a:pt x="0" y="0"/>
              </a:moveTo>
              <a:lnTo>
                <a:pt x="0" y="481449"/>
              </a:lnTo>
              <a:lnTo>
                <a:pt x="246161" y="481449"/>
              </a:lnTo>
            </a:path>
          </a:pathLst>
        </a:cu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CCB173F-C0BB-492A-B43F-DC7B99CBAA13}">
      <dsp:nvSpPr>
        <dsp:cNvPr id="0" name=""/>
        <dsp:cNvSpPr/>
      </dsp:nvSpPr>
      <dsp:spPr>
        <a:xfrm>
          <a:off x="6548340" y="1037259"/>
          <a:ext cx="1969291" cy="548038"/>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GB" sz="1600" kern="1200" noProof="0"/>
            <a:t>Recommended draft list of proposals </a:t>
          </a:r>
        </a:p>
      </dsp:txBody>
      <dsp:txXfrm>
        <a:off x="6564391" y="1053310"/>
        <a:ext cx="1937189" cy="515936"/>
      </dsp:txXfrm>
    </dsp:sp>
    <dsp:sp modelId="{BECD1A9B-7242-41AE-87F5-9870E25B2F86}">
      <dsp:nvSpPr>
        <dsp:cNvPr id="0" name=""/>
        <dsp:cNvSpPr/>
      </dsp:nvSpPr>
      <dsp:spPr>
        <a:xfrm>
          <a:off x="6302178" y="829829"/>
          <a:ext cx="246161" cy="1236918"/>
        </a:xfrm>
        <a:custGeom>
          <a:avLst/>
          <a:gdLst/>
          <a:ahLst/>
          <a:cxnLst/>
          <a:rect l="0" t="0" r="0" b="0"/>
          <a:pathLst>
            <a:path>
              <a:moveTo>
                <a:pt x="0" y="0"/>
              </a:moveTo>
              <a:lnTo>
                <a:pt x="0" y="1236918"/>
              </a:lnTo>
              <a:lnTo>
                <a:pt x="246161" y="1236918"/>
              </a:lnTo>
            </a:path>
          </a:pathLst>
        </a:cu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83FE8955-6F3C-49EC-975A-12431A5061CD}">
      <dsp:nvSpPr>
        <dsp:cNvPr id="0" name=""/>
        <dsp:cNvSpPr/>
      </dsp:nvSpPr>
      <dsp:spPr>
        <a:xfrm>
          <a:off x="6548340" y="1792727"/>
          <a:ext cx="1969291" cy="548038"/>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GB" sz="1600" kern="1200" noProof="0"/>
            <a:t>Selection </a:t>
          </a:r>
          <a:br>
            <a:rPr lang="en-GB" sz="1600" kern="1200" noProof="0"/>
          </a:br>
          <a:r>
            <a:rPr lang="en-GB" sz="1600" kern="1200" noProof="0"/>
            <a:t>Committee </a:t>
          </a:r>
        </a:p>
      </dsp:txBody>
      <dsp:txXfrm>
        <a:off x="6564391" y="1808778"/>
        <a:ext cx="1937189" cy="5159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EA2B4D-3EAC-4043-A7C1-3B74CE9EA7F2}">
      <dsp:nvSpPr>
        <dsp:cNvPr id="0" name=""/>
        <dsp:cNvSpPr/>
      </dsp:nvSpPr>
      <dsp:spPr>
        <a:xfrm>
          <a:off x="2" y="0"/>
          <a:ext cx="9716368" cy="1150192"/>
        </a:xfrm>
        <a:prstGeom prst="rightArrow">
          <a:avLst/>
        </a:prstGeom>
        <a:solidFill>
          <a:schemeClr val="accent4">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9C7E0C-6377-4355-9A2D-C7C8832B72B4}">
      <dsp:nvSpPr>
        <dsp:cNvPr id="0" name=""/>
        <dsp:cNvSpPr/>
      </dsp:nvSpPr>
      <dsp:spPr>
        <a:xfrm>
          <a:off x="0" y="0"/>
          <a:ext cx="7070331" cy="68590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en-US" sz="1500" kern="1200"/>
            <a:t>Consultation of European Commission Directorates-General</a:t>
          </a:r>
          <a:br>
            <a:rPr lang="en-US" sz="1500" kern="1200"/>
          </a:br>
          <a:r>
            <a:rPr lang="en-US" sz="1500" kern="1200"/>
            <a:t>(Inter-Service Consultation)</a:t>
          </a:r>
        </a:p>
      </dsp:txBody>
      <dsp:txXfrm>
        <a:off x="20089" y="20089"/>
        <a:ext cx="6249942" cy="645722"/>
      </dsp:txXfrm>
    </dsp:sp>
    <dsp:sp modelId="{905018DD-D5C2-41E1-AC6A-5093CAD3B7E1}">
      <dsp:nvSpPr>
        <dsp:cNvPr id="0" name=""/>
        <dsp:cNvSpPr/>
      </dsp:nvSpPr>
      <dsp:spPr>
        <a:xfrm>
          <a:off x="527979" y="781163"/>
          <a:ext cx="7070331" cy="685900"/>
        </a:xfrm>
        <a:prstGeom prst="roundRect">
          <a:avLst>
            <a:gd name="adj" fmla="val 10000"/>
          </a:avLst>
        </a:prstGeom>
        <a:solidFill>
          <a:schemeClr val="accent4">
            <a:hueOff val="2450223"/>
            <a:satOff val="-10194"/>
            <a:lumOff val="24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en-IE" sz="1500" kern="1200" noProof="0"/>
            <a:t>Consultation of Member States</a:t>
          </a:r>
        </a:p>
        <a:p>
          <a:pPr lvl="0" algn="l" defTabSz="666750">
            <a:lnSpc>
              <a:spcPct val="90000"/>
            </a:lnSpc>
            <a:spcBef>
              <a:spcPct val="0"/>
            </a:spcBef>
            <a:spcAft>
              <a:spcPct val="35000"/>
            </a:spcAft>
          </a:pPr>
          <a:r>
            <a:rPr lang="en-IE" sz="1500" kern="1200" noProof="0"/>
            <a:t>(CEF Programme Committee)</a:t>
          </a:r>
          <a:endParaRPr lang="en-US" sz="1500" kern="1200"/>
        </a:p>
      </dsp:txBody>
      <dsp:txXfrm>
        <a:off x="548068" y="801252"/>
        <a:ext cx="6056339" cy="645722"/>
      </dsp:txXfrm>
    </dsp:sp>
    <dsp:sp modelId="{068A373A-8FEF-4DA8-A482-E9429C3D93D7}">
      <dsp:nvSpPr>
        <dsp:cNvPr id="0" name=""/>
        <dsp:cNvSpPr/>
      </dsp:nvSpPr>
      <dsp:spPr>
        <a:xfrm>
          <a:off x="1068331" y="1562327"/>
          <a:ext cx="7070331" cy="685900"/>
        </a:xfrm>
        <a:prstGeom prst="roundRect">
          <a:avLst>
            <a:gd name="adj" fmla="val 10000"/>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1500" kern="1200"/>
            <a:t>Commission Selection Decision</a:t>
          </a:r>
        </a:p>
      </dsp:txBody>
      <dsp:txXfrm>
        <a:off x="1088420" y="1582416"/>
        <a:ext cx="6056339" cy="645722"/>
      </dsp:txXfrm>
    </dsp:sp>
    <dsp:sp modelId="{2A4DD091-1CF1-4460-A564-C643DCDDF2BD}">
      <dsp:nvSpPr>
        <dsp:cNvPr id="0" name=""/>
        <dsp:cNvSpPr/>
      </dsp:nvSpPr>
      <dsp:spPr>
        <a:xfrm>
          <a:off x="1603381" y="2371401"/>
          <a:ext cx="7070331" cy="685900"/>
        </a:xfrm>
        <a:prstGeom prst="roundRect">
          <a:avLst>
            <a:gd name="adj" fmla="val 10000"/>
          </a:avLst>
        </a:prstGeom>
        <a:solidFill>
          <a:schemeClr val="accent4">
            <a:hueOff val="7350668"/>
            <a:satOff val="-30583"/>
            <a:lumOff val="72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1500" kern="1200"/>
            <a:t>Grant Agreement Preparation (GAP) </a:t>
          </a:r>
        </a:p>
      </dsp:txBody>
      <dsp:txXfrm>
        <a:off x="1623470" y="2391490"/>
        <a:ext cx="6056339" cy="645722"/>
      </dsp:txXfrm>
    </dsp:sp>
    <dsp:sp modelId="{D70672C7-BF9D-44F9-AD05-D9ED77022A27}">
      <dsp:nvSpPr>
        <dsp:cNvPr id="0" name=""/>
        <dsp:cNvSpPr/>
      </dsp:nvSpPr>
      <dsp:spPr>
        <a:xfrm>
          <a:off x="2111917" y="3124655"/>
          <a:ext cx="7070331" cy="685900"/>
        </a:xfrm>
        <a:prstGeom prst="roundRect">
          <a:avLst>
            <a:gd name="adj" fmla="val 1000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en-US" sz="1500" kern="1200"/>
            <a:t>Grant Agreement Signature</a:t>
          </a:r>
        </a:p>
      </dsp:txBody>
      <dsp:txXfrm>
        <a:off x="2132006" y="3144744"/>
        <a:ext cx="6056339" cy="645722"/>
      </dsp:txXfrm>
    </dsp:sp>
    <dsp:sp modelId="{07FF5197-7083-4E2B-A398-C643F9136C4C}">
      <dsp:nvSpPr>
        <dsp:cNvPr id="0" name=""/>
        <dsp:cNvSpPr/>
      </dsp:nvSpPr>
      <dsp:spPr>
        <a:xfrm>
          <a:off x="6624496" y="301327"/>
          <a:ext cx="445835" cy="845356"/>
        </a:xfrm>
        <a:prstGeom prst="downArrow">
          <a:avLst>
            <a:gd name="adj1" fmla="val 55000"/>
            <a:gd name="adj2" fmla="val 45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lvl="0" algn="l" defTabSz="1555750">
            <a:lnSpc>
              <a:spcPct val="90000"/>
            </a:lnSpc>
            <a:spcBef>
              <a:spcPct val="0"/>
            </a:spcBef>
            <a:spcAft>
              <a:spcPct val="35000"/>
            </a:spcAft>
          </a:pPr>
          <a:endParaRPr lang="en-US" sz="3500" kern="1200">
            <a:solidFill>
              <a:schemeClr val="tx1"/>
            </a:solidFill>
          </a:endParaRPr>
        </a:p>
      </dsp:txBody>
      <dsp:txXfrm>
        <a:off x="6724809" y="301327"/>
        <a:ext cx="245209" cy="735012"/>
      </dsp:txXfrm>
    </dsp:sp>
    <dsp:sp modelId="{F0AB3B4A-5AE8-467A-9C77-3B3FA2A209E8}">
      <dsp:nvSpPr>
        <dsp:cNvPr id="0" name=""/>
        <dsp:cNvSpPr/>
      </dsp:nvSpPr>
      <dsp:spPr>
        <a:xfrm>
          <a:off x="7152475" y="1105061"/>
          <a:ext cx="445835" cy="800215"/>
        </a:xfrm>
        <a:prstGeom prst="downArrow">
          <a:avLst>
            <a:gd name="adj1" fmla="val 55000"/>
            <a:gd name="adj2" fmla="val 45000"/>
          </a:avLst>
        </a:prstGeom>
        <a:solidFill>
          <a:schemeClr val="accent4">
            <a:tint val="40000"/>
            <a:alpha val="90000"/>
            <a:hueOff val="3620642"/>
            <a:satOff val="-17082"/>
            <a:lumOff val="-617"/>
            <a:alphaOff val="0"/>
          </a:schemeClr>
        </a:solidFill>
        <a:ln w="12700" cap="flat" cmpd="sng" algn="ctr">
          <a:solidFill>
            <a:schemeClr val="accent4">
              <a:tint val="40000"/>
              <a:alpha val="90000"/>
              <a:hueOff val="3620642"/>
              <a:satOff val="-17082"/>
              <a:lumOff val="-61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lvl="0" algn="l" defTabSz="1555750">
            <a:lnSpc>
              <a:spcPct val="90000"/>
            </a:lnSpc>
            <a:spcBef>
              <a:spcPct val="0"/>
            </a:spcBef>
            <a:spcAft>
              <a:spcPct val="35000"/>
            </a:spcAft>
          </a:pPr>
          <a:endParaRPr lang="en-US" sz="3500" kern="1200">
            <a:solidFill>
              <a:schemeClr val="tx1"/>
            </a:solidFill>
          </a:endParaRPr>
        </a:p>
      </dsp:txBody>
      <dsp:txXfrm>
        <a:off x="7252788" y="1105061"/>
        <a:ext cx="245209" cy="689871"/>
      </dsp:txXfrm>
    </dsp:sp>
    <dsp:sp modelId="{A57D6113-16C9-4314-A6B0-2EDD54D38A38}">
      <dsp:nvSpPr>
        <dsp:cNvPr id="0" name=""/>
        <dsp:cNvSpPr/>
      </dsp:nvSpPr>
      <dsp:spPr>
        <a:xfrm>
          <a:off x="7727441" y="1491901"/>
          <a:ext cx="445835" cy="1900920"/>
        </a:xfrm>
        <a:prstGeom prst="downArrow">
          <a:avLst>
            <a:gd name="adj1" fmla="val 55000"/>
            <a:gd name="adj2" fmla="val 45000"/>
          </a:avLst>
        </a:prstGeom>
        <a:solidFill>
          <a:schemeClr val="accent4">
            <a:tint val="40000"/>
            <a:alpha val="90000"/>
            <a:hueOff val="7241284"/>
            <a:satOff val="-34163"/>
            <a:lumOff val="-1234"/>
            <a:alphaOff val="0"/>
          </a:schemeClr>
        </a:solidFill>
        <a:ln w="12700" cap="flat" cmpd="sng" algn="ctr">
          <a:solidFill>
            <a:schemeClr val="accent4">
              <a:tint val="40000"/>
              <a:alpha val="90000"/>
              <a:hueOff val="7241284"/>
              <a:satOff val="-34163"/>
              <a:lumOff val="-123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endParaRPr lang="en-US" sz="3500" kern="1200">
            <a:solidFill>
              <a:schemeClr val="tx1"/>
            </a:solidFill>
          </a:endParaRPr>
        </a:p>
      </dsp:txBody>
      <dsp:txXfrm>
        <a:off x="7827754" y="1491901"/>
        <a:ext cx="245209" cy="1790576"/>
      </dsp:txXfrm>
    </dsp:sp>
    <dsp:sp modelId="{D9091E6E-17A5-4003-999A-34CB0D7A3EA9}">
      <dsp:nvSpPr>
        <dsp:cNvPr id="0" name=""/>
        <dsp:cNvSpPr/>
      </dsp:nvSpPr>
      <dsp:spPr>
        <a:xfrm>
          <a:off x="6599950" y="1950514"/>
          <a:ext cx="445835" cy="785967"/>
        </a:xfrm>
        <a:prstGeom prst="downArrow">
          <a:avLst>
            <a:gd name="adj1" fmla="val 55000"/>
            <a:gd name="adj2" fmla="val 45000"/>
          </a:avLst>
        </a:prstGeom>
        <a:solidFill>
          <a:schemeClr val="accent4">
            <a:tint val="40000"/>
            <a:alpha val="90000"/>
            <a:hueOff val="10861925"/>
            <a:satOff val="-51245"/>
            <a:lumOff val="-1851"/>
            <a:alphaOff val="0"/>
          </a:schemeClr>
        </a:solidFill>
        <a:ln w="12700" cap="flat" cmpd="sng" algn="ctr">
          <a:solidFill>
            <a:schemeClr val="accent4">
              <a:tint val="40000"/>
              <a:alpha val="90000"/>
              <a:hueOff val="10861925"/>
              <a:satOff val="-51245"/>
              <a:lumOff val="-185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lvl="0" algn="l" defTabSz="1555750">
            <a:lnSpc>
              <a:spcPct val="90000"/>
            </a:lnSpc>
            <a:spcBef>
              <a:spcPct val="0"/>
            </a:spcBef>
            <a:spcAft>
              <a:spcPct val="35000"/>
            </a:spcAft>
          </a:pPr>
          <a:endParaRPr lang="en-US" sz="3500" kern="1200">
            <a:solidFill>
              <a:schemeClr val="tx1"/>
            </a:solidFill>
          </a:endParaRPr>
        </a:p>
      </dsp:txBody>
      <dsp:txXfrm>
        <a:off x="6700263" y="1950514"/>
        <a:ext cx="245209" cy="67562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9T11:02:50.246"/>
    </inkml:context>
    <inkml:brush xml:id="br0">
      <inkml:brushProperty name="width" value="0.05" units="cm"/>
      <inkml:brushProperty name="height" value="0.05"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10 115 24575,'0'0'0,"-4"5"0,-2 5 0,6 5 0,1 5 0,6 2 0,5 2 0,10-4 0,-1-9 0,3-11 0,-1-8 0,2-4 0,-1-4 0,1-3 0,0-3 0,0-1 0,5-2 0,-1 0 0,1 0 0,-1 4 0,-1 1 0,-2 5 0,-5 4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630F4F-1D9A-4C12-A3A4-11C32F4C840C}" type="datetimeFigureOut">
              <a:rPr lang="en-IE" smtClean="0"/>
              <a:t>03/12/2024</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65315D-036A-4441-A0F2-1F7E58F57F71}" type="slidenum">
              <a:rPr lang="en-IE" smtClean="0"/>
              <a:t>‹#›</a:t>
            </a:fld>
            <a:endParaRPr lang="en-IE"/>
          </a:p>
        </p:txBody>
      </p:sp>
    </p:spTree>
    <p:extLst>
      <p:ext uri="{BB962C8B-B14F-4D97-AF65-F5344CB8AC3E}">
        <p14:creationId xmlns:p14="http://schemas.microsoft.com/office/powerpoint/2010/main" val="1830334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200" b="1">
                <a:solidFill>
                  <a:srgbClr val="FF0000"/>
                </a:solidFill>
              </a:rPr>
              <a:t>-&gt; expected to be increased! To be rev</a:t>
            </a:r>
          </a:p>
          <a:p>
            <a:endParaRPr lang="en-IE"/>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8791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47144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4BBC762-74D4-49A1-9DDD-77E1E0D4B2EB}" type="slidenum">
              <a:rPr lang="en-IE" smtClean="0"/>
              <a:t>21</a:t>
            </a:fld>
            <a:endParaRPr lang="en-IE"/>
          </a:p>
        </p:txBody>
      </p:sp>
    </p:spTree>
    <p:extLst>
      <p:ext uri="{BB962C8B-B14F-4D97-AF65-F5344CB8AC3E}">
        <p14:creationId xmlns:p14="http://schemas.microsoft.com/office/powerpoint/2010/main" val="42207863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IE"/>
              <a:t>2</a:t>
            </a:r>
            <a:r>
              <a:rPr lang="en-IE" baseline="30000"/>
              <a:t>nd</a:t>
            </a:r>
            <a:r>
              <a:rPr lang="en-IE"/>
              <a:t> bullet: the broad range of estimates for investment required, based on a WIK study commissioned by B5, depends on network sharing options, and these figures include coverage obligations from 5G licences anyway (</a:t>
            </a:r>
            <a:r>
              <a:rPr lang="en-IE" err="1"/>
              <a:t>ie</a:t>
            </a:r>
            <a:r>
              <a:rPr lang="en-IE"/>
              <a:t> actual investment needs for corridor deployment to fill-in the gaps where there is no infrastructure at all - e.g. sparsely populated areas- and to enhance the radio density required for CAM QoS)</a:t>
            </a:r>
          </a:p>
          <a:p>
            <a:pPr>
              <a:buFont typeface="Arial" panose="020B0604020202020204" pitchFamily="34" charset="0"/>
              <a:buChar char="•"/>
            </a:pPr>
            <a:r>
              <a:rPr lang="en-IE"/>
              <a:t>3</a:t>
            </a:r>
            <a:r>
              <a:rPr lang="en-IE" baseline="30000"/>
              <a:t>rd</a:t>
            </a:r>
            <a:r>
              <a:rPr lang="en-IE"/>
              <a:t> bullet: we are not starting from scratch, 5G cross-border trial projects (in boxes on the map) have successfully demonstrated service continuity across the border for CAM, rail and waterways/ports</a:t>
            </a:r>
          </a:p>
          <a:p>
            <a:pPr>
              <a:buFont typeface="Arial" panose="020B0604020202020204" pitchFamily="34" charset="0"/>
              <a:buChar char="•"/>
            </a:pPr>
            <a:r>
              <a:rPr lang="en-IE"/>
              <a:t>4</a:t>
            </a:r>
            <a:r>
              <a:rPr lang="en-IE" baseline="30000"/>
              <a:t>th</a:t>
            </a:r>
            <a:r>
              <a:rPr lang="en-IE"/>
              <a:t> bullet: Priority sections identified under CEF Regulation appear in red lines on the map and represent only a fraction of the overall TEN-T corridors – the reference to the initial 800MM planned for the 2021-2027 period has been removed because we’ll meet only 20% of it..</a:t>
            </a:r>
          </a:p>
          <a:p>
            <a:pPr marL="228600" indent="0">
              <a:buFont typeface="Arial" panose="020B0604020202020204" pitchFamily="34" charset="0"/>
              <a:buNone/>
            </a:pPr>
            <a:endParaRPr lang="en-IE"/>
          </a:p>
          <a:p>
            <a:pPr>
              <a:buFont typeface="Arial" panose="020B0604020202020204" pitchFamily="34" charset="0"/>
              <a:buChar char="•"/>
            </a:pPr>
            <a:endParaRPr lang="en-IE"/>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54BBC762-74D4-49A1-9DDD-77E1E0D4B2EB}" type="slidenum">
              <a:rPr kumimoji="0" lang="en-IE"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en-IE"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14676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a:t>FYI - </a:t>
            </a:r>
            <a:r>
              <a:rPr lang="fr-BE" err="1"/>
              <a:t>this</a:t>
            </a:r>
            <a:r>
              <a:rPr lang="fr-BE"/>
              <a:t> slide </a:t>
            </a:r>
            <a:r>
              <a:rPr lang="fr-BE" err="1"/>
              <a:t>now</a:t>
            </a:r>
            <a:r>
              <a:rPr lang="fr-BE"/>
              <a:t> </a:t>
            </a:r>
            <a:r>
              <a:rPr lang="fr-BE" b="1" err="1"/>
              <a:t>includes</a:t>
            </a:r>
            <a:r>
              <a:rPr lang="fr-BE" b="1"/>
              <a:t> call 3</a:t>
            </a:r>
            <a:r>
              <a:rPr lang="fr-BE"/>
              <a:t>:</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fr-BE"/>
              <a:t>The CEF Digital Programme </a:t>
            </a:r>
            <a:r>
              <a:rPr lang="fr-BE" err="1"/>
              <a:t>covers</a:t>
            </a:r>
            <a:r>
              <a:rPr lang="fr-BE"/>
              <a:t> </a:t>
            </a:r>
            <a:r>
              <a:rPr lang="fr-BE" err="1"/>
              <a:t>both</a:t>
            </a:r>
            <a:r>
              <a:rPr lang="fr-BE"/>
              <a:t> 5G topics, as </a:t>
            </a:r>
            <a:r>
              <a:rPr lang="fr-BE" err="1"/>
              <a:t>well</a:t>
            </a:r>
            <a:r>
              <a:rPr lang="fr-BE"/>
              <a:t> as Backbones, </a:t>
            </a:r>
            <a:r>
              <a:rPr lang="fr-BE" err="1"/>
              <a:t>Digial</a:t>
            </a:r>
            <a:r>
              <a:rPr lang="fr-BE"/>
              <a:t> Platforms and support actions</a:t>
            </a:r>
          </a:p>
          <a:p>
            <a:pPr marL="22860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lang="fr-BE"/>
          </a:p>
          <a:p>
            <a:pPr>
              <a:buFont typeface="Arial" panose="020B0604020202020204" pitchFamily="34" charset="0"/>
              <a:buChar char="•"/>
            </a:pPr>
            <a:r>
              <a:rPr lang="fr-BE"/>
              <a:t> 93MM € </a:t>
            </a:r>
            <a:r>
              <a:rPr lang="fr-BE" err="1"/>
              <a:t>spent</a:t>
            </a:r>
            <a:r>
              <a:rPr lang="fr-BE"/>
              <a:t> to date </a:t>
            </a:r>
            <a:r>
              <a:rPr lang="fr-BE" err="1"/>
              <a:t>during</a:t>
            </a:r>
            <a:r>
              <a:rPr lang="fr-BE"/>
              <a:t> the 3 calls and a total of 25 </a:t>
            </a:r>
            <a:r>
              <a:rPr lang="fr-BE" err="1"/>
              <a:t>projects</a:t>
            </a:r>
            <a:r>
              <a:rPr lang="fr-BE"/>
              <a:t> (18 have </a:t>
            </a:r>
            <a:r>
              <a:rPr lang="fr-BE" err="1"/>
              <a:t>already</a:t>
            </a:r>
            <a:r>
              <a:rPr lang="fr-BE"/>
              <a:t> </a:t>
            </a:r>
            <a:r>
              <a:rPr lang="fr-BE" err="1"/>
              <a:t>launched</a:t>
            </a:r>
            <a:r>
              <a:rPr lang="fr-BE"/>
              <a:t>&amp; are </a:t>
            </a:r>
            <a:r>
              <a:rPr lang="fr-BE" err="1"/>
              <a:t>ongoing</a:t>
            </a:r>
            <a:r>
              <a:rPr lang="fr-BE"/>
              <a:t> (50% </a:t>
            </a:r>
            <a:r>
              <a:rPr lang="fr-BE" err="1"/>
              <a:t>subscription</a:t>
            </a:r>
            <a:r>
              <a:rPr lang="fr-BE"/>
              <a:t> rate vs. </a:t>
            </a:r>
            <a:r>
              <a:rPr lang="fr-BE" err="1"/>
              <a:t>Planned</a:t>
            </a:r>
            <a:r>
              <a:rPr lang="fr-BE"/>
              <a:t> budget due to </a:t>
            </a:r>
            <a:r>
              <a:rPr lang="fr-BE" err="1"/>
              <a:t>lack</a:t>
            </a:r>
            <a:r>
              <a:rPr lang="fr-BE"/>
              <a:t> of </a:t>
            </a:r>
            <a:r>
              <a:rPr lang="fr-BE" err="1"/>
              <a:t>market</a:t>
            </a:r>
            <a:r>
              <a:rPr lang="fr-BE"/>
              <a:t> </a:t>
            </a:r>
            <a:r>
              <a:rPr lang="fr-BE" err="1"/>
              <a:t>maturity</a:t>
            </a:r>
            <a:r>
              <a:rPr lang="fr-BE"/>
              <a:t> and </a:t>
            </a:r>
            <a:r>
              <a:rPr lang="fr-BE" err="1"/>
              <a:t>clarity</a:t>
            </a:r>
            <a:r>
              <a:rPr lang="fr-BE"/>
              <a:t> </a:t>
            </a:r>
            <a:r>
              <a:rPr lang="en-IE" err="1"/>
              <a:t>onreturn</a:t>
            </a:r>
            <a:r>
              <a:rPr lang="en-IE"/>
              <a:t> on investment on the part of the private sector </a:t>
            </a:r>
            <a:r>
              <a:rPr lang="fr-BE"/>
              <a:t>) </a:t>
            </a:r>
          </a:p>
          <a:p>
            <a:pPr marL="914400" marR="0" lvl="1"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fr-BE"/>
              <a:t>Calls 1&amp; 2, 18 </a:t>
            </a:r>
            <a:r>
              <a:rPr lang="fr-BE" err="1"/>
              <a:t>projects</a:t>
            </a:r>
            <a:r>
              <a:rPr lang="fr-BE"/>
              <a:t> </a:t>
            </a:r>
            <a:r>
              <a:rPr lang="fr-BE" err="1"/>
              <a:t>were</a:t>
            </a:r>
            <a:r>
              <a:rPr lang="fr-BE"/>
              <a:t> </a:t>
            </a:r>
            <a:r>
              <a:rPr lang="fr-BE" err="1"/>
              <a:t>launched</a:t>
            </a:r>
            <a:r>
              <a:rPr lang="fr-BE"/>
              <a:t> in 2023 and 2024, </a:t>
            </a:r>
            <a:r>
              <a:rPr lang="fr-BE" err="1"/>
              <a:t>respectively</a:t>
            </a:r>
            <a:r>
              <a:rPr lang="fr-BE"/>
              <a:t> for a total </a:t>
            </a:r>
            <a:r>
              <a:rPr lang="fr-BE" err="1"/>
              <a:t>grant</a:t>
            </a:r>
            <a:r>
              <a:rPr lang="fr-BE"/>
              <a:t> </a:t>
            </a:r>
            <a:r>
              <a:rPr lang="fr-BE" err="1"/>
              <a:t>request</a:t>
            </a:r>
            <a:r>
              <a:rPr lang="fr-BE"/>
              <a:t> of 42 MM €</a:t>
            </a:r>
          </a:p>
          <a:p>
            <a:pPr lvl="1">
              <a:buFont typeface="Arial" panose="020B0604020202020204" pitchFamily="34" charset="0"/>
              <a:buChar char="•"/>
            </a:pPr>
            <a:endParaRPr lang="fr-BE"/>
          </a:p>
          <a:p>
            <a:pPr marL="914400" marR="0" lvl="1"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fr-BE"/>
              <a:t>Call 3 </a:t>
            </a:r>
            <a:r>
              <a:rPr lang="fr-BE" err="1"/>
              <a:t>generated</a:t>
            </a:r>
            <a:r>
              <a:rPr lang="fr-BE"/>
              <a:t> </a:t>
            </a:r>
            <a:r>
              <a:rPr lang="fr-BE" err="1"/>
              <a:t>another</a:t>
            </a:r>
            <a:r>
              <a:rPr lang="fr-BE"/>
              <a:t> 7 </a:t>
            </a:r>
            <a:r>
              <a:rPr lang="fr-BE" err="1"/>
              <a:t>projects</a:t>
            </a:r>
            <a:r>
              <a:rPr lang="fr-BE"/>
              <a:t>, </a:t>
            </a:r>
            <a:r>
              <a:rPr lang="fr-BE" err="1"/>
              <a:t>thus</a:t>
            </a:r>
            <a:r>
              <a:rPr lang="fr-BE"/>
              <a:t> </a:t>
            </a:r>
            <a:r>
              <a:rPr lang="fr-BE" err="1"/>
              <a:t>bringing</a:t>
            </a:r>
            <a:r>
              <a:rPr lang="fr-BE"/>
              <a:t> the total </a:t>
            </a:r>
            <a:r>
              <a:rPr lang="fr-BE" err="1"/>
              <a:t>number</a:t>
            </a:r>
            <a:r>
              <a:rPr lang="fr-BE"/>
              <a:t> of </a:t>
            </a:r>
            <a:r>
              <a:rPr lang="fr-BE" err="1"/>
              <a:t>projects</a:t>
            </a:r>
            <a:r>
              <a:rPr lang="fr-BE"/>
              <a:t> up to 25 for a total </a:t>
            </a:r>
            <a:r>
              <a:rPr lang="fr-BE" err="1"/>
              <a:t>grant</a:t>
            </a:r>
            <a:r>
              <a:rPr lang="fr-BE"/>
              <a:t> </a:t>
            </a:r>
            <a:r>
              <a:rPr lang="fr-BE" err="1"/>
              <a:t>request</a:t>
            </a:r>
            <a:r>
              <a:rPr lang="fr-BE"/>
              <a:t> of 93 MM €</a:t>
            </a:r>
          </a:p>
          <a:p>
            <a:endParaRPr lang="en-I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02605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a:t>This an </a:t>
            </a:r>
            <a:r>
              <a:rPr lang="fr-BE" err="1"/>
              <a:t>overview</a:t>
            </a:r>
            <a:r>
              <a:rPr lang="fr-BE"/>
              <a:t> of </a:t>
            </a:r>
            <a:r>
              <a:rPr lang="fr-BE" err="1"/>
              <a:t>ongoing</a:t>
            </a:r>
            <a:r>
              <a:rPr lang="fr-BE"/>
              <a:t> </a:t>
            </a:r>
            <a:r>
              <a:rPr lang="fr-BE" err="1"/>
              <a:t>projects</a:t>
            </a:r>
            <a:r>
              <a:rPr lang="fr-BE"/>
              <a:t> </a:t>
            </a:r>
            <a:r>
              <a:rPr lang="fr-BE" err="1"/>
              <a:t>that</a:t>
            </a:r>
            <a:r>
              <a:rPr lang="fr-BE"/>
              <a:t> </a:t>
            </a:r>
            <a:r>
              <a:rPr lang="fr-BE" err="1"/>
              <a:t>launched</a:t>
            </a:r>
            <a:r>
              <a:rPr lang="fr-BE"/>
              <a:t> as a </a:t>
            </a:r>
            <a:r>
              <a:rPr lang="fr-BE" err="1"/>
              <a:t>result</a:t>
            </a:r>
            <a:r>
              <a:rPr lang="fr-BE"/>
              <a:t> of calls 1 &amp; 2 &amp; </a:t>
            </a:r>
            <a:r>
              <a:rPr lang="fr-BE" err="1"/>
              <a:t>spending</a:t>
            </a:r>
            <a:r>
              <a:rPr lang="fr-BE"/>
              <a:t> to date</a:t>
            </a:r>
          </a:p>
          <a:p>
            <a:r>
              <a:rPr lang="fr-BE"/>
              <a:t>As </a:t>
            </a:r>
            <a:r>
              <a:rPr lang="fr-BE" err="1"/>
              <a:t>expected</a:t>
            </a:r>
            <a:r>
              <a:rPr lang="fr-BE"/>
              <a:t>, </a:t>
            </a:r>
            <a:r>
              <a:rPr lang="fr-BE" err="1"/>
              <a:t>during</a:t>
            </a:r>
            <a:r>
              <a:rPr lang="fr-BE"/>
              <a:t> </a:t>
            </a:r>
            <a:r>
              <a:rPr lang="fr-BE" err="1"/>
              <a:t>these</a:t>
            </a:r>
            <a:r>
              <a:rPr lang="fr-BE"/>
              <a:t> first </a:t>
            </a:r>
            <a:r>
              <a:rPr lang="fr-BE" err="1"/>
              <a:t>two</a:t>
            </a:r>
            <a:r>
              <a:rPr lang="fr-BE"/>
              <a:t> calls </a:t>
            </a:r>
            <a:r>
              <a:rPr lang="fr-BE" err="1"/>
              <a:t>we</a:t>
            </a:r>
            <a:r>
              <a:rPr lang="fr-BE"/>
              <a:t> </a:t>
            </a:r>
            <a:r>
              <a:rPr lang="fr-BE" err="1"/>
              <a:t>saw</a:t>
            </a:r>
            <a:r>
              <a:rPr lang="fr-BE"/>
              <a:t> more </a:t>
            </a:r>
            <a:r>
              <a:rPr lang="fr-BE" err="1"/>
              <a:t>inception</a:t>
            </a:r>
            <a:r>
              <a:rPr lang="fr-BE"/>
              <a:t> </a:t>
            </a:r>
            <a:r>
              <a:rPr lang="fr-BE" err="1"/>
              <a:t>studies</a:t>
            </a:r>
            <a:r>
              <a:rPr lang="fr-BE"/>
              <a:t> </a:t>
            </a:r>
            <a:r>
              <a:rPr lang="fr-BE" err="1"/>
              <a:t>being</a:t>
            </a:r>
            <a:r>
              <a:rPr lang="fr-BE"/>
              <a:t> </a:t>
            </a:r>
            <a:r>
              <a:rPr lang="fr-BE" err="1"/>
              <a:t>undertaken</a:t>
            </a:r>
            <a:r>
              <a:rPr lang="fr-BE"/>
              <a:t> </a:t>
            </a:r>
            <a:r>
              <a:rPr lang="fr-BE" err="1"/>
              <a:t>than</a:t>
            </a:r>
            <a:r>
              <a:rPr lang="fr-BE"/>
              <a:t> </a:t>
            </a:r>
            <a:r>
              <a:rPr lang="fr-BE" err="1"/>
              <a:t>deployment</a:t>
            </a:r>
            <a:r>
              <a:rPr lang="fr-BE"/>
              <a:t> </a:t>
            </a:r>
            <a:r>
              <a:rPr lang="fr-BE" err="1"/>
              <a:t>projects</a:t>
            </a:r>
            <a:r>
              <a:rPr lang="fr-BE"/>
              <a:t> </a:t>
            </a:r>
          </a:p>
          <a:p>
            <a:r>
              <a:rPr lang="fr-BE"/>
              <a:t>You can </a:t>
            </a:r>
            <a:r>
              <a:rPr lang="fr-BE" err="1"/>
              <a:t>see</a:t>
            </a:r>
            <a:r>
              <a:rPr lang="fr-BE"/>
              <a:t> </a:t>
            </a:r>
            <a:r>
              <a:rPr lang="fr-BE" err="1"/>
              <a:t>that</a:t>
            </a:r>
            <a:r>
              <a:rPr lang="fr-BE"/>
              <a:t> the </a:t>
            </a:r>
            <a:r>
              <a:rPr lang="fr-BE" err="1"/>
              <a:t>deployed</a:t>
            </a:r>
            <a:r>
              <a:rPr lang="fr-BE"/>
              <a:t> </a:t>
            </a:r>
            <a:r>
              <a:rPr lang="fr-BE" err="1"/>
              <a:t>projects</a:t>
            </a:r>
            <a:r>
              <a:rPr lang="fr-BE"/>
              <a:t> </a:t>
            </a:r>
            <a:r>
              <a:rPr lang="fr-BE" err="1"/>
              <a:t>span</a:t>
            </a:r>
            <a:r>
              <a:rPr lang="fr-BE"/>
              <a:t> </a:t>
            </a:r>
            <a:r>
              <a:rPr lang="fr-BE" err="1"/>
              <a:t>accross</a:t>
            </a:r>
            <a:r>
              <a:rPr lang="fr-BE"/>
              <a:t> 4252km and are </a:t>
            </a:r>
            <a:r>
              <a:rPr lang="fr-BE" err="1"/>
              <a:t>covering</a:t>
            </a:r>
            <a:r>
              <a:rPr lang="fr-BE"/>
              <a:t> 19 intra-EU </a:t>
            </a:r>
            <a:r>
              <a:rPr lang="fr-BE" err="1"/>
              <a:t>borders</a:t>
            </a:r>
            <a:r>
              <a:rPr lang="fr-BE"/>
              <a:t>, important to mention as </a:t>
            </a:r>
            <a:r>
              <a:rPr lang="fr-BE" err="1"/>
              <a:t>these</a:t>
            </a:r>
            <a:r>
              <a:rPr lang="fr-BE"/>
              <a:t> are the main KPIs </a:t>
            </a:r>
            <a:r>
              <a:rPr lang="fr-BE" err="1"/>
              <a:t>used</a:t>
            </a:r>
            <a:r>
              <a:rPr lang="fr-BE"/>
              <a:t> to </a:t>
            </a:r>
            <a:r>
              <a:rPr lang="fr-BE" err="1"/>
              <a:t>assess</a:t>
            </a:r>
            <a:r>
              <a:rPr lang="fr-BE"/>
              <a:t> </a:t>
            </a:r>
            <a:r>
              <a:rPr lang="fr-BE" err="1"/>
              <a:t>deployment</a:t>
            </a:r>
            <a:endParaRPr lang="en-IE"/>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299631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Char char="-"/>
            </a:pPr>
            <a:r>
              <a:rPr lang="fr-BE"/>
              <a:t>The </a:t>
            </a:r>
            <a:r>
              <a:rPr lang="fr-BE" err="1"/>
              <a:t>number</a:t>
            </a:r>
            <a:r>
              <a:rPr lang="fr-BE"/>
              <a:t> of </a:t>
            </a:r>
            <a:r>
              <a:rPr lang="fr-BE" err="1"/>
              <a:t>projects</a:t>
            </a:r>
            <a:r>
              <a:rPr lang="fr-BE"/>
              <a:t> are indicative but </a:t>
            </a:r>
            <a:r>
              <a:rPr lang="fr-BE" err="1"/>
              <a:t>should</a:t>
            </a:r>
            <a:r>
              <a:rPr lang="fr-BE"/>
              <a:t> </a:t>
            </a:r>
            <a:r>
              <a:rPr lang="fr-BE" err="1"/>
              <a:t>be</a:t>
            </a:r>
            <a:r>
              <a:rPr lang="fr-BE"/>
              <a:t> </a:t>
            </a:r>
            <a:r>
              <a:rPr lang="fr-BE" err="1"/>
              <a:t>confirmed</a:t>
            </a:r>
            <a:r>
              <a:rPr lang="fr-BE"/>
              <a:t> by end of </a:t>
            </a:r>
            <a:r>
              <a:rPr lang="fr-BE" err="1"/>
              <a:t>year</a:t>
            </a:r>
            <a:r>
              <a:rPr lang="fr-BE"/>
              <a:t> at the </a:t>
            </a:r>
            <a:r>
              <a:rPr lang="fr-BE" err="1"/>
              <a:t>latest</a:t>
            </a:r>
            <a:r>
              <a:rPr lang="fr-BE"/>
              <a:t>, once GAP </a:t>
            </a:r>
            <a:r>
              <a:rPr lang="fr-BE" err="1"/>
              <a:t>preparations</a:t>
            </a:r>
            <a:r>
              <a:rPr lang="fr-BE"/>
              <a:t> are </a:t>
            </a:r>
            <a:r>
              <a:rPr lang="fr-BE" err="1"/>
              <a:t>finalised</a:t>
            </a:r>
            <a:endParaRPr lang="fr-BE"/>
          </a:p>
          <a:p>
            <a:pPr>
              <a:buFontTx/>
              <a:buChar char="-"/>
            </a:pPr>
            <a:r>
              <a:rPr lang="fr-BE"/>
              <a:t>As </a:t>
            </a:r>
            <a:r>
              <a:rPr lang="fr-BE" err="1"/>
              <a:t>opposed</a:t>
            </a:r>
            <a:r>
              <a:rPr lang="fr-BE"/>
              <a:t> to </a:t>
            </a:r>
            <a:r>
              <a:rPr lang="fr-BE" err="1"/>
              <a:t>previous</a:t>
            </a:r>
            <a:r>
              <a:rPr lang="fr-BE"/>
              <a:t> calls, the </a:t>
            </a:r>
            <a:r>
              <a:rPr lang="fr-BE" err="1"/>
              <a:t>majority</a:t>
            </a:r>
            <a:r>
              <a:rPr lang="fr-BE"/>
              <a:t> of </a:t>
            </a:r>
            <a:r>
              <a:rPr lang="fr-BE" err="1"/>
              <a:t>projects</a:t>
            </a:r>
            <a:r>
              <a:rPr lang="fr-BE"/>
              <a:t> are </a:t>
            </a:r>
            <a:r>
              <a:rPr lang="fr-BE" err="1"/>
              <a:t>deployment</a:t>
            </a:r>
            <a:r>
              <a:rPr lang="fr-BE"/>
              <a:t> </a:t>
            </a:r>
            <a:r>
              <a:rPr lang="fr-BE" err="1"/>
              <a:t>projects</a:t>
            </a:r>
            <a:r>
              <a:rPr lang="fr-BE"/>
              <a:t> (vs. </a:t>
            </a:r>
            <a:r>
              <a:rPr lang="fr-BE" err="1"/>
              <a:t>Studies</a:t>
            </a:r>
            <a:r>
              <a:rPr lang="fr-BE"/>
              <a:t>), </a:t>
            </a:r>
            <a:r>
              <a:rPr lang="fr-BE" err="1"/>
              <a:t>which</a:t>
            </a:r>
            <a:r>
              <a:rPr lang="fr-BE"/>
              <a:t> </a:t>
            </a:r>
            <a:r>
              <a:rPr lang="fr-BE" err="1"/>
              <a:t>is</a:t>
            </a:r>
            <a:r>
              <a:rPr lang="fr-BE"/>
              <a:t> a </a:t>
            </a:r>
            <a:r>
              <a:rPr lang="fr-BE" err="1"/>
              <a:t>natural</a:t>
            </a:r>
            <a:r>
              <a:rPr lang="fr-BE"/>
              <a:t> </a:t>
            </a:r>
            <a:r>
              <a:rPr lang="fr-BE" err="1"/>
              <a:t>evaolution</a:t>
            </a:r>
            <a:r>
              <a:rPr lang="fr-BE"/>
              <a:t> </a:t>
            </a:r>
            <a:r>
              <a:rPr lang="fr-BE" err="1"/>
              <a:t>from</a:t>
            </a:r>
            <a:r>
              <a:rPr lang="fr-BE"/>
              <a:t> </a:t>
            </a:r>
            <a:r>
              <a:rPr lang="fr-BE" err="1"/>
              <a:t>inception</a:t>
            </a:r>
            <a:r>
              <a:rPr lang="fr-BE"/>
              <a:t> </a:t>
            </a:r>
            <a:r>
              <a:rPr lang="fr-BE" err="1"/>
              <a:t>studies</a:t>
            </a:r>
            <a:r>
              <a:rPr lang="fr-BE"/>
              <a:t> </a:t>
            </a:r>
            <a:r>
              <a:rPr lang="fr-BE" err="1"/>
              <a:t>towards</a:t>
            </a:r>
            <a:r>
              <a:rPr lang="fr-BE"/>
              <a:t> </a:t>
            </a:r>
            <a:r>
              <a:rPr lang="fr-BE" err="1"/>
              <a:t>actual</a:t>
            </a:r>
            <a:r>
              <a:rPr lang="fr-BE"/>
              <a:t> </a:t>
            </a:r>
            <a:r>
              <a:rPr lang="fr-BE" err="1"/>
              <a:t>deployment</a:t>
            </a:r>
            <a:endParaRPr lang="fr-BE"/>
          </a:p>
          <a:p>
            <a:pPr>
              <a:buFontTx/>
              <a:buChar char="-"/>
            </a:pPr>
            <a:r>
              <a:rPr lang="fr-BE"/>
              <a:t>The </a:t>
            </a:r>
            <a:r>
              <a:rPr lang="fr-BE" err="1"/>
              <a:t>market</a:t>
            </a:r>
            <a:r>
              <a:rPr lang="fr-BE"/>
              <a:t> </a:t>
            </a:r>
            <a:r>
              <a:rPr lang="fr-BE" err="1"/>
              <a:t>took</a:t>
            </a:r>
            <a:r>
              <a:rPr lang="fr-BE"/>
              <a:t> a </a:t>
            </a:r>
            <a:r>
              <a:rPr lang="fr-BE" err="1"/>
              <a:t>while</a:t>
            </a:r>
            <a:r>
              <a:rPr lang="fr-BE"/>
              <a:t> to come </a:t>
            </a:r>
            <a:r>
              <a:rPr lang="fr-BE" err="1"/>
              <a:t>around</a:t>
            </a:r>
            <a:r>
              <a:rPr lang="fr-BE"/>
              <a:t> and mature </a:t>
            </a:r>
            <a:r>
              <a:rPr lang="fr-BE" err="1"/>
              <a:t>around</a:t>
            </a:r>
            <a:r>
              <a:rPr lang="fr-BE"/>
              <a:t> but </a:t>
            </a:r>
            <a:r>
              <a:rPr lang="fr-BE" err="1"/>
              <a:t>expectedly</a:t>
            </a:r>
            <a:r>
              <a:rPr lang="fr-BE"/>
              <a:t> </a:t>
            </a:r>
            <a:r>
              <a:rPr lang="fr-BE" err="1"/>
              <a:t>so</a:t>
            </a:r>
            <a:r>
              <a:rPr lang="fr-BE"/>
              <a:t>; </a:t>
            </a:r>
            <a:r>
              <a:rPr lang="fr-BE" err="1"/>
              <a:t>we</a:t>
            </a:r>
            <a:r>
              <a:rPr lang="fr-BE"/>
              <a:t> </a:t>
            </a:r>
            <a:r>
              <a:rPr lang="fr-BE" err="1"/>
              <a:t>hope</a:t>
            </a:r>
            <a:r>
              <a:rPr lang="fr-BE"/>
              <a:t> to </a:t>
            </a:r>
            <a:r>
              <a:rPr lang="fr-BE" err="1"/>
              <a:t>see</a:t>
            </a:r>
            <a:r>
              <a:rPr lang="fr-BE"/>
              <a:t> </a:t>
            </a:r>
            <a:r>
              <a:rPr lang="fr-BE" err="1"/>
              <a:t>this</a:t>
            </a:r>
            <a:r>
              <a:rPr lang="fr-BE"/>
              <a:t> </a:t>
            </a:r>
            <a:r>
              <a:rPr lang="fr-BE" err="1"/>
              <a:t>momentum</a:t>
            </a:r>
            <a:r>
              <a:rPr lang="fr-BE"/>
              <a:t> continue in Call 4</a:t>
            </a:r>
            <a:endParaRPr lang="en-IE"/>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526037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Tx/>
              <a:buChar char="-"/>
              <a:tabLst/>
              <a:defRPr/>
            </a:pPr>
            <a:r>
              <a:rPr lang="en-IE"/>
              <a:t>The second WP for the 24-27 time period was recently adopted on 9 October 2024</a:t>
            </a:r>
          </a:p>
          <a:p>
            <a:pPr>
              <a:buFontTx/>
              <a:buChar char="-"/>
            </a:pPr>
            <a:r>
              <a:rPr lang="en-IE"/>
              <a:t>everything that was possible  under the 1</a:t>
            </a:r>
            <a:r>
              <a:rPr lang="en-IE" baseline="30000"/>
              <a:t>st</a:t>
            </a:r>
            <a:r>
              <a:rPr lang="en-IE"/>
              <a:t> WP still stands and is still feasible</a:t>
            </a:r>
            <a:endParaRPr lang="en-IE">
              <a:cs typeface="Calibri"/>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Tx/>
              <a:buChar char="-"/>
              <a:tabLst/>
              <a:defRPr/>
            </a:pPr>
            <a:r>
              <a:rPr lang="en-IE"/>
              <a:t>The main change for 5G Corridors rests in the fact that the focus is now </a:t>
            </a:r>
            <a:r>
              <a:rPr lang="en-US" sz="1200">
                <a:solidFill>
                  <a:srgbClr val="034EA2"/>
                </a:solidFill>
                <a:highlight>
                  <a:srgbClr val="FF0000"/>
                </a:highlight>
                <a:latin typeface="Calibri"/>
                <a:ea typeface="ＭＳ Ｐゴシック"/>
              </a:rPr>
              <a:t>5G LSP, defined as 5G stand-alone integrated with edge computing facilities</a:t>
            </a:r>
            <a:endParaRPr lang="en-US" sz="1200">
              <a:solidFill>
                <a:srgbClr val="034EA2"/>
              </a:solidFill>
              <a:highlight>
                <a:srgbClr val="FF0000"/>
              </a:highlight>
              <a:latin typeface="Calibri"/>
              <a:ea typeface="ＭＳ Ｐゴシック"/>
              <a:cs typeface="Calibri"/>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Tx/>
              <a:buChar char="-"/>
              <a:tabLst/>
              <a:defRPr/>
            </a:pPr>
            <a:r>
              <a:rPr lang="en-IE">
                <a:solidFill>
                  <a:srgbClr val="FF0000"/>
                </a:solidFill>
                <a:highlight>
                  <a:srgbClr val="FF0000"/>
                </a:highlight>
              </a:rPr>
              <a:t>WP2: 5G LSP include both 5G corridors and 5G smart communities</a:t>
            </a:r>
            <a:endParaRPr lang="en-IE">
              <a:solidFill>
                <a:srgbClr val="FF0000"/>
              </a:solidFill>
              <a:highlight>
                <a:srgbClr val="FF0000"/>
              </a:highlight>
              <a:cs typeface="Calibri"/>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Tx/>
              <a:buChar char="-"/>
              <a:tabLst/>
              <a:defRPr/>
            </a:pPr>
            <a:r>
              <a:rPr lang="en-IE">
                <a:solidFill>
                  <a:srgbClr val="FF0000"/>
                </a:solidFill>
                <a:highlight>
                  <a:srgbClr val="FF0000"/>
                </a:highlight>
              </a:rPr>
              <a:t>What the LSP actually mean according to White Paper:</a:t>
            </a:r>
            <a:endParaRPr lang="en-IE">
              <a:solidFill>
                <a:srgbClr val="FF0000"/>
              </a:solidFill>
              <a:highlight>
                <a:srgbClr val="FF0000"/>
              </a:highlight>
              <a:cs typeface="Calibri"/>
            </a:endParaRPr>
          </a:p>
          <a:p>
            <a:pPr marL="914400" marR="0" lvl="1" indent="-228600" algn="l" defTabSz="914400" rtl="0" eaLnBrk="1" fontAlgn="auto" latinLnBrk="0" hangingPunct="1">
              <a:lnSpc>
                <a:spcPct val="100000"/>
              </a:lnSpc>
              <a:spcBef>
                <a:spcPts val="0"/>
              </a:spcBef>
              <a:spcAft>
                <a:spcPts val="0"/>
              </a:spcAft>
              <a:buClr>
                <a:srgbClr val="000000"/>
              </a:buClr>
              <a:buSzPts val="1400"/>
              <a:buFontTx/>
              <a:buChar char="-"/>
              <a:tabLst/>
              <a:defRPr/>
            </a:pPr>
            <a:r>
              <a:rPr lang="en-GB" sz="1200">
                <a:solidFill>
                  <a:srgbClr val="000000"/>
                </a:solidFill>
                <a:effectLst/>
                <a:latin typeface="Times New Roman"/>
                <a:ea typeface="Times New Roman" panose="02020603050405020304" pitchFamily="18" charset="0"/>
                <a:cs typeface="Times New Roman"/>
              </a:rPr>
              <a:t>bundle 5G standalone deployment with edge cloud capabilities, alongside integration with vertical use cases</a:t>
            </a:r>
          </a:p>
          <a:p>
            <a:pPr marL="914400" marR="0" lvl="1" indent="-228600" algn="l" defTabSz="914400" rtl="0" eaLnBrk="1" fontAlgn="auto" latinLnBrk="0" hangingPunct="1">
              <a:lnSpc>
                <a:spcPct val="100000"/>
              </a:lnSpc>
              <a:spcBef>
                <a:spcPts val="0"/>
              </a:spcBef>
              <a:spcAft>
                <a:spcPts val="0"/>
              </a:spcAft>
              <a:buClr>
                <a:srgbClr val="000000"/>
              </a:buClr>
              <a:buSzPts val="1400"/>
              <a:buFontTx/>
              <a:buChar char="-"/>
              <a:tabLst/>
              <a:defRPr/>
            </a:pPr>
            <a:r>
              <a:rPr lang="en-GB" sz="1200">
                <a:solidFill>
                  <a:srgbClr val="000000"/>
                </a:solidFill>
                <a:effectLst/>
                <a:latin typeface="Times New Roman"/>
                <a:ea typeface="Times New Roman" panose="02020603050405020304" pitchFamily="18" charset="0"/>
                <a:cs typeface="Times New Roman"/>
              </a:rPr>
              <a:t>Deploy larger scale pilot projects along transport corridors for CAM use cases, including rail and waterways, but also open to other innovative use cases </a:t>
            </a:r>
          </a:p>
          <a:p>
            <a:pPr marL="914400" marR="0" lvl="1" indent="-228600" algn="l" defTabSz="914400" rtl="0" eaLnBrk="1" fontAlgn="auto" latinLnBrk="0" hangingPunct="1">
              <a:lnSpc>
                <a:spcPct val="100000"/>
              </a:lnSpc>
              <a:spcBef>
                <a:spcPts val="0"/>
              </a:spcBef>
              <a:spcAft>
                <a:spcPts val="0"/>
              </a:spcAft>
              <a:buClr>
                <a:srgbClr val="000000"/>
              </a:buClr>
              <a:buSzPts val="1400"/>
              <a:buFontTx/>
              <a:buChar char="-"/>
              <a:tabLst/>
              <a:defRPr/>
            </a:pPr>
            <a:endParaRPr lang="en-IE">
              <a:solidFill>
                <a:srgbClr val="FF0000"/>
              </a:solidFill>
              <a:highlight>
                <a:srgbClr val="FF0000"/>
              </a:highlight>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Tx/>
              <a:buChar char="-"/>
              <a:tabLst/>
              <a:defRPr/>
            </a:pPr>
            <a:r>
              <a:rPr lang="en-IE" b="1">
                <a:solidFill>
                  <a:srgbClr val="FF0000"/>
                </a:solidFill>
                <a:highlight>
                  <a:srgbClr val="FF0000"/>
                </a:highlight>
              </a:rPr>
              <a:t>Rationale behind shift in focus</a:t>
            </a:r>
            <a:endParaRPr lang="en-IE" b="1">
              <a:solidFill>
                <a:srgbClr val="FF0000"/>
              </a:solidFill>
              <a:highlight>
                <a:srgbClr val="FF0000"/>
              </a:highlight>
              <a:cs typeface="Calibri"/>
            </a:endParaRPr>
          </a:p>
          <a:p>
            <a:pPr marL="914400" marR="0" lvl="1" indent="-228600" algn="l" defTabSz="914400" rtl="0" eaLnBrk="1" fontAlgn="auto" latinLnBrk="0" hangingPunct="1">
              <a:lnSpc>
                <a:spcPct val="100000"/>
              </a:lnSpc>
              <a:spcBef>
                <a:spcPts val="0"/>
              </a:spcBef>
              <a:spcAft>
                <a:spcPts val="0"/>
              </a:spcAft>
              <a:buClr>
                <a:srgbClr val="000000"/>
              </a:buClr>
              <a:buSzPts val="1400"/>
              <a:buFontTx/>
              <a:buChar char="-"/>
              <a:tabLst/>
              <a:defRPr/>
            </a:pPr>
            <a:r>
              <a:rPr lang="en-IE">
                <a:solidFill>
                  <a:srgbClr val="FF0000"/>
                </a:solidFill>
                <a:highlight>
                  <a:srgbClr val="FF0000"/>
                </a:highlight>
              </a:rPr>
              <a:t>To align with White Paper narrative</a:t>
            </a:r>
            <a:endParaRPr lang="en-IE">
              <a:solidFill>
                <a:srgbClr val="FF0000"/>
              </a:solidFill>
              <a:highlight>
                <a:srgbClr val="FF0000"/>
              </a:highlight>
              <a:cs typeface="Calibri"/>
            </a:endParaRPr>
          </a:p>
          <a:p>
            <a:pPr marL="914400" marR="0" lvl="1" indent="-228600" algn="l" defTabSz="914400" rtl="0" eaLnBrk="1" fontAlgn="auto" latinLnBrk="0" hangingPunct="1">
              <a:lnSpc>
                <a:spcPct val="100000"/>
              </a:lnSpc>
              <a:spcBef>
                <a:spcPts val="0"/>
              </a:spcBef>
              <a:spcAft>
                <a:spcPts val="0"/>
              </a:spcAft>
              <a:buClr>
                <a:srgbClr val="000000"/>
              </a:buClr>
              <a:buSzPts val="1400"/>
              <a:buFontTx/>
              <a:buChar char="-"/>
              <a:tabLst/>
              <a:defRPr/>
            </a:pPr>
            <a:r>
              <a:rPr lang="en-IE" sz="1200">
                <a:latin typeface="Times New Roman"/>
                <a:ea typeface="Times New Roman" panose="02020603050405020304" pitchFamily="18" charset="0"/>
                <a:cs typeface="Times New Roman"/>
              </a:rPr>
              <a:t>I</a:t>
            </a:r>
            <a:r>
              <a:rPr lang="en-IE" sz="1200">
                <a:effectLst/>
                <a:latin typeface="Times New Roman"/>
                <a:ea typeface="Times New Roman" panose="02020603050405020304" pitchFamily="18" charset="0"/>
                <a:cs typeface="Times New Roman"/>
              </a:rPr>
              <a:t>ntegration of device, network, cloud and edge computing, and communication capabilities</a:t>
            </a:r>
          </a:p>
          <a:p>
            <a:pPr marL="914400" marR="0" lvl="1" indent="-228600" algn="l" defTabSz="914400" rtl="0" eaLnBrk="1" fontAlgn="auto" latinLnBrk="0" hangingPunct="1">
              <a:lnSpc>
                <a:spcPct val="100000"/>
              </a:lnSpc>
              <a:spcBef>
                <a:spcPts val="0"/>
              </a:spcBef>
              <a:spcAft>
                <a:spcPts val="0"/>
              </a:spcAft>
              <a:buClr>
                <a:srgbClr val="000000"/>
              </a:buClr>
              <a:buSzPts val="1400"/>
              <a:buFontTx/>
              <a:buChar char="-"/>
              <a:tabLst/>
              <a:defRPr/>
            </a:pPr>
            <a:r>
              <a:rPr lang="en-GB" sz="1200">
                <a:solidFill>
                  <a:srgbClr val="000000"/>
                </a:solidFill>
                <a:effectLst/>
                <a:latin typeface="Times New Roman"/>
                <a:ea typeface="Times New Roman" panose="02020603050405020304" pitchFamily="18" charset="0"/>
                <a:cs typeface="Times New Roman"/>
              </a:rPr>
              <a:t>Showcase the benefits, in concrete use cases, of the evolution towards virtualised and cloud-native network functions and distributed telco edge cloud</a:t>
            </a:r>
          </a:p>
          <a:p>
            <a:pPr marL="914400" marR="0" lvl="1" indent="-228600" algn="l" defTabSz="914400" rtl="0" eaLnBrk="1" fontAlgn="auto" latinLnBrk="0" hangingPunct="1">
              <a:lnSpc>
                <a:spcPct val="100000"/>
              </a:lnSpc>
              <a:spcBef>
                <a:spcPts val="0"/>
              </a:spcBef>
              <a:spcAft>
                <a:spcPts val="0"/>
              </a:spcAft>
              <a:buClr>
                <a:srgbClr val="000000"/>
              </a:buClr>
              <a:buSzPts val="1400"/>
              <a:buFontTx/>
              <a:buChar char="-"/>
              <a:tabLst/>
              <a:defRPr/>
            </a:pPr>
            <a:endParaRPr lang="en-GB" sz="1200">
              <a:solidFill>
                <a:srgbClr val="000000"/>
              </a:solidFill>
              <a:effectLst/>
              <a:latin typeface="Times New Roman" panose="02020603050405020304" pitchFamily="18" charset="0"/>
              <a:ea typeface="Times New Roman" panose="02020603050405020304" pitchFamily="18"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Tx/>
              <a:buChar char="-"/>
              <a:tabLst/>
              <a:defRPr/>
            </a:pPr>
            <a:r>
              <a:rPr lang="en-GB" sz="1200" b="1">
                <a:solidFill>
                  <a:srgbClr val="000000"/>
                </a:solidFill>
                <a:effectLst/>
                <a:latin typeface="Times New Roman"/>
                <a:ea typeface="Times New Roman" panose="02020603050405020304" pitchFamily="18" charset="0"/>
                <a:cs typeface="Times New Roman"/>
              </a:rPr>
              <a:t>More info on Security Provisions</a:t>
            </a:r>
          </a:p>
          <a:p>
            <a:pPr marL="800100" lvl="1" indent="-342900">
              <a:spcBef>
                <a:spcPts val="0"/>
              </a:spcBef>
              <a:spcAft>
                <a:spcPts val="1200"/>
              </a:spcAft>
              <a:buFont typeface="Arial" panose="020B0604020202020204" pitchFamily="34" charset="0"/>
              <a:buChar char="•"/>
            </a:pPr>
            <a:r>
              <a:rPr lang="en-US" b="1"/>
              <a:t>Eligibility of beneficiaries</a:t>
            </a:r>
            <a:r>
              <a:rPr lang="en-US"/>
              <a:t>: EU controlled entities; possibility (except for QCI) to accept non-EU controlled entities </a:t>
            </a:r>
            <a:r>
              <a:rPr lang="en-US" b="1"/>
              <a:t>if they submit security guarantees</a:t>
            </a:r>
            <a:endParaRPr lang="en-US" b="1">
              <a:cs typeface="Calibri"/>
            </a:endParaRPr>
          </a:p>
          <a:p>
            <a:pPr marL="800100" lvl="1" indent="-342900">
              <a:spcBef>
                <a:spcPts val="0"/>
              </a:spcBef>
              <a:spcAft>
                <a:spcPts val="1200"/>
              </a:spcAft>
              <a:buFont typeface="Arial" panose="020B0604020202020204" pitchFamily="34" charset="0"/>
              <a:buChar char="•"/>
            </a:pPr>
            <a:r>
              <a:rPr lang="en-US" b="1"/>
              <a:t>Security guarantees</a:t>
            </a:r>
            <a:r>
              <a:rPr lang="en-US"/>
              <a:t>: </a:t>
            </a:r>
            <a:endParaRPr lang="en-US" sz="1600">
              <a:cs typeface="Calibri" panose="020F0502020204030204"/>
            </a:endParaRPr>
          </a:p>
          <a:p>
            <a:pPr marL="895350" lvl="1" indent="0">
              <a:spcBef>
                <a:spcPts val="0"/>
              </a:spcBef>
              <a:spcAft>
                <a:spcPts val="1200"/>
              </a:spcAft>
              <a:buNone/>
            </a:pPr>
            <a:r>
              <a:rPr lang="en-US" sz="1200" i="1">
                <a:latin typeface="Times New Roman"/>
                <a:cs typeface="Times New Roman"/>
              </a:rPr>
              <a:t>a) control over the applicant is not exercised in a manner that restrains, or restricts in any way its ability to perform and complete the action</a:t>
            </a:r>
          </a:p>
          <a:p>
            <a:pPr marL="895350" lvl="1" indent="0">
              <a:spcBef>
                <a:spcPts val="0"/>
              </a:spcBef>
              <a:spcAft>
                <a:spcPts val="1200"/>
              </a:spcAft>
              <a:buNone/>
            </a:pPr>
            <a:r>
              <a:rPr lang="en-GB" sz="1200" i="1">
                <a:latin typeface="Times New Roman"/>
                <a:cs typeface="Times New Roman"/>
              </a:rPr>
              <a:t>b)</a:t>
            </a:r>
            <a:r>
              <a:rPr lang="en-US" sz="1200" i="1">
                <a:latin typeface="Times New Roman"/>
                <a:cs typeface="Times New Roman"/>
              </a:rPr>
              <a:t> applicant is not subject to non-eligible third country jurisdiction obligations that may undermine the security of the Union </a:t>
            </a:r>
          </a:p>
          <a:p>
            <a:pPr marL="895350" lvl="1" indent="0">
              <a:spcBef>
                <a:spcPts val="0"/>
              </a:spcBef>
              <a:spcAft>
                <a:spcPts val="1200"/>
              </a:spcAft>
              <a:buNone/>
            </a:pPr>
            <a:r>
              <a:rPr lang="en-GB" sz="1200" i="1">
                <a:latin typeface="Times New Roman"/>
                <a:cs typeface="Times New Roman"/>
              </a:rPr>
              <a:t>c) the results of the action will remain within the beneficiary and will not be subject to control or restrictions by non-eligible third countries/ entities during the action and for a specified period after its completion (10 years).</a:t>
            </a:r>
            <a:endParaRPr lang="en-US" sz="1200" b="0" i="1">
              <a:solidFill>
                <a:srgbClr val="FF0000"/>
              </a:solidFill>
              <a:highlight>
                <a:srgbClr val="FFFF00"/>
              </a:highlight>
              <a:latin typeface="Times New Roman"/>
              <a:cs typeface="Calibri" panose="020F0502020204030204"/>
            </a:endParaRPr>
          </a:p>
          <a:p>
            <a:pPr marL="609600" lvl="0" indent="-171450">
              <a:spcBef>
                <a:spcPts val="0"/>
              </a:spcBef>
              <a:spcAft>
                <a:spcPts val="1200"/>
              </a:spcAft>
              <a:buFont typeface="Arial" panose="020B0604020202020204" pitchFamily="34" charset="0"/>
              <a:buChar char="•"/>
            </a:pPr>
            <a:r>
              <a:rPr lang="en-US" b="1"/>
              <a:t>Equipment</a:t>
            </a:r>
            <a:r>
              <a:rPr lang="en-US"/>
              <a:t>: subject to 5G toolbox + Communication of 15 June 2023</a:t>
            </a:r>
            <a:endParaRPr lang="en-GB" sz="1200">
              <a:solidFill>
                <a:srgbClr val="000000"/>
              </a:solidFill>
              <a:effectLst/>
              <a:latin typeface="Times New Roman" panose="02020603050405020304" pitchFamily="18" charset="0"/>
              <a:ea typeface="Times New Roman" panose="02020603050405020304" pitchFamily="18" charset="0"/>
            </a:endParaRPr>
          </a:p>
          <a:p>
            <a:pPr marL="914400" marR="0" lvl="1" indent="-228600" algn="l" defTabSz="914400" rtl="0" eaLnBrk="1" fontAlgn="auto" latinLnBrk="0" hangingPunct="1">
              <a:lnSpc>
                <a:spcPct val="100000"/>
              </a:lnSpc>
              <a:spcBef>
                <a:spcPts val="0"/>
              </a:spcBef>
              <a:spcAft>
                <a:spcPts val="0"/>
              </a:spcAft>
              <a:buClr>
                <a:srgbClr val="000000"/>
              </a:buClr>
              <a:buSzPts val="1400"/>
              <a:buFontTx/>
              <a:buChar char="-"/>
              <a:tabLst/>
              <a:defRPr/>
            </a:pPr>
            <a:endParaRPr lang="en-IE">
              <a:solidFill>
                <a:srgbClr val="FF0000"/>
              </a:solidFill>
              <a:highlight>
                <a:srgbClr val="FF0000"/>
              </a:highlight>
            </a:endParaRPr>
          </a:p>
          <a:p>
            <a:pPr>
              <a:buFontTx/>
              <a:buChar char="-"/>
            </a:pPr>
            <a:endParaRPr lang="en-IE"/>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542167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a:solidFill>
                <a:srgbClr val="00B050"/>
              </a:solidFill>
            </a:endParaRPr>
          </a:p>
          <a:p>
            <a:pPr marL="0" indent="0">
              <a:buFont typeface="Arial" panose="020B0604020202020204" pitchFamily="34" charset="0"/>
              <a:buNone/>
            </a:pPr>
            <a:endParaRPr lang="en-GB">
              <a:solidFill>
                <a:srgbClr val="00B05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01829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a:t>Exception </a:t>
            </a:r>
            <a:r>
              <a:rPr lang="fr-BE" err="1"/>
              <a:t>introduced</a:t>
            </a:r>
            <a:endParaRPr lang="en-IE"/>
          </a:p>
        </p:txBody>
      </p:sp>
      <p:sp>
        <p:nvSpPr>
          <p:cNvPr id="4" name="Slide Number Placeholder 3"/>
          <p:cNvSpPr>
            <a:spLocks noGrp="1"/>
          </p:cNvSpPr>
          <p:nvPr>
            <p:ph type="sldNum" sz="quarter" idx="5"/>
          </p:nvPr>
        </p:nvSpPr>
        <p:spPr/>
        <p:txBody>
          <a:bodyPr/>
          <a:lstStyle/>
          <a:p>
            <a:fld id="{59CF2995-AB43-4B7C-B8CD-9DC7C3692A9C}" type="slidenum">
              <a:rPr lang="en-GB" smtClean="0"/>
              <a:t>29</a:t>
            </a:fld>
            <a:endParaRPr lang="en-GB"/>
          </a:p>
        </p:txBody>
      </p:sp>
    </p:spTree>
    <p:extLst>
      <p:ext uri="{BB962C8B-B14F-4D97-AF65-F5344CB8AC3E}">
        <p14:creationId xmlns:p14="http://schemas.microsoft.com/office/powerpoint/2010/main" val="35621124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a:solidFill>
                <a:srgbClr val="00B050"/>
              </a:solidFill>
            </a:endParaRPr>
          </a:p>
          <a:p>
            <a:pPr marL="0" indent="0">
              <a:buFont typeface="Arial" panose="020B0604020202020204" pitchFamily="34" charset="0"/>
              <a:buNone/>
            </a:pPr>
            <a:endParaRPr lang="en-GB">
              <a:solidFill>
                <a:srgbClr val="00B05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7217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34FE2344-5CC2-4599-B8A3-7B01B76CB5DB}" type="slidenum">
              <a:rPr lang="en-GB" smtClean="0"/>
              <a:t>6</a:t>
            </a:fld>
            <a:endParaRPr lang="en-GB"/>
          </a:p>
        </p:txBody>
      </p:sp>
    </p:spTree>
    <p:extLst>
      <p:ext uri="{BB962C8B-B14F-4D97-AF65-F5344CB8AC3E}">
        <p14:creationId xmlns:p14="http://schemas.microsoft.com/office/powerpoint/2010/main" val="35170237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9CF2995-AB43-4B7C-B8CD-9DC7C3692A9C}" type="slidenum">
              <a:rPr lang="en-GB" smtClean="0"/>
              <a:t>31</a:t>
            </a:fld>
            <a:endParaRPr lang="en-GB"/>
          </a:p>
        </p:txBody>
      </p:sp>
    </p:spTree>
    <p:extLst>
      <p:ext uri="{BB962C8B-B14F-4D97-AF65-F5344CB8AC3E}">
        <p14:creationId xmlns:p14="http://schemas.microsoft.com/office/powerpoint/2010/main" val="22027574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4FE2344-5CC2-4599-B8A3-7B01B76CB5DB}" type="slidenum">
              <a:rPr lang="en-GB" smtClean="0"/>
              <a:t>35</a:t>
            </a:fld>
            <a:endParaRPr lang="en-GB"/>
          </a:p>
        </p:txBody>
      </p:sp>
    </p:spTree>
    <p:extLst>
      <p:ext uri="{BB962C8B-B14F-4D97-AF65-F5344CB8AC3E}">
        <p14:creationId xmlns:p14="http://schemas.microsoft.com/office/powerpoint/2010/main" val="39029832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4BBC762-74D4-49A1-9DDD-77E1E0D4B2EB}" type="slidenum">
              <a:rPr lang="en-IE" smtClean="0"/>
              <a:t>36</a:t>
            </a:fld>
            <a:endParaRPr lang="en-IE"/>
          </a:p>
        </p:txBody>
      </p:sp>
    </p:spTree>
    <p:extLst>
      <p:ext uri="{BB962C8B-B14F-4D97-AF65-F5344CB8AC3E}">
        <p14:creationId xmlns:p14="http://schemas.microsoft.com/office/powerpoint/2010/main" val="18600858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4BBC762-74D4-49A1-9DDD-77E1E0D4B2EB}" type="slidenum">
              <a:rPr lang="en-IE" smtClean="0"/>
              <a:t>38</a:t>
            </a:fld>
            <a:endParaRPr lang="en-IE"/>
          </a:p>
        </p:txBody>
      </p:sp>
    </p:spTree>
    <p:extLst>
      <p:ext uri="{BB962C8B-B14F-4D97-AF65-F5344CB8AC3E}">
        <p14:creationId xmlns:p14="http://schemas.microsoft.com/office/powerpoint/2010/main" val="3860647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4BBC762-74D4-49A1-9DDD-77E1E0D4B2EB}" type="slidenum">
              <a:rPr lang="en-IE" smtClean="0"/>
              <a:t>39</a:t>
            </a:fld>
            <a:endParaRPr lang="en-IE"/>
          </a:p>
        </p:txBody>
      </p:sp>
    </p:spTree>
    <p:extLst>
      <p:ext uri="{BB962C8B-B14F-4D97-AF65-F5344CB8AC3E}">
        <p14:creationId xmlns:p14="http://schemas.microsoft.com/office/powerpoint/2010/main" val="27666766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4BBC762-74D4-49A1-9DDD-77E1E0D4B2EB}" type="slidenum">
              <a:rPr lang="en-IE" smtClean="0"/>
              <a:t>40</a:t>
            </a:fld>
            <a:endParaRPr lang="en-IE"/>
          </a:p>
        </p:txBody>
      </p:sp>
    </p:spTree>
    <p:extLst>
      <p:ext uri="{BB962C8B-B14F-4D97-AF65-F5344CB8AC3E}">
        <p14:creationId xmlns:p14="http://schemas.microsoft.com/office/powerpoint/2010/main" val="16443162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Explain </a:t>
            </a:r>
            <a:r>
              <a:rPr lang="en-IE" err="1"/>
              <a:t>whay</a:t>
            </a:r>
            <a:r>
              <a:rPr lang="en-IE"/>
              <a:t> we want to achieve the Quantum Internet (</a:t>
            </a:r>
            <a:r>
              <a:rPr lang="en-IE" err="1"/>
              <a:t>intefration</a:t>
            </a:r>
            <a:r>
              <a:rPr lang="en-IE"/>
              <a:t> of sensors, Q computers)</a:t>
            </a:r>
          </a:p>
          <a:p>
            <a:endParaRPr lang="en-IE"/>
          </a:p>
          <a:p>
            <a:r>
              <a:rPr lang="en-IE"/>
              <a:t>QSNP </a:t>
            </a:r>
            <a:r>
              <a:rPr lang="en-IE" err="1"/>
              <a:t>developes</a:t>
            </a:r>
            <a:r>
              <a:rPr lang="en-IE"/>
              <a:t> QKD technology to feed </a:t>
            </a:r>
            <a:r>
              <a:rPr lang="en-IE" err="1"/>
              <a:t>EuroQCI</a:t>
            </a:r>
            <a:endParaRPr lang="en-I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05983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Ask your questions in the chat</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62184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200" b="1">
                <a:solidFill>
                  <a:srgbClr val="FF0000"/>
                </a:solidFill>
              </a:rPr>
              <a:t>-&gt; expected to be increased! To be rev</a:t>
            </a:r>
          </a:p>
          <a:p>
            <a:endParaRPr lang="en-IE"/>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99954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E"/>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2230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t>
            </a:r>
            <a:r>
              <a:rPr lang="en-US" b="1"/>
              <a:t>Global Gateway Policy</a:t>
            </a:r>
            <a:r>
              <a:rPr lang="en-US"/>
              <a:t> is the EU’s approach to supporting strategic connectivity that links Europe with global partners. Announced in the State of the Union speech by European Commission President Ursula von der Leyen in 2021, it seeks to build </a:t>
            </a:r>
            <a:r>
              <a:rPr lang="en-US" b="1"/>
              <a:t>high-quality infrastructure</a:t>
            </a:r>
            <a:r>
              <a:rPr lang="en-US"/>
              <a:t> that enables the free flow of people, goods, and services while enhancing digital resilience and security.</a:t>
            </a:r>
          </a:p>
          <a:p>
            <a:endParaRPr lang="en-US"/>
          </a:p>
          <a:p>
            <a:r>
              <a:rPr lang="en-US"/>
              <a:t>The white paper titled "How to Master Europe's Digital Infrastructure Needs" provides a broad policy context that aligns with the specific objectives of the CEF-DIG-2023-GATEWAYS call for proposals, which targets backbone connectivity under the EU’s Digital Global Gateways initiative. Here are some ways the white paper supports and contextualizes this call:</a:t>
            </a:r>
          </a:p>
          <a:p>
            <a:pPr>
              <a:buFont typeface="+mj-lt"/>
              <a:buAutoNum type="arabicPeriod"/>
            </a:pPr>
            <a:r>
              <a:rPr lang="en-US" b="1"/>
              <a:t>Digital Infrastructure as an Economic Foundation</a:t>
            </a:r>
            <a:r>
              <a:rPr lang="en-US"/>
              <a:t/>
            </a:r>
            <a:br>
              <a:rPr lang="en-US"/>
            </a:br>
            <a:r>
              <a:rPr lang="en-US"/>
              <a:t>The white paper underscores the importance of advanced, resilient digital infrastructures as essential for Europe’s economy, innovation, and competitiveness in the digital age. It stresses that a robust backbone network will underpin digital transformation across sectors like healthcare, energy, and transportation. This resonates with the CEF-DIG-2023-GATEWAYS call, which seeks to build a high-capacity digital backbone to support the EU’s economic security and digital economy by linking key connectivity points both within and outside the EU.</a:t>
            </a:r>
          </a:p>
          <a:p>
            <a:pPr>
              <a:buFont typeface="+mj-lt"/>
              <a:buAutoNum type="arabicPeriod"/>
            </a:pPr>
            <a:r>
              <a:rPr lang="en-US" b="1"/>
              <a:t>Addressing Connectivity Gaps and Market Disparities</a:t>
            </a:r>
            <a:r>
              <a:rPr lang="en-US"/>
              <a:t/>
            </a:r>
            <a:br>
              <a:rPr lang="en-US"/>
            </a:br>
            <a:r>
              <a:rPr lang="en-US"/>
              <a:t>The white paper highlights connectivity challenges in remote or underserved regions, including islands, rural areas, and outermost regions. Similarly, the CEF-DIG-2023-GATEWAYS call targets infrastructure projects that aim to reduce disparities in connectivity and support underserved regions, enabling equitable access to digital services. Both documents acknowledge that market forces alone may not address these needs, thus requiring strategic public funding.</a:t>
            </a:r>
          </a:p>
          <a:p>
            <a:pPr>
              <a:buFont typeface="+mj-lt"/>
              <a:buAutoNum type="arabicPeriod"/>
            </a:pPr>
            <a:r>
              <a:rPr lang="en-US" b="1"/>
              <a:t>Security and Resilience of Infrastructure</a:t>
            </a:r>
            <a:r>
              <a:rPr lang="en-US"/>
              <a:t/>
            </a:r>
            <a:br>
              <a:rPr lang="en-US"/>
            </a:br>
            <a:r>
              <a:rPr lang="en-US"/>
              <a:t>The white paper emphasizes the need for secure, resilient digital infrastructures, particularly considering recent geopolitical tensions. It discusses the risks of relying on non-EU suppliers and the importance of control over critical infrastructure. The CEF-DIG-2023-GATEWAYS call integrates these security considerations by requiring EU-controlled entities and compliance with EU cybersecurity guidelines, thereby ensuring that funded projects align with EU security priorities.</a:t>
            </a:r>
          </a:p>
          <a:p>
            <a:pPr>
              <a:buFont typeface="+mj-lt"/>
              <a:buAutoNum type="arabicPeriod"/>
            </a:pPr>
            <a:r>
              <a:rPr lang="en-US" b="1"/>
              <a:t>Supporting EU Digital Autonomy and Global Competitiveness</a:t>
            </a:r>
            <a:r>
              <a:rPr lang="en-US"/>
              <a:t/>
            </a:r>
            <a:br>
              <a:rPr lang="en-US"/>
            </a:br>
            <a:r>
              <a:rPr lang="en-US"/>
              <a:t>The policy paper advocates for EU digital sovereignty by reducing dependencies on external actors and enhancing Europe’s strategic autonomy. The CEF-DIG-2023-GATEWAYS call, by investing in infrastructure that connects the EU with key partners, supports this objective. These connectivity projects also aim to strengthen the EU’s global presence and partnerships in digital infrastructure, thereby contributing to Europe’s strategic autonomy and competitiveness.</a:t>
            </a:r>
          </a:p>
          <a:p>
            <a:pPr>
              <a:buFont typeface="+mj-lt"/>
              <a:buAutoNum type="arabicPeriod"/>
            </a:pPr>
            <a:r>
              <a:rPr lang="en-US" b="1"/>
              <a:t>Sustainability and Technological Neutrality</a:t>
            </a:r>
            <a:r>
              <a:rPr lang="en-US"/>
              <a:t/>
            </a:r>
            <a:br>
              <a:rPr lang="en-US"/>
            </a:br>
            <a:r>
              <a:rPr lang="en-US"/>
              <a:t>Sustainability is a recurring theme in the white paper, aligning with the EU’s green transition goals. It also supports a technologically neutral approach, allowing applicants to choose suitable technologies like submarine cables or satellite infrastructure to achieve connectivity goals in a sustainable way.</a:t>
            </a:r>
          </a:p>
          <a:p>
            <a:r>
              <a:rPr lang="en-US"/>
              <a:t>In essence, the white paper provides the broad strategic framework that justifies and supports the specific aims of the CEF-DIG-2023-GATEWAYS call, positioning it as a key component in the EU’s broader digital and geopolitical strategy. This alignment reinforces the EU’s commitment to secure, high-performance digital infrastructures that meet its economic, security, and sustainability goals.</a:t>
            </a:r>
          </a:p>
          <a:p>
            <a:endParaRPr lang="en-US"/>
          </a:p>
        </p:txBody>
      </p:sp>
      <p:sp>
        <p:nvSpPr>
          <p:cNvPr id="4" name="Slide Number Placeholder 3"/>
          <p:cNvSpPr>
            <a:spLocks noGrp="1"/>
          </p:cNvSpPr>
          <p:nvPr>
            <p:ph type="sldNum" sz="quarter" idx="10"/>
          </p:nvPr>
        </p:nvSpPr>
        <p:spPr/>
        <p:txBody>
          <a:bodyPr/>
          <a:lstStyle/>
          <a:p>
            <a:fld id="{BC033516-6FD1-4243-8E05-1346C3D3E54A}" type="slidenum">
              <a:rPr lang="en-GB" smtClean="0"/>
              <a:t>9</a:t>
            </a:fld>
            <a:endParaRPr lang="en-GB"/>
          </a:p>
        </p:txBody>
      </p:sp>
    </p:spTree>
    <p:extLst>
      <p:ext uri="{BB962C8B-B14F-4D97-AF65-F5344CB8AC3E}">
        <p14:creationId xmlns:p14="http://schemas.microsoft.com/office/powerpoint/2010/main" val="26041319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sz="80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5830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39531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57407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51749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31074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80487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59CF2995-AB43-4B7C-B8CD-9DC7C3692A9C}" type="slidenum">
              <a:rPr lang="en-GB" smtClean="0"/>
              <a:t>62</a:t>
            </a:fld>
            <a:endParaRPr lang="en-GB"/>
          </a:p>
        </p:txBody>
      </p:sp>
    </p:spTree>
    <p:extLst>
      <p:ext uri="{BB962C8B-B14F-4D97-AF65-F5344CB8AC3E}">
        <p14:creationId xmlns:p14="http://schemas.microsoft.com/office/powerpoint/2010/main" val="39847207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be able to assess/evaluate the proposal</a:t>
            </a:r>
          </a:p>
          <a:p>
            <a:endParaRPr lang="fr-BE"/>
          </a:p>
        </p:txBody>
      </p:sp>
      <p:sp>
        <p:nvSpPr>
          <p:cNvPr id="4" name="Slide Number Placeholder 3"/>
          <p:cNvSpPr>
            <a:spLocks noGrp="1"/>
          </p:cNvSpPr>
          <p:nvPr>
            <p:ph type="sldNum" sz="quarter" idx="10"/>
          </p:nvPr>
        </p:nvSpPr>
        <p:spPr/>
        <p:txBody>
          <a:bodyPr/>
          <a:lstStyle/>
          <a:p>
            <a:fld id="{59CF2995-AB43-4B7C-B8CD-9DC7C3692A9C}" type="slidenum">
              <a:rPr lang="en-GB" smtClean="0"/>
              <a:t>63</a:t>
            </a:fld>
            <a:endParaRPr lang="en-GB"/>
          </a:p>
        </p:txBody>
      </p:sp>
    </p:spTree>
    <p:extLst>
      <p:ext uri="{BB962C8B-B14F-4D97-AF65-F5344CB8AC3E}">
        <p14:creationId xmlns:p14="http://schemas.microsoft.com/office/powerpoint/2010/main" val="37878568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“lower” level + to</a:t>
            </a:r>
            <a:r>
              <a:rPr lang="en-IE" baseline="0"/>
              <a:t> give examples </a:t>
            </a:r>
            <a:endParaRPr lang="en-IE"/>
          </a:p>
          <a:p>
            <a:r>
              <a:rPr lang="en-IE"/>
              <a:t>Milestones: about process</a:t>
            </a:r>
          </a:p>
          <a:p>
            <a:r>
              <a:rPr lang="en-IE"/>
              <a:t>Deliverables:</a:t>
            </a:r>
            <a:r>
              <a:rPr lang="en-IE" baseline="0"/>
              <a:t> about con</a:t>
            </a:r>
          </a:p>
          <a:p>
            <a:pPr>
              <a:spcBef>
                <a:spcPts val="600"/>
              </a:spcBef>
              <a:spcAft>
                <a:spcPts val="600"/>
              </a:spcAft>
            </a:pPr>
            <a:r>
              <a:rPr lang="en-US" b="1"/>
              <a:t>Milestone</a:t>
            </a:r>
            <a:r>
              <a:rPr lang="en-US"/>
              <a:t>: major control points in the project that help to chart progress</a:t>
            </a:r>
          </a:p>
          <a:p>
            <a:pPr lvl="1">
              <a:spcBef>
                <a:spcPts val="0"/>
              </a:spcBef>
              <a:spcAft>
                <a:spcPts val="1200"/>
              </a:spcAft>
            </a:pPr>
            <a:r>
              <a:rPr lang="en-US"/>
              <a:t>Ex: publication of a tender, signature of contract, start of study/works</a:t>
            </a:r>
          </a:p>
          <a:p>
            <a:pPr>
              <a:spcBef>
                <a:spcPts val="600"/>
              </a:spcBef>
              <a:spcAft>
                <a:spcPts val="600"/>
              </a:spcAft>
            </a:pPr>
            <a:endParaRPr lang="en-US" b="1"/>
          </a:p>
          <a:p>
            <a:pPr>
              <a:spcBef>
                <a:spcPts val="600"/>
              </a:spcBef>
              <a:spcAft>
                <a:spcPts val="600"/>
              </a:spcAft>
            </a:pPr>
            <a:r>
              <a:rPr lang="en-US" b="1"/>
              <a:t>Deliverable</a:t>
            </a:r>
            <a:r>
              <a:rPr lang="en-US"/>
              <a:t>: project output (may not be linked to Milestones)</a:t>
            </a:r>
          </a:p>
          <a:p>
            <a:pPr lvl="1">
              <a:spcBef>
                <a:spcPts val="0"/>
              </a:spcBef>
            </a:pPr>
            <a:r>
              <a:rPr lang="en-US"/>
              <a:t>Ex: </a:t>
            </a:r>
            <a:r>
              <a:rPr lang="fr-BE"/>
              <a:t>documentation for the </a:t>
            </a:r>
            <a:r>
              <a:rPr lang="en-IE"/>
              <a:t>network plans</a:t>
            </a:r>
            <a:r>
              <a:rPr lang="en-US"/>
              <a:t>, engineering design, commissioning of the </a:t>
            </a:r>
            <a:r>
              <a:rPr lang="en-GB"/>
              <a:t>passive network elements </a:t>
            </a:r>
            <a:endParaRPr lang="en-US">
              <a:solidFill>
                <a:srgbClr val="FF0000"/>
              </a:solidFill>
            </a:endParaRPr>
          </a:p>
          <a:p>
            <a:r>
              <a:rPr lang="en-IE" baseline="0"/>
              <a:t>tent</a:t>
            </a:r>
            <a:endParaRPr lang="fr-BE"/>
          </a:p>
        </p:txBody>
      </p:sp>
      <p:sp>
        <p:nvSpPr>
          <p:cNvPr id="4" name="Slide Number Placeholder 3"/>
          <p:cNvSpPr>
            <a:spLocks noGrp="1"/>
          </p:cNvSpPr>
          <p:nvPr>
            <p:ph type="sldNum" sz="quarter" idx="10"/>
          </p:nvPr>
        </p:nvSpPr>
        <p:spPr/>
        <p:txBody>
          <a:bodyPr/>
          <a:lstStyle/>
          <a:p>
            <a:fld id="{59CF2995-AB43-4B7C-B8CD-9DC7C3692A9C}" type="slidenum">
              <a:rPr lang="en-GB" smtClean="0"/>
              <a:t>66</a:t>
            </a:fld>
            <a:endParaRPr lang="en-GB"/>
          </a:p>
        </p:txBody>
      </p:sp>
    </p:spTree>
    <p:extLst>
      <p:ext uri="{BB962C8B-B14F-4D97-AF65-F5344CB8AC3E}">
        <p14:creationId xmlns:p14="http://schemas.microsoft.com/office/powerpoint/2010/main" val="18888942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a:solidFill>
                  <a:schemeClr val="tx1"/>
                </a:solidFill>
              </a:rPr>
              <a:t>Remember to mention the survey!</a:t>
            </a:r>
          </a:p>
          <a:p>
            <a:endParaRPr lang="en-GB"/>
          </a:p>
        </p:txBody>
      </p:sp>
      <p:sp>
        <p:nvSpPr>
          <p:cNvPr id="4" name="Slide Number Placeholder 3"/>
          <p:cNvSpPr>
            <a:spLocks noGrp="1"/>
          </p:cNvSpPr>
          <p:nvPr>
            <p:ph type="sldNum" sz="quarter" idx="10"/>
          </p:nvPr>
        </p:nvSpPr>
        <p:spPr/>
        <p:txBody>
          <a:bodyPr/>
          <a:lstStyle/>
          <a:p>
            <a:fld id="{59CF2995-AB43-4B7C-B8CD-9DC7C3692A9C}" type="slidenum">
              <a:rPr lang="en-GB" smtClean="0"/>
              <a:t>67</a:t>
            </a:fld>
            <a:endParaRPr lang="en-GB"/>
          </a:p>
        </p:txBody>
      </p:sp>
    </p:spTree>
    <p:extLst>
      <p:ext uri="{BB962C8B-B14F-4D97-AF65-F5344CB8AC3E}">
        <p14:creationId xmlns:p14="http://schemas.microsoft.com/office/powerpoint/2010/main" val="4266782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initiative which aligns with the EU’s </a:t>
            </a:r>
            <a:r>
              <a:rPr lang="en-US" b="1"/>
              <a:t>Global Gateway strategy</a:t>
            </a:r>
            <a:r>
              <a:rPr lang="en-US"/>
              <a:t>, aims to provide secure, high-quality digital connections to foster economic development and digital transformation within Europe and with its international partners.</a:t>
            </a:r>
          </a:p>
          <a:p>
            <a:r>
              <a:rPr lang="en-US"/>
              <a:t>This connectivity is critical to achieving the EU’s </a:t>
            </a:r>
            <a:r>
              <a:rPr lang="en-US" b="1"/>
              <a:t>2030 Digital Decade goals</a:t>
            </a:r>
            <a:r>
              <a:rPr lang="en-US"/>
              <a:t> of gigabit-speed internet access for all EU households and 5G coverage in populated areas.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A key aspect of the EU's </a:t>
            </a:r>
            <a:r>
              <a:rPr lang="en-US" b="1"/>
              <a:t>Digital Decade targets for 2030</a:t>
            </a:r>
            <a:r>
              <a:rPr lang="en-US"/>
              <a:t> includes providing </a:t>
            </a:r>
            <a:r>
              <a:rPr lang="en-US" b="1"/>
              <a:t>gigabit-speed internet access</a:t>
            </a:r>
            <a:r>
              <a:rPr lang="en-US"/>
              <a:t> to all households and ensuring </a:t>
            </a:r>
            <a:r>
              <a:rPr lang="en-US" b="1"/>
              <a:t>5G coverage</a:t>
            </a:r>
            <a:r>
              <a:rPr lang="en-US"/>
              <a:t> in populated areas. These ambitious targets underscore the need for a robust backbone infrastructure capable of handling increased data demand, enhancing connectivity within Europe, and supporting connections to non-EU regions.</a:t>
            </a:r>
          </a:p>
          <a:p>
            <a:endParaRPr lang="en-US"/>
          </a:p>
          <a:p>
            <a:r>
              <a:rPr lang="en-US" b="1"/>
              <a:t>Importance of Backbone Connectivity</a:t>
            </a:r>
            <a:endParaRPr lang="en-US"/>
          </a:p>
          <a:p>
            <a:pPr>
              <a:buFont typeface="Arial" panose="020B0604020202020204" pitchFamily="34" charset="0"/>
              <a:buChar char="•"/>
            </a:pPr>
            <a:r>
              <a:rPr lang="en-US"/>
              <a:t>Backbone networks are the </a:t>
            </a:r>
            <a:r>
              <a:rPr lang="en-US" b="1"/>
              <a:t>high-capacity networks</a:t>
            </a:r>
            <a:r>
              <a:rPr lang="en-US"/>
              <a:t> that serve as the core foundation of digital connectivity. They are essential for:</a:t>
            </a:r>
          </a:p>
          <a:p>
            <a:pPr marL="742950" lvl="1" indent="-285750">
              <a:buFont typeface="Arial" panose="020B0604020202020204" pitchFamily="34" charset="0"/>
              <a:buChar char="•"/>
            </a:pPr>
            <a:r>
              <a:rPr lang="en-US" b="1"/>
              <a:t>Resilience</a:t>
            </a:r>
            <a:r>
              <a:rPr lang="en-US"/>
              <a:t>: Ensuring uninterrupted connectivity through multiple redundant pathways.</a:t>
            </a:r>
          </a:p>
          <a:p>
            <a:pPr marL="742950" lvl="1" indent="-285750">
              <a:buFont typeface="Arial" panose="020B0604020202020204" pitchFamily="34" charset="0"/>
              <a:buChar char="•"/>
            </a:pPr>
            <a:r>
              <a:rPr lang="en-US" b="1"/>
              <a:t>Capacity</a:t>
            </a:r>
            <a:r>
              <a:rPr lang="en-US"/>
              <a:t>: Managing the growing volume of data traffic driven by digital services and applications.</a:t>
            </a:r>
          </a:p>
          <a:p>
            <a:pPr marL="742950" lvl="1" indent="-285750">
              <a:buFont typeface="Arial" panose="020B0604020202020204" pitchFamily="34" charset="0"/>
              <a:buChar char="•"/>
            </a:pPr>
            <a:r>
              <a:rPr lang="en-US" b="1"/>
              <a:t>Speed and Performance</a:t>
            </a:r>
            <a:r>
              <a:rPr lang="en-US"/>
              <a:t>: Providing the infrastructure for high-speed internet and low-latency services, including 5G and future technologies.</a:t>
            </a:r>
          </a:p>
          <a:p>
            <a:r>
              <a:rPr lang="en-US" b="1"/>
              <a:t>Challenges and Needs in EU Connectivity</a:t>
            </a:r>
            <a:endParaRPr lang="en-US"/>
          </a:p>
          <a:p>
            <a:pPr>
              <a:buFont typeface="Arial" panose="020B0604020202020204" pitchFamily="34" charset="0"/>
              <a:buChar char="•"/>
            </a:pPr>
            <a:r>
              <a:rPr lang="en-US"/>
              <a:t>Disparities exist in </a:t>
            </a:r>
            <a:r>
              <a:rPr lang="en-US" b="1"/>
              <a:t>connectivity access</a:t>
            </a:r>
            <a:r>
              <a:rPr lang="en-US"/>
              <a:t> across EU regions, particularly in remote areas like islands, outermost regions, and overseas territories. These areas often face:</a:t>
            </a:r>
          </a:p>
          <a:p>
            <a:pPr marL="742950" lvl="1" indent="-285750">
              <a:buFont typeface="Arial" panose="020B0604020202020204" pitchFamily="34" charset="0"/>
              <a:buChar char="•"/>
            </a:pPr>
            <a:r>
              <a:rPr lang="en-US" b="1"/>
              <a:t>Higher costs</a:t>
            </a:r>
            <a:r>
              <a:rPr lang="en-US"/>
              <a:t> and </a:t>
            </a:r>
            <a:r>
              <a:rPr lang="en-US" b="1"/>
              <a:t>lower service availability</a:t>
            </a:r>
            <a:r>
              <a:rPr lang="en-US"/>
              <a:t>, limiting their participation in the digital economy.</a:t>
            </a:r>
          </a:p>
          <a:p>
            <a:pPr marL="742950" lvl="1" indent="-285750">
              <a:buFont typeface="Arial" panose="020B0604020202020204" pitchFamily="34" charset="0"/>
              <a:buChar char="•"/>
            </a:pPr>
            <a:r>
              <a:rPr lang="en-US" b="1"/>
              <a:t>Aging or insufficient infrastructure</a:t>
            </a:r>
            <a:r>
              <a:rPr lang="en-US"/>
              <a:t>, which affects resilience, especially during high-traffic periods or emergency situations.</a:t>
            </a:r>
          </a:p>
          <a:p>
            <a:pPr>
              <a:buFont typeface="Arial" panose="020B0604020202020204" pitchFamily="34" charset="0"/>
              <a:buChar char="•"/>
            </a:pPr>
            <a:r>
              <a:rPr lang="en-US"/>
              <a:t>The CEF-DIG-2023-GATEWAYS call aims to </a:t>
            </a:r>
            <a:r>
              <a:rPr lang="en-US" b="1"/>
              <a:t>address these challenges by investing in infrastructure that connects underserved areas</a:t>
            </a:r>
            <a:r>
              <a:rPr lang="en-US"/>
              <a:t>, ensuring the EU’s comprehensive digital connectivity.</a:t>
            </a:r>
          </a:p>
          <a:p>
            <a:r>
              <a:rPr lang="en-US" b="1"/>
              <a:t>Geopolitical Relevance</a:t>
            </a:r>
            <a:endParaRPr lang="en-US"/>
          </a:p>
          <a:p>
            <a:pPr>
              <a:buFont typeface="Arial" panose="020B0604020202020204" pitchFamily="34" charset="0"/>
              <a:buChar char="•"/>
            </a:pPr>
            <a:r>
              <a:rPr lang="en-US"/>
              <a:t>The EU’s focus on secure and resilient digital infrastructure has grown in response to recent geopolitical events, including the need for secure connections with countries like Ukraine and Moldova, which have recently joined the CEF program.</a:t>
            </a:r>
          </a:p>
          <a:p>
            <a:pPr>
              <a:buFont typeface="Arial" panose="020B0604020202020204" pitchFamily="34" charset="0"/>
              <a:buChar char="•"/>
            </a:pPr>
            <a:r>
              <a:rPr lang="en-US"/>
              <a:t>Strategic partnerships with countries such as </a:t>
            </a:r>
            <a:r>
              <a:rPr lang="en-US" b="1"/>
              <a:t>Japan</a:t>
            </a:r>
            <a:r>
              <a:rPr lang="en-US"/>
              <a:t> also emphasize the EU’s commitment to resilient infrastructure through projects like </a:t>
            </a:r>
            <a:r>
              <a:rPr lang="en-US" b="1"/>
              <a:t>secure submarine cables</a:t>
            </a:r>
            <a:r>
              <a:rPr lang="en-US"/>
              <a:t>.</a:t>
            </a:r>
          </a:p>
          <a:p>
            <a:endParaRPr lang="en-US"/>
          </a:p>
        </p:txBody>
      </p:sp>
      <p:sp>
        <p:nvSpPr>
          <p:cNvPr id="4" name="Slide Number Placeholder 3"/>
          <p:cNvSpPr>
            <a:spLocks noGrp="1"/>
          </p:cNvSpPr>
          <p:nvPr>
            <p:ph type="sldNum" sz="quarter" idx="5"/>
          </p:nvPr>
        </p:nvSpPr>
        <p:spPr/>
        <p:txBody>
          <a:bodyPr/>
          <a:lstStyle/>
          <a:p>
            <a:fld id="{54BBC762-74D4-49A1-9DDD-77E1E0D4B2EB}" type="slidenum">
              <a:rPr lang="en-IE" smtClean="0"/>
              <a:t>10</a:t>
            </a:fld>
            <a:endParaRPr lang="en-IE"/>
          </a:p>
        </p:txBody>
      </p:sp>
    </p:spTree>
    <p:extLst>
      <p:ext uri="{BB962C8B-B14F-4D97-AF65-F5344CB8AC3E}">
        <p14:creationId xmlns:p14="http://schemas.microsoft.com/office/powerpoint/2010/main" val="31925316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9CF2995-AB43-4B7C-B8CD-9DC7C3692A9C}" type="slidenum">
              <a:rPr lang="en-GB" smtClean="0"/>
              <a:t>68</a:t>
            </a:fld>
            <a:endParaRPr lang="en-GB"/>
          </a:p>
        </p:txBody>
      </p:sp>
    </p:spTree>
    <p:extLst>
      <p:ext uri="{BB962C8B-B14F-4D97-AF65-F5344CB8AC3E}">
        <p14:creationId xmlns:p14="http://schemas.microsoft.com/office/powerpoint/2010/main" val="3047253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So far, with the three first calls  we have reached a significant footprint in connecting EU within its MS and with 3</a:t>
            </a:r>
            <a:r>
              <a:rPr lang="en-IE" baseline="30000"/>
              <a:t>rd</a:t>
            </a:r>
            <a:r>
              <a:rPr lang="en-IE"/>
              <a:t> countries</a:t>
            </a:r>
            <a:endParaRPr lang="en-US"/>
          </a:p>
        </p:txBody>
      </p:sp>
      <p:sp>
        <p:nvSpPr>
          <p:cNvPr id="4" name="Slide Number Placeholder 3"/>
          <p:cNvSpPr>
            <a:spLocks noGrp="1"/>
          </p:cNvSpPr>
          <p:nvPr>
            <p:ph type="sldNum" sz="quarter" idx="5"/>
          </p:nvPr>
        </p:nvSpPr>
        <p:spPr/>
        <p:txBody>
          <a:bodyPr/>
          <a:lstStyle/>
          <a:p>
            <a:fld id="{54BBC762-74D4-49A1-9DDD-77E1E0D4B2EB}" type="slidenum">
              <a:rPr lang="en-IE" smtClean="0"/>
              <a:t>11</a:t>
            </a:fld>
            <a:endParaRPr lang="en-IE"/>
          </a:p>
        </p:txBody>
      </p:sp>
    </p:spTree>
    <p:extLst>
      <p:ext uri="{BB962C8B-B14F-4D97-AF65-F5344CB8AC3E}">
        <p14:creationId xmlns:p14="http://schemas.microsoft.com/office/powerpoint/2010/main" val="3883648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Connecting Europe Facility (CEF) Digital program is an EU initiative that aims to support the development of high-performance, secure, and sustainable digital infrastructures across Europe. CEF Digital focuses on strengthening cross-border digital connectivity and integrating digital infrastructures to support the EU’s digital economy.</a:t>
            </a:r>
          </a:p>
          <a:p>
            <a:endParaRPr lang="en-US"/>
          </a:p>
          <a:p>
            <a:r>
              <a:rPr lang="en-US" b="1"/>
              <a:t>Primary Objective: Enhance Backbone Connectivity</a:t>
            </a:r>
            <a:endParaRPr lang="en-US"/>
          </a:p>
          <a:p>
            <a:pPr>
              <a:buFont typeface="Arial" panose="020B0604020202020204" pitchFamily="34" charset="0"/>
              <a:buChar char="•"/>
            </a:pPr>
            <a:r>
              <a:rPr lang="en-US"/>
              <a:t>The core goal of the CEF-DIG-2023-GATEWAYS call is to </a:t>
            </a:r>
            <a:r>
              <a:rPr lang="en-US" b="1"/>
              <a:t>improve digital backbone connectivity</a:t>
            </a:r>
            <a:r>
              <a:rPr lang="en-US"/>
              <a:t> across the EU and with key global partners.</a:t>
            </a:r>
          </a:p>
          <a:p>
            <a:pPr>
              <a:buFont typeface="Arial" panose="020B0604020202020204" pitchFamily="34" charset="0"/>
              <a:buChar char="•"/>
            </a:pPr>
            <a:r>
              <a:rPr lang="en-US"/>
              <a:t>By enhancing connectivity infrastructure, this initiative aims to provide a secure, resilient digital backbone that supports the EU's strategic goals for digital connectivity and autonomy.</a:t>
            </a:r>
          </a:p>
          <a:p>
            <a:r>
              <a:rPr lang="en-US" b="1"/>
              <a:t>Strengthen EU Digital Infrastructure and Resilience</a:t>
            </a:r>
            <a:endParaRPr lang="en-US"/>
          </a:p>
          <a:p>
            <a:pPr>
              <a:buFont typeface="Arial" panose="020B0604020202020204" pitchFamily="34" charset="0"/>
              <a:buChar char="•"/>
            </a:pPr>
            <a:r>
              <a:rPr lang="en-US"/>
              <a:t>Improve the quality and reliability of connectivity networks within the EU, especially for </a:t>
            </a:r>
            <a:r>
              <a:rPr lang="en-US" b="1"/>
              <a:t>remote and underserved regions</a:t>
            </a:r>
            <a:r>
              <a:rPr lang="en-US"/>
              <a:t> such as islands, outermost regions, and overseas territories.</a:t>
            </a:r>
          </a:p>
          <a:p>
            <a:pPr>
              <a:buFont typeface="Arial" panose="020B0604020202020204" pitchFamily="34" charset="0"/>
              <a:buChar char="•"/>
            </a:pPr>
            <a:r>
              <a:rPr lang="en-US"/>
              <a:t>Establish new or upgraded backbone infrastructure, including </a:t>
            </a:r>
            <a:r>
              <a:rPr lang="en-US" b="1"/>
              <a:t>submarine cables, satellite stations</a:t>
            </a:r>
            <a:r>
              <a:rPr lang="en-US"/>
              <a:t>, and other high-capacity connectivity solutions to address regional disparities in connectivity.</a:t>
            </a:r>
          </a:p>
          <a:p>
            <a:r>
              <a:rPr lang="en-US" b="1"/>
              <a:t>Expand Global Digital Partnerships</a:t>
            </a:r>
            <a:endParaRPr lang="en-US"/>
          </a:p>
          <a:p>
            <a:pPr>
              <a:buFont typeface="Arial" panose="020B0604020202020204" pitchFamily="34" charset="0"/>
              <a:buChar char="•"/>
            </a:pPr>
            <a:r>
              <a:rPr lang="en-US"/>
              <a:t>Facilitate secure and resilient digital links between the EU and strategic third countries, enhancing the EU’s </a:t>
            </a:r>
            <a:r>
              <a:rPr lang="en-US" b="1"/>
              <a:t>digital autonomy and global digital footprint</a:t>
            </a:r>
            <a:r>
              <a:rPr lang="en-US"/>
              <a:t>.</a:t>
            </a:r>
          </a:p>
          <a:p>
            <a:pPr>
              <a:buFont typeface="Arial" panose="020B0604020202020204" pitchFamily="34" charset="0"/>
              <a:buChar char="•"/>
            </a:pPr>
            <a:r>
              <a:rPr lang="en-US"/>
              <a:t>Provide high-capacity, low-latency connections to bolster trade, research, and security alliances with partner countries globally.</a:t>
            </a:r>
          </a:p>
          <a:p>
            <a:r>
              <a:rPr lang="en-US" b="1"/>
              <a:t>Support for Market Gaps and Redundancy</a:t>
            </a:r>
            <a:endParaRPr lang="en-US"/>
          </a:p>
          <a:p>
            <a:pPr>
              <a:buFont typeface="Arial" panose="020B0604020202020204" pitchFamily="34" charset="0"/>
              <a:buChar char="•"/>
            </a:pPr>
            <a:r>
              <a:rPr lang="en-US"/>
              <a:t>Address market failures in areas where commercial investment alone does not meet connectivity needs, especially in </a:t>
            </a:r>
            <a:r>
              <a:rPr lang="en-US" b="1"/>
              <a:t>underserved or high-cost regions</a:t>
            </a:r>
            <a:r>
              <a:rPr lang="en-US"/>
              <a:t>.</a:t>
            </a:r>
          </a:p>
          <a:p>
            <a:pPr>
              <a:buFont typeface="Arial" panose="020B0604020202020204" pitchFamily="34" charset="0"/>
              <a:buChar char="•"/>
            </a:pPr>
            <a:r>
              <a:rPr lang="en-US"/>
              <a:t>Increase network redundancy, ensuring multiple connectivity pathways to safeguard against network outages and geopolitical risks.</a:t>
            </a:r>
          </a:p>
          <a:p>
            <a:r>
              <a:rPr lang="en-US" b="1"/>
              <a:t>Technological Neutrality and Innovation</a:t>
            </a:r>
            <a:endParaRPr lang="en-US"/>
          </a:p>
          <a:p>
            <a:pPr>
              <a:buFont typeface="Arial" panose="020B0604020202020204" pitchFamily="34" charset="0"/>
              <a:buChar char="•"/>
            </a:pPr>
            <a:r>
              <a:rPr lang="en-US"/>
              <a:t>The call encourages proposals that present </a:t>
            </a:r>
            <a:r>
              <a:rPr lang="en-US" b="1"/>
              <a:t>innovative solutions</a:t>
            </a:r>
            <a:r>
              <a:rPr lang="en-US"/>
              <a:t> and are </a:t>
            </a:r>
            <a:r>
              <a:rPr lang="en-US" b="1"/>
              <a:t>technology-neutral</a:t>
            </a:r>
            <a:r>
              <a:rPr lang="en-US"/>
              <a:t>, allowing applicants to justify the most effective technology for each project, whether through submarine cables, satellite infrastructure, or advanced networking solutions.</a:t>
            </a:r>
          </a:p>
          <a:p>
            <a:pPr>
              <a:buFont typeface="Arial" panose="020B0604020202020204" pitchFamily="34" charset="0"/>
              <a:buChar char="•"/>
            </a:pPr>
            <a:r>
              <a:rPr lang="en-US"/>
              <a:t>Encourage the adoption of secure and sustainable technologies that align with EU cybersecurity and environmental standards.</a:t>
            </a:r>
          </a:p>
          <a:p>
            <a:endParaRPr lang="en-US"/>
          </a:p>
        </p:txBody>
      </p:sp>
      <p:sp>
        <p:nvSpPr>
          <p:cNvPr id="4" name="Slide Number Placeholder 3"/>
          <p:cNvSpPr>
            <a:spLocks noGrp="1"/>
          </p:cNvSpPr>
          <p:nvPr>
            <p:ph type="sldNum" sz="quarter" idx="5"/>
          </p:nvPr>
        </p:nvSpPr>
        <p:spPr/>
        <p:txBody>
          <a:bodyPr/>
          <a:lstStyle/>
          <a:p>
            <a:fld id="{54BBC762-74D4-49A1-9DDD-77E1E0D4B2EB}" type="slidenum">
              <a:rPr lang="en-IE" smtClean="0"/>
              <a:t>12</a:t>
            </a:fld>
            <a:endParaRPr lang="en-IE"/>
          </a:p>
        </p:txBody>
      </p:sp>
    </p:spTree>
    <p:extLst>
      <p:ext uri="{BB962C8B-B14F-4D97-AF65-F5344CB8AC3E}">
        <p14:creationId xmlns:p14="http://schemas.microsoft.com/office/powerpoint/2010/main" val="2453328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4BBC762-74D4-49A1-9DDD-77E1E0D4B2EB}" type="slidenum">
              <a:rPr lang="en-IE" smtClean="0"/>
              <a:t>15</a:t>
            </a:fld>
            <a:endParaRPr lang="en-IE"/>
          </a:p>
        </p:txBody>
      </p:sp>
    </p:spTree>
    <p:extLst>
      <p:ext uri="{BB962C8B-B14F-4D97-AF65-F5344CB8AC3E}">
        <p14:creationId xmlns:p14="http://schemas.microsoft.com/office/powerpoint/2010/main" val="11858296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Key evaluation criteria: </a:t>
            </a:r>
            <a:r>
              <a:rPr lang="en-US" b="1"/>
              <a:t>Priority, Maturity, Quality, Impact, Catalytic Effect</a:t>
            </a:r>
          </a:p>
          <a:p>
            <a:r>
              <a:rPr lang="en-US"/>
              <a:t>The </a:t>
            </a:r>
            <a:r>
              <a:rPr lang="en-US" b="1"/>
              <a:t>128€ is a total </a:t>
            </a:r>
          </a:p>
          <a:p>
            <a:r>
              <a:rPr lang="en-US" b="1"/>
              <a:t>The call is competitive between both studies and works </a:t>
            </a:r>
          </a:p>
          <a:p>
            <a:r>
              <a:rPr lang="en-US"/>
              <a:t>In exceptional cases, proposals combining complementary projects, which may come from different promoters, to achieve a greater geographical reach and avoid overlapping segments may benefit from a higher grant amount, not exceeding however </a:t>
            </a:r>
            <a:r>
              <a:rPr lang="en-US" b="1"/>
              <a:t>m€ 60</a:t>
            </a:r>
            <a:r>
              <a:rPr lang="en-US"/>
              <a:t>. This would need to be justified through </a:t>
            </a:r>
            <a:r>
              <a:rPr lang="en-US" b="1"/>
              <a:t>a greater impact </a:t>
            </a:r>
            <a:r>
              <a:rPr lang="en-US"/>
              <a:t>(e.g. substantially higher geographical scale, etc.) </a:t>
            </a:r>
            <a:r>
              <a:rPr lang="en-US" b="1"/>
              <a:t>and catalytic effect </a:t>
            </a:r>
            <a:r>
              <a:rPr lang="en-US"/>
              <a:t>(e.g. synergy between different promoters resulting in substantial cost-efficiency gains). </a:t>
            </a:r>
            <a:r>
              <a:rPr lang="en-US" b="1"/>
              <a:t>The grant awarded may be lower than the amount requested</a:t>
            </a:r>
            <a:r>
              <a:rPr lang="en-US"/>
              <a:t>.</a:t>
            </a:r>
          </a:p>
        </p:txBody>
      </p:sp>
      <p:sp>
        <p:nvSpPr>
          <p:cNvPr id="4" name="Slide Number Placeholder 3"/>
          <p:cNvSpPr>
            <a:spLocks noGrp="1"/>
          </p:cNvSpPr>
          <p:nvPr>
            <p:ph type="sldNum" sz="quarter" idx="5"/>
          </p:nvPr>
        </p:nvSpPr>
        <p:spPr/>
        <p:txBody>
          <a:bodyPr/>
          <a:lstStyle/>
          <a:p>
            <a:fld id="{54BBC762-74D4-49A1-9DDD-77E1E0D4B2EB}" type="slidenum">
              <a:rPr lang="en-IE" smtClean="0"/>
              <a:t>16</a:t>
            </a:fld>
            <a:endParaRPr lang="en-IE"/>
          </a:p>
        </p:txBody>
      </p:sp>
    </p:spTree>
    <p:extLst>
      <p:ext uri="{BB962C8B-B14F-4D97-AF65-F5344CB8AC3E}">
        <p14:creationId xmlns:p14="http://schemas.microsoft.com/office/powerpoint/2010/main" val="2411197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033516-6FD1-4243-8E05-1346C3D3E54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3386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B1BE9-8F8A-7C41-B0F5-5DE056D3C0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4EE8D71F-01F7-8E40-C991-CDE3BD82C8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5E350669-95D2-F860-F1E9-9A1943C14101}"/>
              </a:ext>
            </a:extLst>
          </p:cNvPr>
          <p:cNvSpPr>
            <a:spLocks noGrp="1"/>
          </p:cNvSpPr>
          <p:nvPr>
            <p:ph type="dt" sz="half" idx="10"/>
          </p:nvPr>
        </p:nvSpPr>
        <p:spPr/>
        <p:txBody>
          <a:bodyPr/>
          <a:lstStyle/>
          <a:p>
            <a:fld id="{DD52FFD6-1F93-4B2C-BCB8-6D09A1FB1597}" type="datetimeFigureOut">
              <a:rPr lang="en-IE" smtClean="0"/>
              <a:t>03/12/2024</a:t>
            </a:fld>
            <a:endParaRPr lang="en-IE"/>
          </a:p>
        </p:txBody>
      </p:sp>
      <p:sp>
        <p:nvSpPr>
          <p:cNvPr id="5" name="Footer Placeholder 4">
            <a:extLst>
              <a:ext uri="{FF2B5EF4-FFF2-40B4-BE49-F238E27FC236}">
                <a16:creationId xmlns:a16="http://schemas.microsoft.com/office/drawing/2014/main" id="{ABFC8B84-9CD3-00AE-5D8C-994C8C808F61}"/>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DFEC9DC4-F982-F9ED-15F5-0906A99099D6}"/>
              </a:ext>
            </a:extLst>
          </p:cNvPr>
          <p:cNvSpPr>
            <a:spLocks noGrp="1"/>
          </p:cNvSpPr>
          <p:nvPr>
            <p:ph type="sldNum" sz="quarter" idx="12"/>
          </p:nvPr>
        </p:nvSpPr>
        <p:spPr/>
        <p:txBody>
          <a:bodyPr/>
          <a:lstStyle/>
          <a:p>
            <a:fld id="{D4E9D47A-6DA7-43F5-AF1A-7A719BF5C294}" type="slidenum">
              <a:rPr lang="en-IE" smtClean="0"/>
              <a:t>‹#›</a:t>
            </a:fld>
            <a:endParaRPr lang="en-IE"/>
          </a:p>
        </p:txBody>
      </p:sp>
    </p:spTree>
    <p:extLst>
      <p:ext uri="{BB962C8B-B14F-4D97-AF65-F5344CB8AC3E}">
        <p14:creationId xmlns:p14="http://schemas.microsoft.com/office/powerpoint/2010/main" val="36884001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4A738-1D25-E139-6293-B00481536B8C}"/>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12B52D23-4388-24DD-1A5A-85D63DA0833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E0DDD934-02AD-987C-3FA5-F58CA8008E67}"/>
              </a:ext>
            </a:extLst>
          </p:cNvPr>
          <p:cNvSpPr>
            <a:spLocks noGrp="1"/>
          </p:cNvSpPr>
          <p:nvPr>
            <p:ph type="dt" sz="half" idx="10"/>
          </p:nvPr>
        </p:nvSpPr>
        <p:spPr/>
        <p:txBody>
          <a:bodyPr/>
          <a:lstStyle/>
          <a:p>
            <a:fld id="{DD52FFD6-1F93-4B2C-BCB8-6D09A1FB1597}" type="datetimeFigureOut">
              <a:rPr lang="en-IE" smtClean="0"/>
              <a:t>03/12/2024</a:t>
            </a:fld>
            <a:endParaRPr lang="en-IE"/>
          </a:p>
        </p:txBody>
      </p:sp>
      <p:sp>
        <p:nvSpPr>
          <p:cNvPr id="5" name="Footer Placeholder 4">
            <a:extLst>
              <a:ext uri="{FF2B5EF4-FFF2-40B4-BE49-F238E27FC236}">
                <a16:creationId xmlns:a16="http://schemas.microsoft.com/office/drawing/2014/main" id="{A59CE5CE-9B66-6652-23DE-4AF90D1E8B2D}"/>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3D67DC05-4243-C3AE-FF2B-1B6B0D3F31AD}"/>
              </a:ext>
            </a:extLst>
          </p:cNvPr>
          <p:cNvSpPr>
            <a:spLocks noGrp="1"/>
          </p:cNvSpPr>
          <p:nvPr>
            <p:ph type="sldNum" sz="quarter" idx="12"/>
          </p:nvPr>
        </p:nvSpPr>
        <p:spPr/>
        <p:txBody>
          <a:bodyPr/>
          <a:lstStyle/>
          <a:p>
            <a:fld id="{D4E9D47A-6DA7-43F5-AF1A-7A719BF5C294}" type="slidenum">
              <a:rPr lang="en-IE" smtClean="0"/>
              <a:t>‹#›</a:t>
            </a:fld>
            <a:endParaRPr lang="en-IE"/>
          </a:p>
        </p:txBody>
      </p:sp>
    </p:spTree>
    <p:extLst>
      <p:ext uri="{BB962C8B-B14F-4D97-AF65-F5344CB8AC3E}">
        <p14:creationId xmlns:p14="http://schemas.microsoft.com/office/powerpoint/2010/main" val="4011660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16AA1D-9850-C8AE-C523-740C4723A01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1977AB88-8451-408C-14C1-F9904951951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82B86A0A-5921-5C10-7DB1-B10764A4A603}"/>
              </a:ext>
            </a:extLst>
          </p:cNvPr>
          <p:cNvSpPr>
            <a:spLocks noGrp="1"/>
          </p:cNvSpPr>
          <p:nvPr>
            <p:ph type="dt" sz="half" idx="10"/>
          </p:nvPr>
        </p:nvSpPr>
        <p:spPr/>
        <p:txBody>
          <a:bodyPr/>
          <a:lstStyle/>
          <a:p>
            <a:fld id="{DD52FFD6-1F93-4B2C-BCB8-6D09A1FB1597}" type="datetimeFigureOut">
              <a:rPr lang="en-IE" smtClean="0"/>
              <a:t>03/12/2024</a:t>
            </a:fld>
            <a:endParaRPr lang="en-IE"/>
          </a:p>
        </p:txBody>
      </p:sp>
      <p:sp>
        <p:nvSpPr>
          <p:cNvPr id="5" name="Footer Placeholder 4">
            <a:extLst>
              <a:ext uri="{FF2B5EF4-FFF2-40B4-BE49-F238E27FC236}">
                <a16:creationId xmlns:a16="http://schemas.microsoft.com/office/drawing/2014/main" id="{A98B5D92-20E8-5026-3A71-A89737E7E584}"/>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F9C7F40C-4868-D236-91AD-49B0641F54D0}"/>
              </a:ext>
            </a:extLst>
          </p:cNvPr>
          <p:cNvSpPr>
            <a:spLocks noGrp="1"/>
          </p:cNvSpPr>
          <p:nvPr>
            <p:ph type="sldNum" sz="quarter" idx="12"/>
          </p:nvPr>
        </p:nvSpPr>
        <p:spPr/>
        <p:txBody>
          <a:bodyPr/>
          <a:lstStyle/>
          <a:p>
            <a:fld id="{D4E9D47A-6DA7-43F5-AF1A-7A719BF5C294}" type="slidenum">
              <a:rPr lang="en-IE" smtClean="0"/>
              <a:t>‹#›</a:t>
            </a:fld>
            <a:endParaRPr lang="en-IE"/>
          </a:p>
        </p:txBody>
      </p:sp>
    </p:spTree>
    <p:extLst>
      <p:ext uri="{BB962C8B-B14F-4D97-AF65-F5344CB8AC3E}">
        <p14:creationId xmlns:p14="http://schemas.microsoft.com/office/powerpoint/2010/main" val="39074048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Rectangle 4"/>
          <p:cNvSpPr/>
          <p:nvPr userDrawn="1"/>
        </p:nvSpPr>
        <p:spPr>
          <a:xfrm>
            <a:off x="0" y="1078173"/>
            <a:ext cx="12192000" cy="5779827"/>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6" name="Title 1"/>
          <p:cNvSpPr>
            <a:spLocks noGrp="1"/>
          </p:cNvSpPr>
          <p:nvPr>
            <p:ph type="ctrTitle"/>
          </p:nvPr>
        </p:nvSpPr>
        <p:spPr>
          <a:xfrm>
            <a:off x="1071350" y="1992572"/>
            <a:ext cx="10065224" cy="2149523"/>
          </a:xfrm>
        </p:spPr>
        <p:txBody>
          <a:bodyPr wrap="none" anchor="t">
            <a:noAutofit/>
          </a:bodyPr>
          <a:lstStyle>
            <a:lvl1pPr algn="l">
              <a:defRPr sz="60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7" name="Subtitle 2"/>
          <p:cNvSpPr>
            <a:spLocks noGrp="1"/>
          </p:cNvSpPr>
          <p:nvPr>
            <p:ph type="subTitle" idx="1"/>
          </p:nvPr>
        </p:nvSpPr>
        <p:spPr>
          <a:xfrm>
            <a:off x="1071351" y="4418049"/>
            <a:ext cx="10065224" cy="897754"/>
          </a:xfrm>
        </p:spPr>
        <p:txBody>
          <a:bodyPr>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9" name="Text Placeholder 18"/>
          <p:cNvSpPr>
            <a:spLocks noGrp="1"/>
          </p:cNvSpPr>
          <p:nvPr>
            <p:ph type="body" sz="quarter" idx="13"/>
          </p:nvPr>
        </p:nvSpPr>
        <p:spPr>
          <a:xfrm>
            <a:off x="6096000" y="5557903"/>
            <a:ext cx="5040313" cy="528998"/>
          </a:xfrm>
        </p:spPr>
        <p:txBody>
          <a:bodyPr>
            <a:noAutofit/>
          </a:bodyPr>
          <a:lstStyle>
            <a:lvl1pPr marL="0" indent="0" algn="r">
              <a:buFontTx/>
              <a:buNone/>
              <a:defRPr sz="2200" i="1">
                <a:solidFill>
                  <a:schemeClr val="bg1"/>
                </a:solidFill>
              </a:defRPr>
            </a:lvl1pPr>
          </a:lstStyle>
          <a:p>
            <a:pPr lvl="0"/>
            <a:r>
              <a:rPr lang="en-US"/>
              <a:t>Edit Master text styles</a:t>
            </a:r>
          </a:p>
        </p:txBody>
      </p:sp>
    </p:spTree>
    <p:extLst>
      <p:ext uri="{BB962C8B-B14F-4D97-AF65-F5344CB8AC3E}">
        <p14:creationId xmlns:p14="http://schemas.microsoft.com/office/powerpoint/2010/main" val="7136836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st slide (option 1)">
    <p:spTree>
      <p:nvGrpSpPr>
        <p:cNvPr id="1" name=""/>
        <p:cNvGrpSpPr/>
        <p:nvPr/>
      </p:nvGrpSpPr>
      <p:grpSpPr>
        <a:xfrm>
          <a:off x="0" y="0"/>
          <a:ext cx="0" cy="0"/>
          <a:chOff x="0" y="0"/>
          <a:chExt cx="0" cy="0"/>
        </a:xfrm>
      </p:grpSpPr>
      <p:sp>
        <p:nvSpPr>
          <p:cNvPr id="7" name="Rectangle 6"/>
          <p:cNvSpPr/>
          <p:nvPr userDrawn="1"/>
        </p:nvSpPr>
        <p:spPr>
          <a:xfrm>
            <a:off x="0" y="1"/>
            <a:ext cx="12192000" cy="3428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1077013" y="1122363"/>
            <a:ext cx="10156297" cy="1240348"/>
          </a:xfrm>
        </p:spPr>
        <p:txBody>
          <a:bodyPr anchor="b">
            <a:noAutofit/>
          </a:bodyPr>
          <a:lstStyle>
            <a:lvl1pPr algn="l">
              <a:defRPr sz="6000">
                <a:solidFill>
                  <a:schemeClr val="tx2"/>
                </a:solidFill>
              </a:defRPr>
            </a:lvl1pPr>
          </a:lstStyle>
          <a:p>
            <a:r>
              <a:rPr lang="en-US"/>
              <a:t>Click to edit Master title style</a:t>
            </a:r>
            <a:endParaRPr lang="en-GB"/>
          </a:p>
        </p:txBody>
      </p:sp>
      <p:cxnSp>
        <p:nvCxnSpPr>
          <p:cNvPr id="13" name="Straight Connector 12"/>
          <p:cNvCxnSpPr/>
          <p:nvPr userDrawn="1"/>
        </p:nvCxnSpPr>
        <p:spPr>
          <a:xfrm>
            <a:off x="838200" y="0"/>
            <a:ext cx="0" cy="236271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38200" y="4160826"/>
            <a:ext cx="10889439" cy="1620145"/>
          </a:xfrm>
        </p:spPr>
        <p:txBody>
          <a:bodyPr>
            <a:noAutofit/>
          </a:bodyPr>
          <a:lstStyle>
            <a:lvl1pPr marL="0" indent="0" algn="l">
              <a:buNone/>
              <a:defRPr sz="1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29997362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pter Slide (2)">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33852" y="6045865"/>
            <a:ext cx="1716200" cy="450546"/>
          </a:xfrm>
          <a:prstGeom prst="rect">
            <a:avLst/>
          </a:prstGeom>
        </p:spPr>
      </p:pic>
      <p:sp>
        <p:nvSpPr>
          <p:cNvPr id="11" name="Title 1"/>
          <p:cNvSpPr>
            <a:spLocks noGrp="1"/>
          </p:cNvSpPr>
          <p:nvPr>
            <p:ph type="ctrTitle"/>
          </p:nvPr>
        </p:nvSpPr>
        <p:spPr>
          <a:xfrm>
            <a:off x="1077013" y="1122363"/>
            <a:ext cx="10156297" cy="2387600"/>
          </a:xfrm>
        </p:spPr>
        <p:txBody>
          <a:bodyPr anchor="b">
            <a:noAutofit/>
          </a:bodyPr>
          <a:lstStyle>
            <a:lvl1pPr algn="l">
              <a:defRPr sz="6000">
                <a:solidFill>
                  <a:schemeClr val="tx2"/>
                </a:solidFill>
              </a:defRPr>
            </a:lvl1pPr>
          </a:lstStyle>
          <a:p>
            <a:r>
              <a:rPr lang="en-US"/>
              <a:t>Click to edit Master title style</a:t>
            </a:r>
            <a:endParaRPr lang="en-GB"/>
          </a:p>
        </p:txBody>
      </p:sp>
      <p:cxnSp>
        <p:nvCxnSpPr>
          <p:cNvPr id="13" name="Straight Connector 12"/>
          <p:cNvCxnSpPr/>
          <p:nvPr userDrawn="1"/>
        </p:nvCxnSpPr>
        <p:spPr>
          <a:xfrm>
            <a:off x="838200" y="0"/>
            <a:ext cx="0" cy="329593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1070189" y="3602038"/>
            <a:ext cx="10156297" cy="1655762"/>
          </a:xfrm>
        </p:spPr>
        <p:txBody>
          <a:bodyPr>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20121354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5"/>
            <a:ext cx="5328000" cy="3906435"/>
          </a:xfrm>
        </p:spPr>
        <p:txBody>
          <a:bodyPr>
            <a:noAutofit/>
          </a:bodyPr>
          <a:lstStyle>
            <a:lvl3pPr>
              <a:spcBef>
                <a:spcPts val="0"/>
              </a:spcBef>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402250" y="1825625"/>
            <a:ext cx="5328000" cy="390643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F46C79FD-C571-418B-AB0F-5EE936C85276}" type="slidenum">
              <a:rPr lang="en-GB" smtClean="0"/>
              <a:t>‹#›</a:t>
            </a:fld>
            <a:endParaRPr lang="en-GB"/>
          </a:p>
        </p:txBody>
      </p:sp>
      <p:cxnSp>
        <p:nvCxnSpPr>
          <p:cNvPr id="10" name="Straight Connector 9"/>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37533445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825625"/>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7" name="Straight Connector 6"/>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1261410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37667023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ter Slide (2)">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33852" y="6045865"/>
            <a:ext cx="1716200" cy="450546"/>
          </a:xfrm>
          <a:prstGeom prst="rect">
            <a:avLst/>
          </a:prstGeom>
        </p:spPr>
      </p:pic>
      <p:sp>
        <p:nvSpPr>
          <p:cNvPr id="11" name="Title 1"/>
          <p:cNvSpPr>
            <a:spLocks noGrp="1"/>
          </p:cNvSpPr>
          <p:nvPr>
            <p:ph type="ctrTitle"/>
          </p:nvPr>
        </p:nvSpPr>
        <p:spPr>
          <a:xfrm>
            <a:off x="1077013" y="1122363"/>
            <a:ext cx="10156297" cy="2387600"/>
          </a:xfrm>
        </p:spPr>
        <p:txBody>
          <a:bodyPr anchor="b">
            <a:noAutofit/>
          </a:bodyPr>
          <a:lstStyle>
            <a:lvl1pPr algn="l">
              <a:defRPr sz="6000">
                <a:solidFill>
                  <a:schemeClr val="tx2"/>
                </a:solidFill>
              </a:defRPr>
            </a:lvl1pPr>
          </a:lstStyle>
          <a:p>
            <a:r>
              <a:rPr lang="en-US"/>
              <a:t>Click to edit Master title style</a:t>
            </a:r>
            <a:endParaRPr lang="en-GB"/>
          </a:p>
        </p:txBody>
      </p:sp>
      <p:cxnSp>
        <p:nvCxnSpPr>
          <p:cNvPr id="13" name="Straight Connector 12"/>
          <p:cNvCxnSpPr/>
          <p:nvPr userDrawn="1"/>
        </p:nvCxnSpPr>
        <p:spPr>
          <a:xfrm>
            <a:off x="838200" y="0"/>
            <a:ext cx="0" cy="329593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1070189" y="3602038"/>
            <a:ext cx="10156297" cy="1655762"/>
          </a:xfrm>
        </p:spPr>
        <p:txBody>
          <a:bodyPr>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39690384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5"/>
            <a:ext cx="5328000" cy="3906435"/>
          </a:xfrm>
        </p:spPr>
        <p:txBody>
          <a:bodyPr>
            <a:noAutofit/>
          </a:bodyPr>
          <a:lstStyle>
            <a:lvl3pPr>
              <a:spcBef>
                <a:spcPts val="0"/>
              </a:spcBef>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402250" y="1825625"/>
            <a:ext cx="5328000" cy="3906435"/>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F46C79FD-C571-418B-AB0F-5EE936C85276}" type="slidenum">
              <a:rPr lang="en-GB" smtClean="0"/>
              <a:t>‹#›</a:t>
            </a:fld>
            <a:endParaRPr lang="en-GB"/>
          </a:p>
        </p:txBody>
      </p:sp>
      <p:sp>
        <p:nvSpPr>
          <p:cNvPr id="11"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154088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76399-C823-88F7-A0ED-AD75591F78B8}"/>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A73FD741-6754-7937-3E51-A82EF38EC3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82D340BF-44A0-7292-6C68-8D57A8737E6C}"/>
              </a:ext>
            </a:extLst>
          </p:cNvPr>
          <p:cNvSpPr>
            <a:spLocks noGrp="1"/>
          </p:cNvSpPr>
          <p:nvPr>
            <p:ph type="dt" sz="half" idx="10"/>
          </p:nvPr>
        </p:nvSpPr>
        <p:spPr/>
        <p:txBody>
          <a:bodyPr/>
          <a:lstStyle/>
          <a:p>
            <a:fld id="{DD52FFD6-1F93-4B2C-BCB8-6D09A1FB1597}" type="datetimeFigureOut">
              <a:rPr lang="en-IE" smtClean="0"/>
              <a:t>03/12/2024</a:t>
            </a:fld>
            <a:endParaRPr lang="en-IE"/>
          </a:p>
        </p:txBody>
      </p:sp>
      <p:sp>
        <p:nvSpPr>
          <p:cNvPr id="5" name="Footer Placeholder 4">
            <a:extLst>
              <a:ext uri="{FF2B5EF4-FFF2-40B4-BE49-F238E27FC236}">
                <a16:creationId xmlns:a16="http://schemas.microsoft.com/office/drawing/2014/main" id="{E69A3108-3A9F-C972-E7D5-3B6905E09C04}"/>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0834445C-2B2B-F04C-C86F-7728541BA2BB}"/>
              </a:ext>
            </a:extLst>
          </p:cNvPr>
          <p:cNvSpPr>
            <a:spLocks noGrp="1"/>
          </p:cNvSpPr>
          <p:nvPr>
            <p:ph type="sldNum" sz="quarter" idx="12"/>
          </p:nvPr>
        </p:nvSpPr>
        <p:spPr/>
        <p:txBody>
          <a:bodyPr/>
          <a:lstStyle/>
          <a:p>
            <a:fld id="{D4E9D47A-6DA7-43F5-AF1A-7A719BF5C294}" type="slidenum">
              <a:rPr lang="en-IE" smtClean="0"/>
              <a:t>‹#›</a:t>
            </a:fld>
            <a:endParaRPr lang="en-IE"/>
          </a:p>
        </p:txBody>
      </p:sp>
    </p:spTree>
    <p:extLst>
      <p:ext uri="{BB962C8B-B14F-4D97-AF65-F5344CB8AC3E}">
        <p14:creationId xmlns:p14="http://schemas.microsoft.com/office/powerpoint/2010/main" val="33152209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176A1A-FBB9-4D49-974B-3B5267001C64}"/>
              </a:ext>
            </a:extLst>
          </p:cNvPr>
          <p:cNvSpPr>
            <a:spLocks noGrp="1"/>
          </p:cNvSpPr>
          <p:nvPr>
            <p:ph type="title"/>
          </p:nvPr>
        </p:nvSpPr>
        <p:spPr>
          <a:xfrm>
            <a:off x="838200" y="411677"/>
            <a:ext cx="10515600" cy="764903"/>
          </a:xfrm>
          <a:prstGeom prst="rect">
            <a:avLst/>
          </a:prstGeom>
        </p:spPr>
        <p:txBody>
          <a:bodyPr/>
          <a:lstStyle>
            <a:lvl1pPr>
              <a:defRPr sz="3600" b="1" i="0">
                <a:solidFill>
                  <a:schemeClr val="bg1"/>
                </a:solidFill>
                <a:latin typeface="EC Square Sans Pro" panose="020B0506040000020004" pitchFamily="34" charset="0"/>
              </a:defRPr>
            </a:lvl1pPr>
          </a:lstStyle>
          <a:p>
            <a:r>
              <a:rPr lang="fr-FR"/>
              <a:t>Modifiez le style du titre</a:t>
            </a:r>
          </a:p>
        </p:txBody>
      </p:sp>
      <p:sp>
        <p:nvSpPr>
          <p:cNvPr id="3" name="Espace réservé du contenu 2">
            <a:extLst>
              <a:ext uri="{FF2B5EF4-FFF2-40B4-BE49-F238E27FC236}">
                <a16:creationId xmlns:a16="http://schemas.microsoft.com/office/drawing/2014/main" id="{5E536385-DF1B-D943-ABE6-1AD56C79245D}"/>
              </a:ext>
            </a:extLst>
          </p:cNvPr>
          <p:cNvSpPr>
            <a:spLocks noGrp="1"/>
          </p:cNvSpPr>
          <p:nvPr>
            <p:ph idx="1"/>
          </p:nvPr>
        </p:nvSpPr>
        <p:spPr>
          <a:xfrm>
            <a:off x="838200" y="1825625"/>
            <a:ext cx="10515600" cy="4351338"/>
          </a:xfrm>
          <a:prstGeom prst="rect">
            <a:avLst/>
          </a:prstGeom>
        </p:spPr>
        <p:txBody>
          <a:bodyPr/>
          <a:lstStyle/>
          <a:p>
            <a:r>
              <a:rPr lang="fr-FR"/>
              <a:t>Modifier les styles du texte du masque
Deuxième niveau
Troisième niveau
Quatrième niveau
Cinquième niveau</a:t>
            </a:r>
          </a:p>
        </p:txBody>
      </p:sp>
    </p:spTree>
    <p:extLst>
      <p:ext uri="{BB962C8B-B14F-4D97-AF65-F5344CB8AC3E}">
        <p14:creationId xmlns:p14="http://schemas.microsoft.com/office/powerpoint/2010/main" val="41668306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825625"/>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pPr/>
              <a:t>‹#›</a:t>
            </a:fld>
            <a:endParaRPr lang="en-GB"/>
          </a:p>
        </p:txBody>
      </p:sp>
      <p:cxnSp>
        <p:nvCxnSpPr>
          <p:cNvPr id="7" name="Straight Connector 6"/>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32559283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92968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52834-647D-E434-13A2-79558CC9473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435910A4-4558-B943-C7CE-05B9F48CC5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8FA682-AE85-B6A5-3CA5-72E16080E4AF}"/>
              </a:ext>
            </a:extLst>
          </p:cNvPr>
          <p:cNvSpPr>
            <a:spLocks noGrp="1"/>
          </p:cNvSpPr>
          <p:nvPr>
            <p:ph type="dt" sz="half" idx="10"/>
          </p:nvPr>
        </p:nvSpPr>
        <p:spPr/>
        <p:txBody>
          <a:bodyPr/>
          <a:lstStyle/>
          <a:p>
            <a:fld id="{DD52FFD6-1F93-4B2C-BCB8-6D09A1FB1597}" type="datetimeFigureOut">
              <a:rPr lang="en-IE" smtClean="0"/>
              <a:t>03/12/2024</a:t>
            </a:fld>
            <a:endParaRPr lang="en-IE"/>
          </a:p>
        </p:txBody>
      </p:sp>
      <p:sp>
        <p:nvSpPr>
          <p:cNvPr id="5" name="Footer Placeholder 4">
            <a:extLst>
              <a:ext uri="{FF2B5EF4-FFF2-40B4-BE49-F238E27FC236}">
                <a16:creationId xmlns:a16="http://schemas.microsoft.com/office/drawing/2014/main" id="{5F3BEE40-94A3-27A5-468F-8D00BA036774}"/>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5A4D2EF0-12F2-EFC4-3AB5-ECB4AE5964F6}"/>
              </a:ext>
            </a:extLst>
          </p:cNvPr>
          <p:cNvSpPr>
            <a:spLocks noGrp="1"/>
          </p:cNvSpPr>
          <p:nvPr>
            <p:ph type="sldNum" sz="quarter" idx="12"/>
          </p:nvPr>
        </p:nvSpPr>
        <p:spPr/>
        <p:txBody>
          <a:bodyPr/>
          <a:lstStyle/>
          <a:p>
            <a:fld id="{D4E9D47A-6DA7-43F5-AF1A-7A719BF5C294}" type="slidenum">
              <a:rPr lang="en-IE" smtClean="0"/>
              <a:t>‹#›</a:t>
            </a:fld>
            <a:endParaRPr lang="en-IE"/>
          </a:p>
        </p:txBody>
      </p:sp>
    </p:spTree>
    <p:extLst>
      <p:ext uri="{BB962C8B-B14F-4D97-AF65-F5344CB8AC3E}">
        <p14:creationId xmlns:p14="http://schemas.microsoft.com/office/powerpoint/2010/main" val="41507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F5687-CFF3-49E2-8362-7277E37557DF}"/>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3EDE8A52-6CBD-500E-B5E8-2308D282E0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88E92D0F-3EE5-38AD-DCB0-3FAE56E86D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89DCE12F-3F88-61E5-0D4E-048AF00159B8}"/>
              </a:ext>
            </a:extLst>
          </p:cNvPr>
          <p:cNvSpPr>
            <a:spLocks noGrp="1"/>
          </p:cNvSpPr>
          <p:nvPr>
            <p:ph type="dt" sz="half" idx="10"/>
          </p:nvPr>
        </p:nvSpPr>
        <p:spPr/>
        <p:txBody>
          <a:bodyPr/>
          <a:lstStyle/>
          <a:p>
            <a:fld id="{DD52FFD6-1F93-4B2C-BCB8-6D09A1FB1597}" type="datetimeFigureOut">
              <a:rPr lang="en-IE" smtClean="0"/>
              <a:t>03/12/2024</a:t>
            </a:fld>
            <a:endParaRPr lang="en-IE"/>
          </a:p>
        </p:txBody>
      </p:sp>
      <p:sp>
        <p:nvSpPr>
          <p:cNvPr id="6" name="Footer Placeholder 5">
            <a:extLst>
              <a:ext uri="{FF2B5EF4-FFF2-40B4-BE49-F238E27FC236}">
                <a16:creationId xmlns:a16="http://schemas.microsoft.com/office/drawing/2014/main" id="{62EB11A6-F3A6-1265-F103-C1F7C8DAD23A}"/>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1A58BEA4-E712-A3C8-506C-A15537B56CD1}"/>
              </a:ext>
            </a:extLst>
          </p:cNvPr>
          <p:cNvSpPr>
            <a:spLocks noGrp="1"/>
          </p:cNvSpPr>
          <p:nvPr>
            <p:ph type="sldNum" sz="quarter" idx="12"/>
          </p:nvPr>
        </p:nvSpPr>
        <p:spPr/>
        <p:txBody>
          <a:bodyPr/>
          <a:lstStyle/>
          <a:p>
            <a:fld id="{D4E9D47A-6DA7-43F5-AF1A-7A719BF5C294}" type="slidenum">
              <a:rPr lang="en-IE" smtClean="0"/>
              <a:t>‹#›</a:t>
            </a:fld>
            <a:endParaRPr lang="en-IE"/>
          </a:p>
        </p:txBody>
      </p:sp>
    </p:spTree>
    <p:extLst>
      <p:ext uri="{BB962C8B-B14F-4D97-AF65-F5344CB8AC3E}">
        <p14:creationId xmlns:p14="http://schemas.microsoft.com/office/powerpoint/2010/main" val="1711054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135D6-15BF-1B93-FC68-7D599AD8F72A}"/>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A520B607-055E-1A8B-E519-28A7CDF97C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1EF5AC-7DC8-97DB-EF04-E8A621A864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9CD27608-D9BD-47F5-BFA1-91D2D5964A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14031AF-57C8-21B7-B94B-85CC3825ED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4D37C69C-2656-E78C-42D5-83DA45AE63AB}"/>
              </a:ext>
            </a:extLst>
          </p:cNvPr>
          <p:cNvSpPr>
            <a:spLocks noGrp="1"/>
          </p:cNvSpPr>
          <p:nvPr>
            <p:ph type="dt" sz="half" idx="10"/>
          </p:nvPr>
        </p:nvSpPr>
        <p:spPr/>
        <p:txBody>
          <a:bodyPr/>
          <a:lstStyle/>
          <a:p>
            <a:fld id="{DD52FFD6-1F93-4B2C-BCB8-6D09A1FB1597}" type="datetimeFigureOut">
              <a:rPr lang="en-IE" smtClean="0"/>
              <a:t>03/12/2024</a:t>
            </a:fld>
            <a:endParaRPr lang="en-IE"/>
          </a:p>
        </p:txBody>
      </p:sp>
      <p:sp>
        <p:nvSpPr>
          <p:cNvPr id="8" name="Footer Placeholder 7">
            <a:extLst>
              <a:ext uri="{FF2B5EF4-FFF2-40B4-BE49-F238E27FC236}">
                <a16:creationId xmlns:a16="http://schemas.microsoft.com/office/drawing/2014/main" id="{E48D910C-EFAB-A83D-1E2B-79165093F792}"/>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A1E68A34-D0F8-D614-688B-1CDAD8EDD1D9}"/>
              </a:ext>
            </a:extLst>
          </p:cNvPr>
          <p:cNvSpPr>
            <a:spLocks noGrp="1"/>
          </p:cNvSpPr>
          <p:nvPr>
            <p:ph type="sldNum" sz="quarter" idx="12"/>
          </p:nvPr>
        </p:nvSpPr>
        <p:spPr/>
        <p:txBody>
          <a:bodyPr/>
          <a:lstStyle/>
          <a:p>
            <a:fld id="{D4E9D47A-6DA7-43F5-AF1A-7A719BF5C294}" type="slidenum">
              <a:rPr lang="en-IE" smtClean="0"/>
              <a:t>‹#›</a:t>
            </a:fld>
            <a:endParaRPr lang="en-IE"/>
          </a:p>
        </p:txBody>
      </p:sp>
    </p:spTree>
    <p:extLst>
      <p:ext uri="{BB962C8B-B14F-4D97-AF65-F5344CB8AC3E}">
        <p14:creationId xmlns:p14="http://schemas.microsoft.com/office/powerpoint/2010/main" val="2987932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8E2F8-9AC2-399A-CD33-31F48AF8F165}"/>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0B990CCA-C204-44FE-13B7-FFADBE9A6EA2}"/>
              </a:ext>
            </a:extLst>
          </p:cNvPr>
          <p:cNvSpPr>
            <a:spLocks noGrp="1"/>
          </p:cNvSpPr>
          <p:nvPr>
            <p:ph type="dt" sz="half" idx="10"/>
          </p:nvPr>
        </p:nvSpPr>
        <p:spPr/>
        <p:txBody>
          <a:bodyPr/>
          <a:lstStyle/>
          <a:p>
            <a:fld id="{DD52FFD6-1F93-4B2C-BCB8-6D09A1FB1597}" type="datetimeFigureOut">
              <a:rPr lang="en-IE" smtClean="0"/>
              <a:t>03/12/2024</a:t>
            </a:fld>
            <a:endParaRPr lang="en-IE"/>
          </a:p>
        </p:txBody>
      </p:sp>
      <p:sp>
        <p:nvSpPr>
          <p:cNvPr id="4" name="Footer Placeholder 3">
            <a:extLst>
              <a:ext uri="{FF2B5EF4-FFF2-40B4-BE49-F238E27FC236}">
                <a16:creationId xmlns:a16="http://schemas.microsoft.com/office/drawing/2014/main" id="{C1B0DC96-E177-92ED-41FC-6995D40B97EF}"/>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865B9499-DA96-3074-D06F-2365CF184212}"/>
              </a:ext>
            </a:extLst>
          </p:cNvPr>
          <p:cNvSpPr>
            <a:spLocks noGrp="1"/>
          </p:cNvSpPr>
          <p:nvPr>
            <p:ph type="sldNum" sz="quarter" idx="12"/>
          </p:nvPr>
        </p:nvSpPr>
        <p:spPr/>
        <p:txBody>
          <a:bodyPr/>
          <a:lstStyle/>
          <a:p>
            <a:fld id="{D4E9D47A-6DA7-43F5-AF1A-7A719BF5C294}" type="slidenum">
              <a:rPr lang="en-IE" smtClean="0"/>
              <a:t>‹#›</a:t>
            </a:fld>
            <a:endParaRPr lang="en-IE"/>
          </a:p>
        </p:txBody>
      </p:sp>
    </p:spTree>
    <p:extLst>
      <p:ext uri="{BB962C8B-B14F-4D97-AF65-F5344CB8AC3E}">
        <p14:creationId xmlns:p14="http://schemas.microsoft.com/office/powerpoint/2010/main" val="2533247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0D81E0-95B9-9D36-9973-5501D4CE172A}"/>
              </a:ext>
            </a:extLst>
          </p:cNvPr>
          <p:cNvSpPr>
            <a:spLocks noGrp="1"/>
          </p:cNvSpPr>
          <p:nvPr>
            <p:ph type="dt" sz="half" idx="10"/>
          </p:nvPr>
        </p:nvSpPr>
        <p:spPr/>
        <p:txBody>
          <a:bodyPr/>
          <a:lstStyle/>
          <a:p>
            <a:fld id="{DD52FFD6-1F93-4B2C-BCB8-6D09A1FB1597}" type="datetimeFigureOut">
              <a:rPr lang="en-IE" smtClean="0"/>
              <a:t>03/12/2024</a:t>
            </a:fld>
            <a:endParaRPr lang="en-IE"/>
          </a:p>
        </p:txBody>
      </p:sp>
      <p:sp>
        <p:nvSpPr>
          <p:cNvPr id="3" name="Footer Placeholder 2">
            <a:extLst>
              <a:ext uri="{FF2B5EF4-FFF2-40B4-BE49-F238E27FC236}">
                <a16:creationId xmlns:a16="http://schemas.microsoft.com/office/drawing/2014/main" id="{6CFDCE58-2B59-E4FD-73BD-FB9435D46C12}"/>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6205E2A6-F8A5-06B0-32DC-B66E27987712}"/>
              </a:ext>
            </a:extLst>
          </p:cNvPr>
          <p:cNvSpPr>
            <a:spLocks noGrp="1"/>
          </p:cNvSpPr>
          <p:nvPr>
            <p:ph type="sldNum" sz="quarter" idx="12"/>
          </p:nvPr>
        </p:nvSpPr>
        <p:spPr/>
        <p:txBody>
          <a:bodyPr/>
          <a:lstStyle/>
          <a:p>
            <a:fld id="{D4E9D47A-6DA7-43F5-AF1A-7A719BF5C294}" type="slidenum">
              <a:rPr lang="en-IE" smtClean="0"/>
              <a:t>‹#›</a:t>
            </a:fld>
            <a:endParaRPr lang="en-IE"/>
          </a:p>
        </p:txBody>
      </p:sp>
    </p:spTree>
    <p:extLst>
      <p:ext uri="{BB962C8B-B14F-4D97-AF65-F5344CB8AC3E}">
        <p14:creationId xmlns:p14="http://schemas.microsoft.com/office/powerpoint/2010/main" val="2507254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98AA7-7C36-C631-7CB3-376477493D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B1D9ED58-BF16-1A9A-570C-25187E7BAE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865243CD-8870-08DF-D16B-FBCE996666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EA9C75-5A65-7039-E901-2B0CC5ACBFA4}"/>
              </a:ext>
            </a:extLst>
          </p:cNvPr>
          <p:cNvSpPr>
            <a:spLocks noGrp="1"/>
          </p:cNvSpPr>
          <p:nvPr>
            <p:ph type="dt" sz="half" idx="10"/>
          </p:nvPr>
        </p:nvSpPr>
        <p:spPr/>
        <p:txBody>
          <a:bodyPr/>
          <a:lstStyle/>
          <a:p>
            <a:fld id="{DD52FFD6-1F93-4B2C-BCB8-6D09A1FB1597}" type="datetimeFigureOut">
              <a:rPr lang="en-IE" smtClean="0"/>
              <a:t>03/12/2024</a:t>
            </a:fld>
            <a:endParaRPr lang="en-IE"/>
          </a:p>
        </p:txBody>
      </p:sp>
      <p:sp>
        <p:nvSpPr>
          <p:cNvPr id="6" name="Footer Placeholder 5">
            <a:extLst>
              <a:ext uri="{FF2B5EF4-FFF2-40B4-BE49-F238E27FC236}">
                <a16:creationId xmlns:a16="http://schemas.microsoft.com/office/drawing/2014/main" id="{BBF53749-7D25-4519-5143-5531A6FFF17B}"/>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668F11DF-A1C8-5B8E-1CD8-8858FBE82208}"/>
              </a:ext>
            </a:extLst>
          </p:cNvPr>
          <p:cNvSpPr>
            <a:spLocks noGrp="1"/>
          </p:cNvSpPr>
          <p:nvPr>
            <p:ph type="sldNum" sz="quarter" idx="12"/>
          </p:nvPr>
        </p:nvSpPr>
        <p:spPr/>
        <p:txBody>
          <a:bodyPr/>
          <a:lstStyle/>
          <a:p>
            <a:fld id="{D4E9D47A-6DA7-43F5-AF1A-7A719BF5C294}" type="slidenum">
              <a:rPr lang="en-IE" smtClean="0"/>
              <a:t>‹#›</a:t>
            </a:fld>
            <a:endParaRPr lang="en-IE"/>
          </a:p>
        </p:txBody>
      </p:sp>
    </p:spTree>
    <p:extLst>
      <p:ext uri="{BB962C8B-B14F-4D97-AF65-F5344CB8AC3E}">
        <p14:creationId xmlns:p14="http://schemas.microsoft.com/office/powerpoint/2010/main" val="945177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1224E-61A3-1538-4DBA-D24A7F6739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D6126E71-8CC9-55BA-E993-F22B8CA67A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83F38522-C7AE-AD2E-AF7A-86A79E8C9A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43DA54-4D9E-7E6E-97CA-5E40A56F4246}"/>
              </a:ext>
            </a:extLst>
          </p:cNvPr>
          <p:cNvSpPr>
            <a:spLocks noGrp="1"/>
          </p:cNvSpPr>
          <p:nvPr>
            <p:ph type="dt" sz="half" idx="10"/>
          </p:nvPr>
        </p:nvSpPr>
        <p:spPr/>
        <p:txBody>
          <a:bodyPr/>
          <a:lstStyle/>
          <a:p>
            <a:fld id="{DD52FFD6-1F93-4B2C-BCB8-6D09A1FB1597}" type="datetimeFigureOut">
              <a:rPr lang="en-IE" smtClean="0"/>
              <a:t>03/12/2024</a:t>
            </a:fld>
            <a:endParaRPr lang="en-IE"/>
          </a:p>
        </p:txBody>
      </p:sp>
      <p:sp>
        <p:nvSpPr>
          <p:cNvPr id="6" name="Footer Placeholder 5">
            <a:extLst>
              <a:ext uri="{FF2B5EF4-FFF2-40B4-BE49-F238E27FC236}">
                <a16:creationId xmlns:a16="http://schemas.microsoft.com/office/drawing/2014/main" id="{29CCDB82-F906-2C20-2E4F-DE4AB6CF89EC}"/>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11596C19-90A7-0E87-B26C-1559DA50FA33}"/>
              </a:ext>
            </a:extLst>
          </p:cNvPr>
          <p:cNvSpPr>
            <a:spLocks noGrp="1"/>
          </p:cNvSpPr>
          <p:nvPr>
            <p:ph type="sldNum" sz="quarter" idx="12"/>
          </p:nvPr>
        </p:nvSpPr>
        <p:spPr/>
        <p:txBody>
          <a:bodyPr/>
          <a:lstStyle/>
          <a:p>
            <a:fld id="{D4E9D47A-6DA7-43F5-AF1A-7A719BF5C294}" type="slidenum">
              <a:rPr lang="en-IE" smtClean="0"/>
              <a:t>‹#›</a:t>
            </a:fld>
            <a:endParaRPr lang="en-IE"/>
          </a:p>
        </p:txBody>
      </p:sp>
    </p:spTree>
    <p:extLst>
      <p:ext uri="{BB962C8B-B14F-4D97-AF65-F5344CB8AC3E}">
        <p14:creationId xmlns:p14="http://schemas.microsoft.com/office/powerpoint/2010/main" val="98380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3.png"/><Relationship Id="rId5" Type="http://schemas.openxmlformats.org/officeDocument/2006/relationships/theme" Target="../theme/theme2.xml"/><Relationship Id="rId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3.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4.png"/><Relationship Id="rId5" Type="http://schemas.openxmlformats.org/officeDocument/2006/relationships/theme" Target="../theme/theme3.xml"/><Relationship Id="rId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223DC2-AFCA-4223-76FE-5079309F37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6803E2DB-015A-C5FF-4762-6A775990AF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D3FDEE95-B56D-2C16-5DDC-555F3A82C7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52FFD6-1F93-4B2C-BCB8-6D09A1FB1597}" type="datetimeFigureOut">
              <a:rPr lang="en-IE" smtClean="0"/>
              <a:t>03/12/2024</a:t>
            </a:fld>
            <a:endParaRPr lang="en-IE"/>
          </a:p>
        </p:txBody>
      </p:sp>
      <p:sp>
        <p:nvSpPr>
          <p:cNvPr id="5" name="Footer Placeholder 4">
            <a:extLst>
              <a:ext uri="{FF2B5EF4-FFF2-40B4-BE49-F238E27FC236}">
                <a16:creationId xmlns:a16="http://schemas.microsoft.com/office/drawing/2014/main" id="{47F346D7-7F3B-CFCF-620F-E1E4F6C772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6673AAD2-F599-A27E-AC95-E0C00F42ED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E9D47A-6DA7-43F5-AF1A-7A719BF5C294}" type="slidenum">
              <a:rPr lang="en-IE" smtClean="0"/>
              <a:t>‹#›</a:t>
            </a:fld>
            <a:endParaRPr lang="en-IE"/>
          </a:p>
        </p:txBody>
      </p:sp>
    </p:spTree>
    <p:extLst>
      <p:ext uri="{BB962C8B-B14F-4D97-AF65-F5344CB8AC3E}">
        <p14:creationId xmlns:p14="http://schemas.microsoft.com/office/powerpoint/2010/main" val="460765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3881904"/>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838200" y="6131286"/>
            <a:ext cx="2743200" cy="365125"/>
          </a:xfrm>
          <a:prstGeom prst="rect">
            <a:avLst/>
          </a:prstGeom>
        </p:spPr>
        <p:txBody>
          <a:bodyPr vert="horz" lIns="91440" tIns="45720" rIns="91440" bIns="45720" rtlCol="0" anchor="ctr">
            <a:noAutofit/>
          </a:bodyPr>
          <a:lstStyle>
            <a:lvl1pPr algn="l">
              <a:defRPr sz="1200">
                <a:solidFill>
                  <a:schemeClr val="tx1">
                    <a:tint val="75000"/>
                  </a:schemeClr>
                </a:solidFill>
              </a:defRPr>
            </a:lvl1pPr>
          </a:lstStyle>
          <a:p>
            <a:fld id="{F46C79FD-C571-418B-AB0F-5EE936C85276}" type="slidenum">
              <a:rPr lang="en-GB" smtClean="0"/>
              <a:pPr/>
              <a:t>‹#›</a:t>
            </a:fld>
            <a:endParaRPr lang="en-GB"/>
          </a:p>
        </p:txBody>
      </p:sp>
      <p:pic>
        <p:nvPicPr>
          <p:cNvPr id="7" name="Picture 6"/>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0033852" y="6045988"/>
            <a:ext cx="1715733" cy="450423"/>
          </a:xfrm>
          <a:prstGeom prst="rect">
            <a:avLst/>
          </a:prstGeom>
        </p:spPr>
      </p:pic>
    </p:spTree>
    <p:extLst>
      <p:ext uri="{BB962C8B-B14F-4D97-AF65-F5344CB8AC3E}">
        <p14:creationId xmlns:p14="http://schemas.microsoft.com/office/powerpoint/2010/main" val="1142129156"/>
      </p:ext>
    </p:extLst>
  </p:cSld>
  <p:clrMap bg1="lt1" tx1="dk1" bg2="lt2" tx2="dk2" accent1="accent1" accent2="accent2" accent3="accent3" accent4="accent4" accent5="accent5" accent6="accent6" hlink="hlink" folHlink="folHlink"/>
  <p:sldLayoutIdLst>
    <p:sldLayoutId id="2147483670" r:id="rId1"/>
    <p:sldLayoutId id="2147483668" r:id="rId2"/>
    <p:sldLayoutId id="2147483673" r:id="rId3"/>
    <p:sldLayoutId id="2147483665" r:id="rId4"/>
  </p:sldLayoutIdLst>
  <p:hf hdr="0" ftr="0" dt="0"/>
  <p:txStyles>
    <p:titleStyle>
      <a:lvl1pPr algn="l" defTabSz="914400" rtl="0" eaLnBrk="1" latinLnBrk="0" hangingPunct="1">
        <a:lnSpc>
          <a:spcPct val="9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B76CFFE0-A0E0-5454-B98B-61F3E1F1997D}"/>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0269523" y="6225930"/>
            <a:ext cx="1715733" cy="450423"/>
          </a:xfrm>
          <a:prstGeom prst="rect">
            <a:avLst/>
          </a:prstGeom>
        </p:spPr>
      </p:pic>
    </p:spTree>
    <p:extLst>
      <p:ext uri="{BB962C8B-B14F-4D97-AF65-F5344CB8AC3E}">
        <p14:creationId xmlns:p14="http://schemas.microsoft.com/office/powerpoint/2010/main" val="2446755326"/>
      </p:ext>
    </p:extLst>
  </p:cSld>
  <p:clrMap bg1="lt1" tx1="dk1" bg2="lt2" tx2="dk2" accent1="accent1" accent2="accent2" accent3="accent3" accent4="accent4" accent5="accent5" accent6="accent6" hlink="hlink" folHlink="folHlink"/>
  <p:sldLayoutIdLst>
    <p:sldLayoutId id="2147483751" r:id="rId1"/>
    <p:sldLayoutId id="2147483742" r:id="rId2"/>
    <p:sldLayoutId id="2147483752" r:id="rId3"/>
    <p:sldLayoutId id="2147483940"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hyperlink" Target="https://ec.europa.eu/info/funding-tenders/opportunities/portal/screen/opportunities/topic-details/CEF-DIG-2024-GATEWAYS-WORKS?isExactMatch=true&amp;status=31094501,31094502&amp;frameworkProgramme=43251567&amp;callIdentifier=CEF-DIG-2024-GATEWAYS&amp;order=DESC&amp;pageNumber=1&amp;pageSize=50&amp;sortBy=startDate"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hyperlink" Target="https://ec.europa.eu/info/funding-tenders/opportunities/portal/screen/opportunities/topic-details/CEF-DIG-2024-GATEWAYS-STUDIES?isExactMatch=true&amp;status=31094501,31094502&amp;frameworkProgramme=43251567&amp;callIdentifier=CEF-DIG-2024-GATEWAYS&amp;order=DESC&amp;pageNumber=1&amp;pageSize=50&amp;sortBy=startDate"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jpeg"/><Relationship Id="rId12"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2.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png"/><Relationship Id="rId9" Type="http://schemas.openxmlformats.org/officeDocument/2006/relationships/image" Target="../media/image2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16.xml"/><Relationship Id="rId5" Type="http://schemas.openxmlformats.org/officeDocument/2006/relationships/image" Target="../media/image28.jpeg"/><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hyperlink" Target="https://eur-lex.europa.eu/legal-content/EN/TXT/PDF/?uri=COM:2024:81:FIN" TargetMode="External"/><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6.xml"/><Relationship Id="rId5" Type="http://schemas.openxmlformats.org/officeDocument/2006/relationships/image" Target="../media/image32.png"/><Relationship Id="rId4" Type="http://schemas.openxmlformats.org/officeDocument/2006/relationships/customXml" Target="../ink/ink1.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4.pn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0.xml"/><Relationship Id="rId4" Type="http://schemas.openxmlformats.org/officeDocument/2006/relationships/hyperlink" Target="https://digital-strategy.ec.europa.eu/en/news?type=15&amp;topic=204"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19.xml"/><Relationship Id="rId6" Type="http://schemas.openxmlformats.org/officeDocument/2006/relationships/hyperlink" Target="https://5gsc.eu" TargetMode="External"/><Relationship Id="rId5" Type="http://schemas.openxmlformats.org/officeDocument/2006/relationships/image" Target="../media/image38.png"/><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17.xml"/><Relationship Id="rId5" Type="http://schemas.openxmlformats.org/officeDocument/2006/relationships/image" Target="../media/image34.png"/><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17.xml"/><Relationship Id="rId4" Type="http://schemas.openxmlformats.org/officeDocument/2006/relationships/image" Target="../media/image41.jpe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mailto:HADEA-CEF-DIGITAL-CALLS@ec.europa.eu" TargetMode="External"/><Relationship Id="rId7"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17.xml"/><Relationship Id="rId6" Type="http://schemas.openxmlformats.org/officeDocument/2006/relationships/image" Target="../media/image34.png"/><Relationship Id="rId5" Type="http://schemas.openxmlformats.org/officeDocument/2006/relationships/image" Target="../media/image42.jpeg"/><Relationship Id="rId4" Type="http://schemas.openxmlformats.org/officeDocument/2006/relationships/image" Target="../media/image41.jpeg"/></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4.pn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jpeg"/><Relationship Id="rId7" Type="http://schemas.microsoft.com/office/2007/relationships/hdphoto" Target="../media/hdphoto1.wdp"/><Relationship Id="rId2" Type="http://schemas.openxmlformats.org/officeDocument/2006/relationships/image" Target="../media/image45.jpeg"/><Relationship Id="rId1" Type="http://schemas.openxmlformats.org/officeDocument/2006/relationships/slideLayout" Target="../slideLayouts/slideLayout16.xml"/><Relationship Id="rId6" Type="http://schemas.openxmlformats.org/officeDocument/2006/relationships/image" Target="../media/image49.png"/><Relationship Id="rId11" Type="http://schemas.openxmlformats.org/officeDocument/2006/relationships/image" Target="../media/image53.svg"/><Relationship Id="rId5" Type="http://schemas.openxmlformats.org/officeDocument/2006/relationships/image" Target="../media/image48.jpeg"/><Relationship Id="rId10" Type="http://schemas.openxmlformats.org/officeDocument/2006/relationships/image" Target="../media/image51.png"/><Relationship Id="rId4" Type="http://schemas.openxmlformats.org/officeDocument/2006/relationships/image" Target="../media/image47.jpeg"/><Relationship Id="rId9" Type="http://schemas.openxmlformats.org/officeDocument/2006/relationships/image" Target="../media/image51.svg"/></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16.xml"/><Relationship Id="rId5" Type="http://schemas.openxmlformats.org/officeDocument/2006/relationships/image" Target="../media/image54.png"/><Relationship Id="rId4" Type="http://schemas.openxmlformats.org/officeDocument/2006/relationships/hyperlink" Target="https://digital-strategy.ec.europa.eu/en/policies/european-quantum-communication-infrastructure-euroqci"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16.xml"/><Relationship Id="rId6" Type="http://schemas.openxmlformats.org/officeDocument/2006/relationships/image" Target="../media/image54.png"/><Relationship Id="rId5" Type="http://schemas.openxmlformats.org/officeDocument/2006/relationships/image" Target="../media/image57.png"/><Relationship Id="rId4" Type="http://schemas.openxmlformats.org/officeDocument/2006/relationships/image" Target="../media/image56.png"/></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hyperlink" Target="https://hadea.ec.europa.eu/events/cef-digital-fourth-call-proposals-info-day-2024-11-12_en"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6.xml.rels><?xml version="1.0" encoding="UTF-8" standalone="yes"?>
<Relationships xmlns="http://schemas.openxmlformats.org/package/2006/relationships"><Relationship Id="rId3" Type="http://schemas.openxmlformats.org/officeDocument/2006/relationships/hyperlink" Target="https://ec.europa.eu/info/funding-tenders/opportunities/portal/screen/opportunities/topic-search"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hyperlink" Target="mailto:HADEA-CEF-DIGITAL-CALLS@ec.europa.eu"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hyperlink" Target="https://ec.europa.eu/info/funding-tenders/opportunities/portal/screen/support/helpdesks/contact-form" TargetMode="External"/></Relationships>
</file>

<file path=ppt/slides/_rels/slide68.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hyperlink" Target="https://www.linkedin.com/company/european-commission/" TargetMode="External"/><Relationship Id="rId3" Type="http://schemas.openxmlformats.org/officeDocument/2006/relationships/hyperlink" Target="https://hadea.ec.europa.eu/events/cef-digital-fourth-call-proposals-info-day-2024-11-12_en" TargetMode="External"/><Relationship Id="rId7" Type="http://schemas.openxmlformats.org/officeDocument/2006/relationships/hyperlink" Target="https://hadea.ec.europa.eu/index_en" TargetMode="External"/><Relationship Id="rId12" Type="http://schemas.openxmlformats.org/officeDocument/2006/relationships/hyperlink" Target="https://www.linkedin.com/company/european-health-and-digital-executive-agency-hadea" TargetMode="External"/><Relationship Id="rId2" Type="http://schemas.openxmlformats.org/officeDocument/2006/relationships/notesSlide" Target="../notesSlides/notesSlide40.xml"/><Relationship Id="rId1" Type="http://schemas.openxmlformats.org/officeDocument/2006/relationships/slideLayout" Target="../slideLayouts/slideLayout13.xml"/><Relationship Id="rId6" Type="http://schemas.openxmlformats.org/officeDocument/2006/relationships/image" Target="../media/image64.png"/><Relationship Id="rId11" Type="http://schemas.openxmlformats.org/officeDocument/2006/relationships/image" Target="../media/image66.png"/><Relationship Id="rId5" Type="http://schemas.openxmlformats.org/officeDocument/2006/relationships/image" Target="../media/image63.png"/><Relationship Id="rId10" Type="http://schemas.openxmlformats.org/officeDocument/2006/relationships/hyperlink" Target="https://twitter.com/eu_commission" TargetMode="External"/><Relationship Id="rId4" Type="http://schemas.openxmlformats.org/officeDocument/2006/relationships/hyperlink" Target="https://creativecommons.org/licenses/by/4.0/" TargetMode="External"/><Relationship Id="rId9" Type="http://schemas.openxmlformats.org/officeDocument/2006/relationships/hyperlink" Target="https://twitter.com/EU_HaDEA" TargetMode="External"/><Relationship Id="rId14" Type="http://schemas.openxmlformats.org/officeDocument/2006/relationships/hyperlink" Target="mailto:HADEA-CEF-DIGITAL-CALLS@ec.europa.eu" TargetMode="External"/></Relationships>
</file>

<file path=ppt/slides/_rels/slide6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hyperlink" Target="https://digital-strategy.ec.europa.eu/en/library/white-paper-how-master-europes-digital-infrastructure-needs" TargetMode="External"/><Relationship Id="rId4" Type="http://schemas.openxmlformats.org/officeDocument/2006/relationships/hyperlink" Target="https://ec.europa.eu/info/strategy/priorities-2019-2024/stronger-europe-world/global-gateway_e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4314D-AA5C-A4B2-CFF8-BC1C56AF218A}"/>
              </a:ext>
            </a:extLst>
          </p:cNvPr>
          <p:cNvSpPr>
            <a:spLocks noGrp="1"/>
          </p:cNvSpPr>
          <p:nvPr>
            <p:ph type="ctrTitle"/>
          </p:nvPr>
        </p:nvSpPr>
        <p:spPr>
          <a:xfrm>
            <a:off x="2732736" y="3023350"/>
            <a:ext cx="6726527" cy="2149523"/>
          </a:xfrm>
        </p:spPr>
        <p:txBody>
          <a:bodyPr/>
          <a:lstStyle/>
          <a:p>
            <a:r>
              <a:rPr lang="en-IE" sz="6000" b="1" noProof="0">
                <a:latin typeface="EC Square Sans Pro"/>
              </a:rPr>
              <a:t>Info Day </a:t>
            </a:r>
            <a:r>
              <a:rPr lang="en-IE" b="1">
                <a:latin typeface="EC Square Sans Pro"/>
              </a:rPr>
              <a:t>-</a:t>
            </a:r>
            <a:r>
              <a:rPr lang="en-IE" sz="6000" b="1" noProof="0">
                <a:latin typeface="EC Square Sans Pro"/>
              </a:rPr>
              <a:t> CEF Digital</a:t>
            </a:r>
            <a:endParaRPr lang="en-IE" b="1" noProof="0">
              <a:latin typeface="EC Square Sans Pro"/>
            </a:endParaRPr>
          </a:p>
        </p:txBody>
      </p:sp>
      <p:sp>
        <p:nvSpPr>
          <p:cNvPr id="6" name="Title 1">
            <a:extLst>
              <a:ext uri="{FF2B5EF4-FFF2-40B4-BE49-F238E27FC236}">
                <a16:creationId xmlns:a16="http://schemas.microsoft.com/office/drawing/2014/main" id="{9C1A4AE9-DCE3-D528-9485-5C93D885C1D1}"/>
              </a:ext>
            </a:extLst>
          </p:cNvPr>
          <p:cNvSpPr txBox="1">
            <a:spLocks/>
          </p:cNvSpPr>
          <p:nvPr/>
        </p:nvSpPr>
        <p:spPr>
          <a:xfrm>
            <a:off x="5028433" y="3914021"/>
            <a:ext cx="2135132" cy="368180"/>
          </a:xfrm>
          <a:prstGeom prst="rect">
            <a:avLst/>
          </a:prstGeom>
        </p:spPr>
        <p:txBody>
          <a:bodyPr vert="horz" wrap="none" lIns="91440" tIns="45720" rIns="91440" bIns="45720" rtlCol="0" anchor="t">
            <a:noAutofit/>
          </a:bodyPr>
          <a:lstStyle>
            <a:lvl1pPr algn="l" defTabSz="914400" rtl="0" eaLnBrk="1" latinLnBrk="0" hangingPunct="1">
              <a:lnSpc>
                <a:spcPct val="90000"/>
              </a:lnSpc>
              <a:spcBef>
                <a:spcPct val="0"/>
              </a:spcBef>
              <a:buNone/>
              <a:defRPr sz="6000" b="0" kern="1200">
                <a:solidFill>
                  <a:schemeClr val="bg1"/>
                </a:solidFill>
                <a:latin typeface="+mj-lt"/>
                <a:ea typeface="+mj-ea"/>
                <a:cs typeface="+mj-cs"/>
              </a:defRPr>
            </a:lvl1pPr>
          </a:lstStyle>
          <a:p>
            <a:r>
              <a:rPr lang="en-IE" sz="2000">
                <a:latin typeface="EC Square Sans Pro"/>
              </a:rPr>
              <a:t>29</a:t>
            </a:r>
            <a:r>
              <a:rPr lang="en-IE" sz="2000" baseline="30000">
                <a:latin typeface="EC Square Sans Pro"/>
              </a:rPr>
              <a:t>th</a:t>
            </a:r>
            <a:r>
              <a:rPr lang="en-IE" sz="2000">
                <a:latin typeface="EC Square Sans Pro"/>
              </a:rPr>
              <a:t> November 2024</a:t>
            </a:r>
          </a:p>
        </p:txBody>
      </p:sp>
    </p:spTree>
    <p:extLst>
      <p:ext uri="{BB962C8B-B14F-4D97-AF65-F5344CB8AC3E}">
        <p14:creationId xmlns:p14="http://schemas.microsoft.com/office/powerpoint/2010/main" val="34470201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49527" y="694141"/>
            <a:ext cx="9258935" cy="566181"/>
          </a:xfrm>
          <a:prstGeom prst="rect">
            <a:avLst/>
          </a:prstGeom>
        </p:spPr>
        <p:txBody>
          <a:bodyPr vert="horz" wrap="square" lIns="0" tIns="12065" rIns="0" bIns="0" rtlCol="0">
            <a:spAutoFit/>
          </a:bodyPr>
          <a:lstStyle/>
          <a:p>
            <a:pPr marL="12700" algn="l" rtl="0">
              <a:spcBef>
                <a:spcPts val="95"/>
              </a:spcBef>
            </a:pPr>
            <a:r>
              <a:rPr lang="en-IE" sz="4000" b="1">
                <a:solidFill>
                  <a:schemeClr val="accent1">
                    <a:lumMod val="49000"/>
                  </a:schemeClr>
                </a:solidFill>
                <a:latin typeface="EC Square Sans Pro"/>
              </a:rPr>
              <a:t>Connectivity Ambition</a:t>
            </a:r>
          </a:p>
        </p:txBody>
      </p:sp>
      <p:sp>
        <p:nvSpPr>
          <p:cNvPr id="4" name="Content Placeholder 1"/>
          <p:cNvSpPr txBox="1">
            <a:spLocks/>
          </p:cNvSpPr>
          <p:nvPr/>
        </p:nvSpPr>
        <p:spPr>
          <a:xfrm>
            <a:off x="838199" y="1680073"/>
            <a:ext cx="10905699" cy="4244975"/>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Clr>
                <a:srgbClr val="034EA2"/>
              </a:buClr>
              <a:buNone/>
            </a:pPr>
            <a:r>
              <a:rPr lang="en-IE" b="1">
                <a:solidFill>
                  <a:schemeClr val="accent1">
                    <a:lumMod val="49000"/>
                  </a:schemeClr>
                </a:solidFill>
                <a:latin typeface="EC Square Sans Pro"/>
              </a:rPr>
              <a:t>2025 Gigabit Society Objectives</a:t>
            </a:r>
          </a:p>
          <a:p>
            <a:pPr lvl="1">
              <a:buClr>
                <a:srgbClr val="034EA2"/>
              </a:buClr>
            </a:pPr>
            <a:r>
              <a:rPr lang="en-IE">
                <a:solidFill>
                  <a:schemeClr val="accent1">
                    <a:lumMod val="49000"/>
                  </a:schemeClr>
                </a:solidFill>
                <a:latin typeface="EC Square Sans Pro"/>
              </a:rPr>
              <a:t>100 Mbps to all households, upgradable to 1 Gbps</a:t>
            </a:r>
          </a:p>
          <a:p>
            <a:pPr lvl="1">
              <a:buClr>
                <a:srgbClr val="034EA2"/>
              </a:buClr>
            </a:pPr>
            <a:r>
              <a:rPr lang="en-IE">
                <a:solidFill>
                  <a:schemeClr val="accent1">
                    <a:lumMod val="49000"/>
                  </a:schemeClr>
                </a:solidFill>
                <a:latin typeface="EC Square Sans Pro"/>
              </a:rPr>
              <a:t>1 Gbps to all main socio-economic drivers (schools, businesses, etc.)</a:t>
            </a:r>
          </a:p>
          <a:p>
            <a:pPr lvl="1">
              <a:buClr>
                <a:srgbClr val="034EA2"/>
              </a:buClr>
            </a:pPr>
            <a:r>
              <a:rPr lang="en-IE">
                <a:solidFill>
                  <a:schemeClr val="accent1">
                    <a:lumMod val="49000"/>
                  </a:schemeClr>
                </a:solidFill>
                <a:latin typeface="EC Square Sans Pro"/>
              </a:rPr>
              <a:t>Uninterrupted 5G coverage in all urban areas and all major terrestrial transport paths</a:t>
            </a:r>
          </a:p>
          <a:p>
            <a:pPr marL="0" lvl="0" indent="0">
              <a:spcBef>
                <a:spcPts val="1200"/>
              </a:spcBef>
              <a:buClr>
                <a:srgbClr val="034EA2"/>
              </a:buClr>
              <a:buNone/>
            </a:pPr>
            <a:r>
              <a:rPr lang="en-IE" b="1">
                <a:solidFill>
                  <a:schemeClr val="accent1">
                    <a:lumMod val="49000"/>
                  </a:schemeClr>
                </a:solidFill>
                <a:latin typeface="EC Square Sans Pro"/>
              </a:rPr>
              <a:t>2030 Digital Compass Targets</a:t>
            </a:r>
          </a:p>
          <a:p>
            <a:pPr lvl="1">
              <a:buClr>
                <a:srgbClr val="034EA2"/>
              </a:buClr>
            </a:pPr>
            <a:r>
              <a:rPr lang="en-IE">
                <a:solidFill>
                  <a:schemeClr val="accent1">
                    <a:lumMod val="49000"/>
                  </a:schemeClr>
                </a:solidFill>
                <a:latin typeface="EC Square Sans Pro"/>
              </a:rPr>
              <a:t>All European households will be covered by a Gigabit network</a:t>
            </a:r>
          </a:p>
          <a:p>
            <a:pPr lvl="1">
              <a:buClr>
                <a:srgbClr val="034EA2"/>
              </a:buClr>
            </a:pPr>
            <a:r>
              <a:rPr lang="en-IE">
                <a:solidFill>
                  <a:schemeClr val="accent1">
                    <a:lumMod val="49000"/>
                  </a:schemeClr>
                </a:solidFill>
                <a:latin typeface="EC Square Sans Pro"/>
              </a:rPr>
              <a:t>All populated areas covered by 5G</a:t>
            </a:r>
            <a:endParaRPr lang="en-IE" sz="2400" b="0" i="0" u="none" strike="noStrike" kern="1200" cap="none" spc="0" normalizeH="0" baseline="0">
              <a:ln>
                <a:noFill/>
              </a:ln>
              <a:solidFill>
                <a:schemeClr val="accent1">
                  <a:lumMod val="49000"/>
                </a:schemeClr>
              </a:solidFill>
              <a:effectLst/>
              <a:uLnTx/>
              <a:uFillTx/>
              <a:latin typeface="EC Square Sans Pro"/>
            </a:endParaRPr>
          </a:p>
        </p:txBody>
      </p:sp>
      <p:pic>
        <p:nvPicPr>
          <p:cNvPr id="3" name="Picture 2" descr="A blue and white globe with pink dots&#10;&#10;Description automatically generated">
            <a:extLst>
              <a:ext uri="{FF2B5EF4-FFF2-40B4-BE49-F238E27FC236}">
                <a16:creationId xmlns:a16="http://schemas.microsoft.com/office/drawing/2014/main" id="{5967025E-1CB1-4B45-43E5-6F4C8C7FDE6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5955" r="27238" b="36806"/>
          <a:stretch/>
        </p:blipFill>
        <p:spPr>
          <a:xfrm>
            <a:off x="9979803" y="277403"/>
            <a:ext cx="1943271" cy="1551397"/>
          </a:xfrm>
          <a:prstGeom prst="rect">
            <a:avLst/>
          </a:prstGeom>
        </p:spPr>
      </p:pic>
      <p:sp>
        <p:nvSpPr>
          <p:cNvPr id="5" name="Slide Number Placeholder 4">
            <a:extLst>
              <a:ext uri="{FF2B5EF4-FFF2-40B4-BE49-F238E27FC236}">
                <a16:creationId xmlns:a16="http://schemas.microsoft.com/office/drawing/2014/main" id="{B51C8087-1213-1A8D-B1DB-2EE0CCEB0103}"/>
              </a:ext>
            </a:extLst>
          </p:cNvPr>
          <p:cNvSpPr>
            <a:spLocks noGrp="1"/>
          </p:cNvSpPr>
          <p:nvPr>
            <p:ph type="sldNum" sz="quarter" idx="12"/>
          </p:nvPr>
        </p:nvSpPr>
        <p:spPr/>
        <p:txBody>
          <a:bodyPr/>
          <a:lstStyle/>
          <a:p>
            <a:fld id="{F46C79FD-C571-418B-AB0F-5EE936C85276}" type="slidenum">
              <a:rPr lang="en-IE" smtClean="0"/>
              <a:t>10</a:t>
            </a:fld>
            <a:endParaRPr lang="en-IE"/>
          </a:p>
        </p:txBody>
      </p:sp>
    </p:spTree>
    <p:extLst>
      <p:ext uri="{BB962C8B-B14F-4D97-AF65-F5344CB8AC3E}">
        <p14:creationId xmlns:p14="http://schemas.microsoft.com/office/powerpoint/2010/main" val="30552719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F601465-0A35-4D6E-863F-C5940FC207DC}"/>
              </a:ext>
            </a:extLst>
          </p:cNvPr>
          <p:cNvSpPr txBox="1"/>
          <p:nvPr/>
        </p:nvSpPr>
        <p:spPr>
          <a:xfrm>
            <a:off x="941750" y="198715"/>
            <a:ext cx="10411240" cy="1323439"/>
          </a:xfrm>
          <a:prstGeom prst="rect">
            <a:avLst/>
          </a:prstGeom>
          <a:noFill/>
        </p:spPr>
        <p:txBody>
          <a:bodyPr wrap="square" lIns="91440" tIns="45720" rIns="91440" bIns="45720" anchor="t">
            <a:spAutoFit/>
          </a:bodyPr>
          <a:lstStyle/>
          <a:p>
            <a:pPr algn="ctr"/>
            <a:r>
              <a:rPr lang="en-IE" sz="4000" b="1">
                <a:solidFill>
                  <a:schemeClr val="accent1">
                    <a:lumMod val="49000"/>
                  </a:schemeClr>
                </a:solidFill>
                <a:latin typeface="EC Square Sans Pro"/>
                <a:ea typeface="+mj-ea"/>
                <a:cs typeface="+mj-cs"/>
              </a:rPr>
              <a:t>Digital Global Gateways </a:t>
            </a:r>
            <a:br>
              <a:rPr lang="en-IE" sz="4000" b="1">
                <a:solidFill>
                  <a:schemeClr val="accent1">
                    <a:lumMod val="49000"/>
                  </a:schemeClr>
                </a:solidFill>
                <a:latin typeface="EC Square Sans Pro"/>
                <a:ea typeface="+mj-ea"/>
                <a:cs typeface="+mj-cs"/>
              </a:rPr>
            </a:br>
            <a:r>
              <a:rPr lang="en-IE" sz="4000" b="1">
                <a:solidFill>
                  <a:schemeClr val="accent1">
                    <a:lumMod val="49000"/>
                  </a:schemeClr>
                </a:solidFill>
                <a:latin typeface="EC Square Sans Pro"/>
                <a:ea typeface="+mj-ea"/>
                <a:cs typeface="+mj-cs"/>
              </a:rPr>
              <a:t>CEF past Call Results* </a:t>
            </a:r>
            <a:endParaRPr lang="en-US" sz="4000" b="1">
              <a:solidFill>
                <a:schemeClr val="accent1">
                  <a:lumMod val="49000"/>
                </a:schemeClr>
              </a:solidFill>
              <a:latin typeface="EC Square Sans Pro"/>
              <a:ea typeface="+mj-ea"/>
              <a:cs typeface="+mj-cs"/>
            </a:endParaRPr>
          </a:p>
        </p:txBody>
      </p:sp>
      <p:pic>
        <p:nvPicPr>
          <p:cNvPr id="4" name="Picture 3">
            <a:extLst>
              <a:ext uri="{FF2B5EF4-FFF2-40B4-BE49-F238E27FC236}">
                <a16:creationId xmlns:a16="http://schemas.microsoft.com/office/drawing/2014/main" id="{51052C30-DB06-45C0-8BA2-0B6286A2CE98}"/>
              </a:ext>
            </a:extLst>
          </p:cNvPr>
          <p:cNvPicPr>
            <a:picLocks noChangeAspect="1"/>
          </p:cNvPicPr>
          <p:nvPr/>
        </p:nvPicPr>
        <p:blipFill rotWithShape="1">
          <a:blip r:embed="rId3"/>
          <a:srcRect l="39664" t="28364" r="4054" b="36576"/>
          <a:stretch/>
        </p:blipFill>
        <p:spPr bwMode="auto">
          <a:xfrm>
            <a:off x="9908540" y="6057890"/>
            <a:ext cx="2283460" cy="800110"/>
          </a:xfrm>
          <a:prstGeom prst="rect">
            <a:avLst/>
          </a:prstGeom>
          <a:ln>
            <a:noFill/>
          </a:ln>
          <a:extLst>
            <a:ext uri="{53640926-AAD7-44D8-BBD7-CCE9431645EC}">
              <a14:shadowObscured xmlns:a14="http://schemas.microsoft.com/office/drawing/2010/main"/>
            </a:ext>
          </a:extLst>
        </p:spPr>
      </p:pic>
      <p:pic>
        <p:nvPicPr>
          <p:cNvPr id="3" name="Picture 2" descr="A blue and white globe with pink dots&#10;&#10;Description automatically generated">
            <a:extLst>
              <a:ext uri="{FF2B5EF4-FFF2-40B4-BE49-F238E27FC236}">
                <a16:creationId xmlns:a16="http://schemas.microsoft.com/office/drawing/2014/main" id="{2F5BDC8C-83CF-B8A8-B1F0-F62F718B70C7}"/>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5955" r="27238" b="36806"/>
          <a:stretch/>
        </p:blipFill>
        <p:spPr>
          <a:xfrm>
            <a:off x="10116792" y="277403"/>
            <a:ext cx="1806282" cy="1431532"/>
          </a:xfrm>
          <a:prstGeom prst="rect">
            <a:avLst/>
          </a:prstGeom>
        </p:spPr>
      </p:pic>
      <p:sp>
        <p:nvSpPr>
          <p:cNvPr id="5" name="Slide Number Placeholder 4">
            <a:extLst>
              <a:ext uri="{FF2B5EF4-FFF2-40B4-BE49-F238E27FC236}">
                <a16:creationId xmlns:a16="http://schemas.microsoft.com/office/drawing/2014/main" id="{BCB91BB7-ADCE-44A1-41E7-7D746659035A}"/>
              </a:ext>
            </a:extLst>
          </p:cNvPr>
          <p:cNvSpPr>
            <a:spLocks noGrp="1"/>
          </p:cNvSpPr>
          <p:nvPr>
            <p:ph type="sldNum" sz="quarter" idx="12"/>
          </p:nvPr>
        </p:nvSpPr>
        <p:spPr/>
        <p:txBody>
          <a:bodyPr/>
          <a:lstStyle/>
          <a:p>
            <a:fld id="{F46C79FD-C571-418B-AB0F-5EE936C85276}" type="slidenum">
              <a:rPr lang="en-GB" smtClean="0"/>
              <a:t>11</a:t>
            </a:fld>
            <a:endParaRPr lang="en-GB"/>
          </a:p>
        </p:txBody>
      </p:sp>
      <p:pic>
        <p:nvPicPr>
          <p:cNvPr id="6" name="Picture 5">
            <a:extLst>
              <a:ext uri="{FF2B5EF4-FFF2-40B4-BE49-F238E27FC236}">
                <a16:creationId xmlns:a16="http://schemas.microsoft.com/office/drawing/2014/main" id="{9816E081-9090-9A08-1CBD-7D513F4378FA}"/>
              </a:ext>
            </a:extLst>
          </p:cNvPr>
          <p:cNvPicPr>
            <a:picLocks noChangeAspect="1"/>
          </p:cNvPicPr>
          <p:nvPr/>
        </p:nvPicPr>
        <p:blipFill>
          <a:blip r:embed="rId5"/>
          <a:stretch>
            <a:fillRect/>
          </a:stretch>
        </p:blipFill>
        <p:spPr>
          <a:xfrm>
            <a:off x="1840230" y="1523271"/>
            <a:ext cx="7877670" cy="4801741"/>
          </a:xfrm>
          <a:prstGeom prst="rect">
            <a:avLst/>
          </a:prstGeom>
        </p:spPr>
      </p:pic>
      <p:sp>
        <p:nvSpPr>
          <p:cNvPr id="8" name="Slide Number Placeholder 4">
            <a:extLst>
              <a:ext uri="{FF2B5EF4-FFF2-40B4-BE49-F238E27FC236}">
                <a16:creationId xmlns:a16="http://schemas.microsoft.com/office/drawing/2014/main" id="{A533ED52-B912-A2A5-7599-F2FB57EE0B31}"/>
              </a:ext>
            </a:extLst>
          </p:cNvPr>
          <p:cNvSpPr txBox="1">
            <a:spLocks/>
          </p:cNvSpPr>
          <p:nvPr/>
        </p:nvSpPr>
        <p:spPr>
          <a:xfrm>
            <a:off x="1840601" y="6299966"/>
            <a:ext cx="584708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a:solidFill>
                  <a:schemeClr val="tx2"/>
                </a:solidFill>
                <a:latin typeface="+mj-lt"/>
                <a:ea typeface="+mj-ea"/>
                <a:cs typeface="+mj-cs"/>
              </a:rPr>
              <a:t>* pending Call-3 projects signature finalisation</a:t>
            </a:r>
            <a:endParaRPr lang="en-GB"/>
          </a:p>
        </p:txBody>
      </p:sp>
    </p:spTree>
    <p:extLst>
      <p:ext uri="{BB962C8B-B14F-4D97-AF65-F5344CB8AC3E}">
        <p14:creationId xmlns:p14="http://schemas.microsoft.com/office/powerpoint/2010/main" val="30531182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98133" y="245260"/>
            <a:ext cx="11054993" cy="1351248"/>
          </a:xfrm>
        </p:spPr>
        <p:txBody>
          <a:bodyPr>
            <a:normAutofit/>
          </a:bodyPr>
          <a:lstStyle/>
          <a:p>
            <a:r>
              <a:rPr lang="en-US" sz="3600" b="1">
                <a:solidFill>
                  <a:schemeClr val="accent1">
                    <a:lumMod val="49000"/>
                  </a:schemeClr>
                </a:solidFill>
                <a:latin typeface="EC Square Sans Pro"/>
              </a:rPr>
              <a:t>Backbone connectivity for Digital Global Gateways</a:t>
            </a:r>
          </a:p>
        </p:txBody>
      </p:sp>
      <p:sp>
        <p:nvSpPr>
          <p:cNvPr id="6" name="TextBox 5"/>
          <p:cNvSpPr txBox="1"/>
          <p:nvPr/>
        </p:nvSpPr>
        <p:spPr>
          <a:xfrm>
            <a:off x="970722" y="1128228"/>
            <a:ext cx="9236268" cy="46166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i="1">
                <a:solidFill>
                  <a:srgbClr val="FFC000"/>
                </a:solidFill>
                <a:latin typeface="EC Square Sans Pro"/>
              </a:rPr>
              <a:t>CEF-DIG-2024-GATEWAYS-STUDIES &amp; …WORKS</a:t>
            </a:r>
            <a:endParaRPr lang="en-IE" sz="2400" b="1" i="1">
              <a:solidFill>
                <a:srgbClr val="FFC000"/>
              </a:solidFill>
              <a:latin typeface="EC Square Sans Pro"/>
            </a:endParaRPr>
          </a:p>
        </p:txBody>
      </p:sp>
      <p:sp>
        <p:nvSpPr>
          <p:cNvPr id="12" name="TextBox 11"/>
          <p:cNvSpPr txBox="1"/>
          <p:nvPr/>
        </p:nvSpPr>
        <p:spPr>
          <a:xfrm>
            <a:off x="970722" y="1862908"/>
            <a:ext cx="10907852" cy="443198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400" b="1">
                <a:solidFill>
                  <a:schemeClr val="accent1">
                    <a:lumMod val="49000"/>
                  </a:schemeClr>
                </a:solidFill>
                <a:latin typeface="EC Square Sans Pro"/>
              </a:rPr>
              <a:t>Objective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800" b="0" i="0" u="none" strike="noStrike" kern="1200" cap="none" spc="0" normalizeH="0" baseline="0" noProof="0">
              <a:ln>
                <a:noFill/>
              </a:ln>
              <a:solidFill>
                <a:schemeClr val="accent1">
                  <a:lumMod val="49000"/>
                </a:schemeClr>
              </a:solidFill>
              <a:effectLst/>
              <a:uLnTx/>
              <a:uFillTx/>
              <a:latin typeface="EC Square Sans Pr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a:ln>
                  <a:noFill/>
                </a:ln>
                <a:solidFill>
                  <a:schemeClr val="accent1">
                    <a:lumMod val="49000"/>
                  </a:schemeClr>
                </a:solidFill>
                <a:effectLst/>
                <a:uLnTx/>
                <a:uFillTx/>
                <a:latin typeface="EC Square Sans Pro"/>
              </a:rPr>
              <a:t>Support the deployment of strategic networks</a:t>
            </a:r>
            <a:r>
              <a:rPr kumimoji="0" lang="en-IE" sz="1800" b="0" i="0" u="none" strike="noStrike" kern="1200" cap="none" spc="0" normalizeH="0" noProof="0">
                <a:ln>
                  <a:noFill/>
                </a:ln>
                <a:solidFill>
                  <a:schemeClr val="accent1">
                    <a:lumMod val="49000"/>
                  </a:schemeClr>
                </a:solidFill>
                <a:effectLst/>
                <a:uLnTx/>
                <a:uFillTx/>
                <a:latin typeface="EC Square Sans Pro"/>
              </a:rPr>
              <a:t> as part of the Digital Global Gateway Strategy of the EU.</a:t>
            </a:r>
            <a:endParaRPr lang="en-IE" sz="1800" b="0" i="0" u="none" strike="noStrike" kern="1200" cap="none" spc="0" normalizeH="0" noProof="0">
              <a:ln>
                <a:noFill/>
              </a:ln>
              <a:solidFill>
                <a:schemeClr val="accent1">
                  <a:lumMod val="49000"/>
                </a:schemeClr>
              </a:solidFill>
              <a:effectLst/>
              <a:uLnTx/>
              <a:uFillTx/>
              <a:latin typeface="EC Square Sans Pro"/>
            </a:endParaRPr>
          </a:p>
          <a:p>
            <a:pPr lvl="0">
              <a:defRPr/>
            </a:pPr>
            <a:r>
              <a:rPr lang="en-US">
                <a:solidFill>
                  <a:schemeClr val="accent1">
                    <a:lumMod val="49000"/>
                  </a:schemeClr>
                </a:solidFill>
                <a:latin typeface="EC Square Sans Pro"/>
              </a:rPr>
              <a:t>CEF Digital will support the deployment of backbone networks addressing connectivity needs, such as: </a:t>
            </a:r>
          </a:p>
          <a:p>
            <a:pPr marL="342900" lvl="0" indent="-342900">
              <a:buAutoNum type="arabicParenBoth"/>
              <a:defRPr/>
            </a:pPr>
            <a:r>
              <a:rPr lang="en-US">
                <a:solidFill>
                  <a:schemeClr val="accent1">
                    <a:lumMod val="49000"/>
                  </a:schemeClr>
                </a:solidFill>
                <a:latin typeface="EC Square Sans Pro"/>
              </a:rPr>
              <a:t>Connecting all </a:t>
            </a:r>
            <a:r>
              <a:rPr lang="en-US" sz="2200" b="1">
                <a:solidFill>
                  <a:schemeClr val="accent1">
                    <a:lumMod val="49000"/>
                  </a:schemeClr>
                </a:solidFill>
                <a:latin typeface="EC Square Sans Pro"/>
                <a:ea typeface="+mj-ea"/>
                <a:cs typeface="+mj-cs"/>
              </a:rPr>
              <a:t>territories</a:t>
            </a:r>
            <a:r>
              <a:rPr lang="en-US">
                <a:solidFill>
                  <a:schemeClr val="accent1">
                    <a:lumMod val="49000"/>
                  </a:schemeClr>
                </a:solidFill>
                <a:latin typeface="EC Square Sans Pro"/>
              </a:rPr>
              <a:t> of the EU including its </a:t>
            </a:r>
            <a:r>
              <a:rPr lang="en-US" sz="2200" b="1">
                <a:solidFill>
                  <a:schemeClr val="accent1">
                    <a:lumMod val="49000"/>
                  </a:schemeClr>
                </a:solidFill>
                <a:latin typeface="EC Square Sans Pro"/>
                <a:ea typeface="+mj-ea"/>
                <a:cs typeface="+mj-cs"/>
              </a:rPr>
              <a:t>Outermost</a:t>
            </a:r>
            <a:r>
              <a:rPr lang="en-US">
                <a:solidFill>
                  <a:schemeClr val="accent1">
                    <a:lumMod val="49000"/>
                  </a:schemeClr>
                </a:solidFill>
                <a:latin typeface="EC Square Sans Pro"/>
              </a:rPr>
              <a:t> </a:t>
            </a:r>
            <a:r>
              <a:rPr lang="en-US" sz="2200" b="1">
                <a:solidFill>
                  <a:schemeClr val="accent1">
                    <a:lumMod val="49000"/>
                  </a:schemeClr>
                </a:solidFill>
                <a:latin typeface="EC Square Sans Pro"/>
                <a:ea typeface="+mj-ea"/>
                <a:cs typeface="+mj-cs"/>
              </a:rPr>
              <a:t>Regions</a:t>
            </a:r>
            <a:r>
              <a:rPr lang="en-US">
                <a:solidFill>
                  <a:schemeClr val="accent1">
                    <a:lumMod val="49000"/>
                  </a:schemeClr>
                </a:solidFill>
                <a:latin typeface="EC Square Sans Pro"/>
              </a:rPr>
              <a:t>. </a:t>
            </a:r>
          </a:p>
          <a:p>
            <a:pPr marL="342900" lvl="0" indent="-342900">
              <a:buAutoNum type="arabicParenBoth"/>
              <a:defRPr/>
            </a:pPr>
            <a:r>
              <a:rPr lang="en-US">
                <a:solidFill>
                  <a:schemeClr val="accent1">
                    <a:lumMod val="49000"/>
                  </a:schemeClr>
                </a:solidFill>
                <a:latin typeface="EC Square Sans Pro"/>
              </a:rPr>
              <a:t>Supporting the specific needs of Member States which are </a:t>
            </a:r>
            <a:r>
              <a:rPr lang="en-US" sz="2200" b="1">
                <a:solidFill>
                  <a:schemeClr val="accent1">
                    <a:lumMod val="49000"/>
                  </a:schemeClr>
                </a:solidFill>
                <a:latin typeface="EC Square Sans Pro"/>
                <a:ea typeface="+mj-ea"/>
                <a:cs typeface="+mj-cs"/>
              </a:rPr>
              <a:t>islands</a:t>
            </a:r>
            <a:r>
              <a:rPr lang="en-US">
                <a:solidFill>
                  <a:schemeClr val="accent1">
                    <a:lumMod val="49000"/>
                  </a:schemeClr>
                </a:solidFill>
                <a:latin typeface="EC Square Sans Pro"/>
              </a:rPr>
              <a:t> themselves or have islands as part of their territory. </a:t>
            </a:r>
          </a:p>
          <a:p>
            <a:pPr marL="342900" lvl="0" indent="-342900">
              <a:buAutoNum type="arabicParenBoth"/>
              <a:defRPr/>
            </a:pPr>
            <a:r>
              <a:rPr lang="en-US">
                <a:solidFill>
                  <a:schemeClr val="accent1">
                    <a:lumMod val="49000"/>
                  </a:schemeClr>
                </a:solidFill>
                <a:latin typeface="EC Square Sans Pro"/>
              </a:rPr>
              <a:t>Intermeshing </a:t>
            </a:r>
            <a:r>
              <a:rPr lang="en-US" sz="2200" b="1">
                <a:solidFill>
                  <a:schemeClr val="accent1">
                    <a:lumMod val="49000"/>
                  </a:schemeClr>
                </a:solidFill>
                <a:latin typeface="EC Square Sans Pro"/>
                <a:ea typeface="+mj-ea"/>
                <a:cs typeface="+mj-cs"/>
              </a:rPr>
              <a:t>backbones</a:t>
            </a:r>
            <a:r>
              <a:rPr lang="en-US">
                <a:solidFill>
                  <a:schemeClr val="accent1">
                    <a:lumMod val="49000"/>
                  </a:schemeClr>
                </a:solidFill>
                <a:latin typeface="EC Square Sans Pro"/>
              </a:rPr>
              <a:t> interconnecting major points of connectivity in the EU. </a:t>
            </a:r>
          </a:p>
          <a:p>
            <a:pPr marL="342900" lvl="0" indent="-342900">
              <a:buAutoNum type="arabicParenBoth"/>
              <a:defRPr/>
            </a:pPr>
            <a:r>
              <a:rPr lang="en-US">
                <a:solidFill>
                  <a:schemeClr val="accent1">
                    <a:lumMod val="49000"/>
                  </a:schemeClr>
                </a:solidFill>
                <a:latin typeface="EC Square Sans Pro"/>
              </a:rPr>
              <a:t>Addressing the specific needs of </a:t>
            </a:r>
            <a:r>
              <a:rPr lang="en-US" sz="2200" b="1">
                <a:solidFill>
                  <a:schemeClr val="accent1">
                    <a:lumMod val="49000"/>
                  </a:schemeClr>
                </a:solidFill>
                <a:latin typeface="EC Square Sans Pro"/>
                <a:ea typeface="+mj-ea"/>
                <a:cs typeface="+mj-cs"/>
              </a:rPr>
              <a:t>Overseas</a:t>
            </a:r>
            <a:r>
              <a:rPr lang="en-US">
                <a:solidFill>
                  <a:schemeClr val="accent1">
                    <a:lumMod val="49000"/>
                  </a:schemeClr>
                </a:solidFill>
                <a:latin typeface="EC Square Sans Pro"/>
              </a:rPr>
              <a:t> </a:t>
            </a:r>
            <a:r>
              <a:rPr lang="en-US" sz="2200" b="1">
                <a:solidFill>
                  <a:schemeClr val="accent1">
                    <a:lumMod val="49000"/>
                  </a:schemeClr>
                </a:solidFill>
                <a:latin typeface="EC Square Sans Pro"/>
                <a:ea typeface="+mj-ea"/>
                <a:cs typeface="+mj-cs"/>
              </a:rPr>
              <a:t>Countries</a:t>
            </a:r>
            <a:r>
              <a:rPr lang="en-US">
                <a:solidFill>
                  <a:schemeClr val="accent1">
                    <a:lumMod val="49000"/>
                  </a:schemeClr>
                </a:solidFill>
                <a:latin typeface="EC Square Sans Pro"/>
              </a:rPr>
              <a:t> </a:t>
            </a:r>
            <a:r>
              <a:rPr lang="en-US" sz="2200" b="1">
                <a:solidFill>
                  <a:schemeClr val="accent1">
                    <a:lumMod val="49000"/>
                  </a:schemeClr>
                </a:solidFill>
                <a:latin typeface="EC Square Sans Pro"/>
                <a:ea typeface="+mj-ea"/>
                <a:cs typeface="+mj-cs"/>
              </a:rPr>
              <a:t>and</a:t>
            </a:r>
            <a:r>
              <a:rPr lang="en-US">
                <a:solidFill>
                  <a:schemeClr val="accent1">
                    <a:lumMod val="49000"/>
                  </a:schemeClr>
                </a:solidFill>
                <a:latin typeface="EC Square Sans Pro"/>
              </a:rPr>
              <a:t> </a:t>
            </a:r>
            <a:r>
              <a:rPr lang="en-US" sz="2200" b="1">
                <a:solidFill>
                  <a:schemeClr val="accent1">
                    <a:lumMod val="49000"/>
                  </a:schemeClr>
                </a:solidFill>
                <a:latin typeface="EC Square Sans Pro"/>
                <a:ea typeface="+mj-ea"/>
                <a:cs typeface="+mj-cs"/>
              </a:rPr>
              <a:t>Territories</a:t>
            </a:r>
            <a:r>
              <a:rPr lang="en-US">
                <a:solidFill>
                  <a:schemeClr val="accent1">
                    <a:lumMod val="49000"/>
                  </a:schemeClr>
                </a:solidFill>
                <a:latin typeface="EC Square Sans Pro"/>
              </a:rPr>
              <a:t> in the EU. </a:t>
            </a:r>
          </a:p>
          <a:p>
            <a:pPr marL="342900" lvl="0" indent="-342900">
              <a:buAutoNum type="arabicParenBoth"/>
              <a:defRPr/>
            </a:pPr>
            <a:r>
              <a:rPr lang="en-US">
                <a:solidFill>
                  <a:schemeClr val="accent1">
                    <a:lumMod val="49000"/>
                  </a:schemeClr>
                </a:solidFill>
                <a:latin typeface="EC Square Sans Pro"/>
              </a:rPr>
              <a:t>Ensuring </a:t>
            </a:r>
            <a:r>
              <a:rPr lang="en-US" sz="2200" b="1">
                <a:solidFill>
                  <a:schemeClr val="accent1">
                    <a:lumMod val="49000"/>
                  </a:schemeClr>
                </a:solidFill>
                <a:latin typeface="EC Square Sans Pro"/>
                <a:ea typeface="+mj-ea"/>
                <a:cs typeface="+mj-cs"/>
              </a:rPr>
              <a:t>international</a:t>
            </a:r>
            <a:r>
              <a:rPr lang="en-US">
                <a:solidFill>
                  <a:schemeClr val="accent1">
                    <a:lumMod val="49000"/>
                  </a:schemeClr>
                </a:solidFill>
                <a:latin typeface="EC Square Sans Pro"/>
              </a:rPr>
              <a:t> </a:t>
            </a:r>
            <a:r>
              <a:rPr lang="en-US" sz="2200" b="1">
                <a:solidFill>
                  <a:schemeClr val="accent1">
                    <a:lumMod val="49000"/>
                  </a:schemeClr>
                </a:solidFill>
                <a:latin typeface="EC Square Sans Pro"/>
                <a:ea typeface="+mj-ea"/>
                <a:cs typeface="+mj-cs"/>
              </a:rPr>
              <a:t>connectivity</a:t>
            </a:r>
            <a:r>
              <a:rPr lang="en-US">
                <a:solidFill>
                  <a:schemeClr val="accent1">
                    <a:lumMod val="49000"/>
                  </a:schemeClr>
                </a:solidFill>
                <a:latin typeface="EC Square Sans Pro"/>
              </a:rPr>
              <a:t> to EU partners worldwide as a basis for European strategic autonomy. </a:t>
            </a:r>
          </a:p>
          <a:p>
            <a:pPr marL="342900" lvl="0" indent="-342900">
              <a:buAutoNum type="arabicParenBoth"/>
              <a:defRPr/>
            </a:pPr>
            <a:r>
              <a:rPr lang="en-US">
                <a:solidFill>
                  <a:schemeClr val="accent1">
                    <a:lumMod val="49000"/>
                  </a:schemeClr>
                </a:solidFill>
                <a:latin typeface="EC Square Sans Pro"/>
              </a:rPr>
              <a:t>Promoting </a:t>
            </a:r>
            <a:r>
              <a:rPr lang="en-US" sz="2200" b="1">
                <a:solidFill>
                  <a:schemeClr val="accent1">
                    <a:lumMod val="49000"/>
                  </a:schemeClr>
                </a:solidFill>
                <a:latin typeface="EC Square Sans Pro"/>
                <a:ea typeface="+mj-ea"/>
                <a:cs typeface="+mj-cs"/>
              </a:rPr>
              <a:t>synergy</a:t>
            </a:r>
            <a:r>
              <a:rPr lang="en-US">
                <a:solidFill>
                  <a:schemeClr val="accent1">
                    <a:lumMod val="49000"/>
                  </a:schemeClr>
                </a:solidFill>
                <a:latin typeface="EC Square Sans Pro"/>
              </a:rPr>
              <a:t> projects addressing other objectives of CEF Digital, including sector specific considerations encompassing the connectivity of large-scale digital capacities such as HPC or cloud. </a:t>
            </a:r>
            <a:endParaRPr lang="en-IE" sz="1800" b="0" i="0" u="none" strike="noStrike" kern="1200" cap="none" spc="0" normalizeH="0" noProof="0">
              <a:ln>
                <a:noFill/>
              </a:ln>
              <a:solidFill>
                <a:schemeClr val="accent1">
                  <a:lumMod val="49000"/>
                </a:schemeClr>
              </a:solidFill>
              <a:effectLst/>
              <a:uLnTx/>
              <a:uFillTx/>
              <a:latin typeface="EC Square Sans Pr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800" b="0" i="0" u="none" strike="noStrike" kern="1200" cap="none" spc="0" normalizeH="0" baseline="0" noProof="0">
              <a:ln>
                <a:noFill/>
              </a:ln>
              <a:solidFill>
                <a:schemeClr val="accent1">
                  <a:lumMod val="49000"/>
                </a:schemeClr>
              </a:solidFill>
              <a:effectLst/>
              <a:uLnTx/>
              <a:uFillTx/>
              <a:latin typeface="EC Square Sans Pr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srgbClr val="4D4D4D"/>
              </a:solidFill>
              <a:effectLst/>
              <a:uLnTx/>
              <a:uFillTx/>
              <a:latin typeface="Arial"/>
              <a:ea typeface="+mn-ea"/>
              <a:cs typeface="+mn-cs"/>
            </a:endParaRPr>
          </a:p>
        </p:txBody>
      </p:sp>
    </p:spTree>
    <p:extLst>
      <p:ext uri="{BB962C8B-B14F-4D97-AF65-F5344CB8AC3E}">
        <p14:creationId xmlns:p14="http://schemas.microsoft.com/office/powerpoint/2010/main" val="27267822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66627" y="365125"/>
            <a:ext cx="11080678" cy="1325563"/>
          </a:xfrm>
        </p:spPr>
        <p:txBody>
          <a:bodyPr>
            <a:normAutofit/>
          </a:bodyPr>
          <a:lstStyle/>
          <a:p>
            <a:r>
              <a:rPr lang="en-US" sz="3600" b="1">
                <a:solidFill>
                  <a:schemeClr val="accent1">
                    <a:lumMod val="49000"/>
                  </a:schemeClr>
                </a:solidFill>
                <a:latin typeface="EC Square Sans Pro"/>
              </a:rPr>
              <a:t>Backbone connectivity for Digital Global Gateways</a:t>
            </a:r>
          </a:p>
        </p:txBody>
      </p:sp>
      <p:sp>
        <p:nvSpPr>
          <p:cNvPr id="6" name="TextBox 5"/>
          <p:cNvSpPr txBox="1"/>
          <p:nvPr/>
        </p:nvSpPr>
        <p:spPr>
          <a:xfrm>
            <a:off x="970722" y="1265217"/>
            <a:ext cx="9236268" cy="830997"/>
          </a:xfrm>
          <a:prstGeom prst="rect">
            <a:avLst/>
          </a:prstGeom>
          <a:noFill/>
        </p:spPr>
        <p:txBody>
          <a:bodyPr wrap="square" rtlCol="0">
            <a:spAutoFit/>
          </a:bodyPr>
          <a:lstStyle/>
          <a:p>
            <a:pPr>
              <a:defRPr/>
            </a:pPr>
            <a:r>
              <a:rPr lang="en-GB" sz="2400" b="1" i="1">
                <a:solidFill>
                  <a:srgbClr val="FFC000"/>
                </a:solidFill>
                <a:latin typeface="Arial"/>
              </a:rPr>
              <a:t>CEF-DIG-2024-GATEWAYS-STUDIES &amp; …WORKS</a:t>
            </a:r>
            <a:endParaRPr lang="en-IE" sz="2400" b="1" i="1">
              <a:solidFill>
                <a:srgbClr val="FFC000"/>
              </a:solidFill>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400" b="0" i="0" u="none" strike="noStrike" kern="1200" cap="none" spc="0" normalizeH="0" baseline="0" noProof="0">
              <a:ln>
                <a:noFill/>
              </a:ln>
              <a:solidFill>
                <a:srgbClr val="4D4D4D"/>
              </a:solidFill>
              <a:effectLst/>
              <a:uLnTx/>
              <a:uFillTx/>
              <a:latin typeface="Arial"/>
              <a:ea typeface="+mn-ea"/>
              <a:cs typeface="+mn-cs"/>
            </a:endParaRPr>
          </a:p>
        </p:txBody>
      </p:sp>
      <p:sp>
        <p:nvSpPr>
          <p:cNvPr id="12" name="TextBox 11"/>
          <p:cNvSpPr txBox="1"/>
          <p:nvPr/>
        </p:nvSpPr>
        <p:spPr>
          <a:xfrm>
            <a:off x="970722" y="1862908"/>
            <a:ext cx="5102187" cy="3477875"/>
          </a:xfrm>
          <a:prstGeom prst="rect">
            <a:avLst/>
          </a:prstGeom>
          <a:noFill/>
        </p:spPr>
        <p:txBody>
          <a:bodyPr wrap="square" lIns="91440" tIns="45720" rIns="91440" bIns="45720" rtlCol="0" anchor="t">
            <a:spAutoFit/>
          </a:bodyPr>
          <a:lstStyle/>
          <a:p>
            <a:pPr>
              <a:defRPr/>
            </a:pPr>
            <a:r>
              <a:rPr lang="en-IE" sz="2000" b="1">
                <a:solidFill>
                  <a:schemeClr val="accent1">
                    <a:lumMod val="49000"/>
                  </a:schemeClr>
                </a:solidFill>
                <a:latin typeface="EC Square Sans Pro"/>
              </a:rPr>
              <a:t>Technology neutral call</a:t>
            </a:r>
            <a:r>
              <a:rPr lang="ksh-Latn-DE" sz="2000" b="1">
                <a:solidFill>
                  <a:schemeClr val="accent1">
                    <a:lumMod val="49000"/>
                  </a:schemeClr>
                </a:solidFill>
                <a:latin typeface="EC Square Sans Pro"/>
              </a:rPr>
              <a:t> </a:t>
            </a:r>
            <a:endParaRPr lang="de-DE" sz="2000" b="1">
              <a:solidFill>
                <a:schemeClr val="accent1">
                  <a:lumMod val="49000"/>
                </a:schemeClr>
              </a:solidFill>
              <a:latin typeface="EC Square Sans Pro"/>
            </a:endParaRPr>
          </a:p>
          <a:p>
            <a:pPr>
              <a:defRPr/>
            </a:pPr>
            <a:endParaRPr lang="de-DE" sz="2000" b="1">
              <a:solidFill>
                <a:schemeClr val="accent1">
                  <a:lumMod val="49000"/>
                </a:schemeClr>
              </a:solidFill>
              <a:latin typeface="EC Square Sans Pro"/>
            </a:endParaRPr>
          </a:p>
          <a:p>
            <a:pPr>
              <a:defRPr/>
            </a:pPr>
            <a:r>
              <a:rPr lang="en-US" sz="2000">
                <a:solidFill>
                  <a:schemeClr val="accent1">
                    <a:lumMod val="49000"/>
                  </a:schemeClr>
                </a:solidFill>
                <a:latin typeface="EC Square Sans Pro"/>
              </a:rPr>
              <a:t>Digital Global Gateways can be provided with the technology best suited including e.g.:</a:t>
            </a:r>
          </a:p>
          <a:p>
            <a:pPr>
              <a:defRPr/>
            </a:pPr>
            <a:endParaRPr lang="en-US" sz="2000">
              <a:solidFill>
                <a:schemeClr val="accent1">
                  <a:lumMod val="49000"/>
                </a:schemeClr>
              </a:solidFill>
              <a:latin typeface="EC Square Sans Pro"/>
            </a:endParaRPr>
          </a:p>
          <a:p>
            <a:pPr marL="342900" indent="-342900">
              <a:buFont typeface="Arial" panose="020B0604020202020204" pitchFamily="34" charset="0"/>
              <a:buChar char="•"/>
              <a:defRPr/>
            </a:pPr>
            <a:r>
              <a:rPr lang="en-US" sz="2000" b="1">
                <a:solidFill>
                  <a:schemeClr val="accent1">
                    <a:lumMod val="49000"/>
                  </a:schemeClr>
                </a:solidFill>
                <a:latin typeface="EC Square Sans Pro"/>
                <a:ea typeface="+mj-ea"/>
                <a:cs typeface="+mj-cs"/>
              </a:rPr>
              <a:t>Submarine Cable Systems,</a:t>
            </a:r>
          </a:p>
          <a:p>
            <a:pPr marL="342900" indent="-342900">
              <a:buFont typeface="Arial" panose="020B0604020202020204" pitchFamily="34" charset="0"/>
              <a:buChar char="•"/>
              <a:defRPr/>
            </a:pPr>
            <a:r>
              <a:rPr lang="en-US" sz="2000" b="1">
                <a:solidFill>
                  <a:schemeClr val="accent1">
                    <a:lumMod val="49000"/>
                  </a:schemeClr>
                </a:solidFill>
                <a:latin typeface="EC Square Sans Pro"/>
                <a:ea typeface="+mj-ea"/>
                <a:cs typeface="+mj-cs"/>
              </a:rPr>
              <a:t>Satellite Infrastructure, </a:t>
            </a:r>
            <a:endParaRPr lang="en-US" sz="2000">
              <a:solidFill>
                <a:schemeClr val="accent1">
                  <a:lumMod val="49000"/>
                </a:schemeClr>
              </a:solidFill>
              <a:latin typeface="EC Square Sans Pro"/>
            </a:endParaRPr>
          </a:p>
          <a:p>
            <a:pPr marL="342900" indent="-342900">
              <a:buFont typeface="Arial" panose="020B0604020202020204" pitchFamily="34" charset="0"/>
              <a:buChar char="•"/>
              <a:defRPr/>
            </a:pPr>
            <a:r>
              <a:rPr lang="en-US" sz="2000" b="1">
                <a:solidFill>
                  <a:schemeClr val="accent1">
                    <a:lumMod val="49000"/>
                  </a:schemeClr>
                </a:solidFill>
                <a:latin typeface="EC Square Sans Pro"/>
                <a:ea typeface="+mj-ea"/>
                <a:cs typeface="+mj-cs"/>
              </a:rPr>
              <a:t>Connectivity to internet exchange points</a:t>
            </a:r>
            <a:r>
              <a:rPr lang="en-US" sz="2000">
                <a:solidFill>
                  <a:schemeClr val="accent1">
                    <a:lumMod val="49000"/>
                  </a:schemeClr>
                </a:solidFill>
                <a:latin typeface="EC Square Sans Pro"/>
              </a:rPr>
              <a:t>, and</a:t>
            </a:r>
          </a:p>
          <a:p>
            <a:pPr marL="342900" indent="-342900">
              <a:buFont typeface="Arial" panose="020B0604020202020204" pitchFamily="34" charset="0"/>
              <a:buChar char="•"/>
              <a:defRPr/>
            </a:pPr>
            <a:r>
              <a:rPr lang="en-US" sz="2000" b="1">
                <a:solidFill>
                  <a:schemeClr val="accent1">
                    <a:lumMod val="49000"/>
                  </a:schemeClr>
                </a:solidFill>
                <a:latin typeface="EC Square Sans Pro"/>
                <a:ea typeface="+mj-ea"/>
                <a:cs typeface="+mj-cs"/>
              </a:rPr>
              <a:t>Inter-Connection of Backbones </a:t>
            </a:r>
            <a:r>
              <a:rPr lang="en-US" sz="2000">
                <a:solidFill>
                  <a:schemeClr val="accent1">
                    <a:lumMod val="49000"/>
                  </a:schemeClr>
                </a:solidFill>
                <a:latin typeface="EC Square Sans Pro"/>
              </a:rPr>
              <a:t>with networks inside of the supported territories</a:t>
            </a:r>
          </a:p>
        </p:txBody>
      </p:sp>
      <p:sp>
        <p:nvSpPr>
          <p:cNvPr id="13" name="TextBox 12"/>
          <p:cNvSpPr txBox="1"/>
          <p:nvPr/>
        </p:nvSpPr>
        <p:spPr>
          <a:xfrm>
            <a:off x="6228522" y="1862907"/>
            <a:ext cx="5065906" cy="409342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b="1">
                <a:solidFill>
                  <a:schemeClr val="accent1">
                    <a:lumMod val="49000"/>
                  </a:schemeClr>
                </a:solidFill>
                <a:latin typeface="EC Square Sans Pro"/>
              </a:rPr>
              <a:t>What will be co-financed</a:t>
            </a:r>
            <a:endParaRPr lang="en-IE" sz="2000" b="1" i="0" u="none" strike="noStrike" kern="1200" cap="none" spc="0" normalizeH="0" baseline="0" noProof="0">
              <a:ln>
                <a:noFill/>
              </a:ln>
              <a:solidFill>
                <a:schemeClr val="accent1">
                  <a:lumMod val="49000"/>
                </a:schemeClr>
              </a:solidFill>
              <a:effectLst/>
              <a:uLnTx/>
              <a:uFillTx/>
              <a:latin typeface="EC Square Sans Pro"/>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sz="2000" noProof="0">
                <a:solidFill>
                  <a:schemeClr val="accent1">
                    <a:lumMod val="49000"/>
                  </a:schemeClr>
                </a:solidFill>
                <a:latin typeface="EC Square Sans Pro"/>
              </a:rPr>
              <a:t>For </a:t>
            </a:r>
            <a:r>
              <a:rPr lang="en-IE" sz="2000" b="1">
                <a:solidFill>
                  <a:schemeClr val="accent1">
                    <a:lumMod val="49000"/>
                  </a:schemeClr>
                </a:solidFill>
                <a:latin typeface="EC Square Sans Pro"/>
                <a:ea typeface="+mj-ea"/>
                <a:cs typeface="+mj-cs"/>
              </a:rPr>
              <a:t>works</a:t>
            </a:r>
            <a:r>
              <a:rPr lang="en-IE" sz="2000" noProof="0">
                <a:solidFill>
                  <a:schemeClr val="accent1">
                    <a:lumMod val="49000"/>
                  </a:schemeClr>
                </a:solidFill>
                <a:latin typeface="EC Square Sans Pro"/>
              </a:rPr>
              <a:t>, total project costs required to construct and deliver the described networking solution for the foreseen system lifetime, from end to end, including cable landing station and connectivity towards them. Operating costs, and costs for the land ownership excluded.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sz="2000">
                <a:solidFill>
                  <a:schemeClr val="accent1">
                    <a:lumMod val="49000"/>
                  </a:schemeClr>
                </a:solidFill>
                <a:latin typeface="EC Square Sans Pro"/>
              </a:rPr>
              <a:t>For </a:t>
            </a:r>
            <a:r>
              <a:rPr lang="en-IE" sz="2000" b="1">
                <a:solidFill>
                  <a:schemeClr val="accent1">
                    <a:lumMod val="49000"/>
                  </a:schemeClr>
                </a:solidFill>
                <a:latin typeface="EC Square Sans Pro"/>
                <a:ea typeface="+mj-ea"/>
                <a:cs typeface="+mj-cs"/>
              </a:rPr>
              <a:t>studies</a:t>
            </a:r>
            <a:r>
              <a:rPr lang="en-IE" sz="2000">
                <a:solidFill>
                  <a:schemeClr val="accent1">
                    <a:lumMod val="49000"/>
                  </a:schemeClr>
                </a:solidFill>
                <a:latin typeface="EC Square Sans Pro"/>
              </a:rPr>
              <a:t>, all preparatory work required prior to signing a contract with a supplier such as marine ground surveys for submarine cables, and the application for required permits.</a:t>
            </a:r>
          </a:p>
        </p:txBody>
      </p:sp>
    </p:spTree>
    <p:extLst>
      <p:ext uri="{BB962C8B-B14F-4D97-AF65-F5344CB8AC3E}">
        <p14:creationId xmlns:p14="http://schemas.microsoft.com/office/powerpoint/2010/main" val="31407892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55323" y="202451"/>
            <a:ext cx="10995061" cy="1325563"/>
          </a:xfrm>
        </p:spPr>
        <p:txBody>
          <a:bodyPr>
            <a:normAutofit/>
          </a:bodyPr>
          <a:lstStyle/>
          <a:p>
            <a:r>
              <a:rPr lang="en-US" sz="3600" b="1">
                <a:solidFill>
                  <a:schemeClr val="accent1">
                    <a:lumMod val="49000"/>
                  </a:schemeClr>
                </a:solidFill>
                <a:latin typeface="EC Square Sans Pro"/>
              </a:rPr>
              <a:t>Backbone connectivity for Digital Global Gateways</a:t>
            </a:r>
          </a:p>
        </p:txBody>
      </p:sp>
      <p:sp>
        <p:nvSpPr>
          <p:cNvPr id="6" name="TextBox 5"/>
          <p:cNvSpPr txBox="1"/>
          <p:nvPr/>
        </p:nvSpPr>
        <p:spPr>
          <a:xfrm>
            <a:off x="859419" y="1102543"/>
            <a:ext cx="9224838" cy="830997"/>
          </a:xfrm>
          <a:prstGeom prst="rect">
            <a:avLst/>
          </a:prstGeom>
          <a:noFill/>
        </p:spPr>
        <p:txBody>
          <a:bodyPr wrap="square" lIns="91440" tIns="45720" rIns="91440" bIns="45720" rtlCol="0" anchor="t">
            <a:spAutoFit/>
          </a:bodyPr>
          <a:lstStyle/>
          <a:p>
            <a:pPr>
              <a:defRPr/>
            </a:pPr>
            <a:r>
              <a:rPr lang="en-GB" sz="2400" b="1" i="1">
                <a:solidFill>
                  <a:srgbClr val="FFC000"/>
                </a:solidFill>
                <a:latin typeface="EC Square Sans Pro"/>
              </a:rPr>
              <a:t>CEF-DIG-2024-GATEWAYS-STUDIES &amp; …WORKS</a:t>
            </a:r>
            <a:endParaRPr lang="en-IE" sz="2400" b="1" i="1">
              <a:solidFill>
                <a:srgbClr val="FFC000"/>
              </a:solidFill>
              <a:latin typeface="EC Square Sans Pr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400" b="0" i="0" u="none" strike="noStrike" kern="1200" cap="none" spc="0" normalizeH="0" baseline="0" noProof="0">
              <a:ln>
                <a:noFill/>
              </a:ln>
              <a:solidFill>
                <a:srgbClr val="4D4D4D"/>
              </a:solidFill>
              <a:effectLst/>
              <a:uLnTx/>
              <a:uFillTx/>
              <a:latin typeface="Arial"/>
              <a:ea typeface="+mn-ea"/>
              <a:cs typeface="+mn-cs"/>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634" y="5493084"/>
            <a:ext cx="1221939" cy="1339433"/>
          </a:xfrm>
          <a:prstGeom prst="rect">
            <a:avLst/>
          </a:prstGeom>
        </p:spPr>
      </p:pic>
      <p:sp>
        <p:nvSpPr>
          <p:cNvPr id="10" name="TextBox 9"/>
          <p:cNvSpPr txBox="1"/>
          <p:nvPr/>
        </p:nvSpPr>
        <p:spPr>
          <a:xfrm>
            <a:off x="1465573" y="4438678"/>
            <a:ext cx="5456376" cy="52322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800" b="0" i="0" u="none" strike="noStrike" kern="1200" cap="none" spc="0" normalizeH="0" baseline="0" noProof="0">
                <a:ln>
                  <a:noFill/>
                </a:ln>
                <a:solidFill>
                  <a:schemeClr val="accent1">
                    <a:lumMod val="49000"/>
                  </a:schemeClr>
                </a:solidFill>
                <a:effectLst/>
                <a:uLnTx/>
                <a:uFillTx/>
                <a:latin typeface="EC Square Sans Pro"/>
              </a:rPr>
              <a:t>Maximum Co-Funding Rates: </a:t>
            </a:r>
            <a:endParaRPr lang="en-IE" sz="2800" b="0" i="0" u="none" strike="noStrike" kern="1200" cap="none" spc="0" normalizeH="0" baseline="0" noProof="0">
              <a:ln>
                <a:noFill/>
              </a:ln>
              <a:solidFill>
                <a:schemeClr val="accent1">
                  <a:lumMod val="49000"/>
                </a:schemeClr>
              </a:solidFill>
              <a:effectLst/>
              <a:uLnTx/>
              <a:uFillTx/>
              <a:latin typeface="EC Square Sans Pro"/>
            </a:endParaRPr>
          </a:p>
        </p:txBody>
      </p:sp>
      <p:graphicFrame>
        <p:nvGraphicFramePr>
          <p:cNvPr id="2" name="Table 1"/>
          <p:cNvGraphicFramePr>
            <a:graphicFrameLocks noGrp="1"/>
          </p:cNvGraphicFramePr>
          <p:nvPr>
            <p:extLst>
              <p:ext uri="{D42A27DB-BD31-4B8C-83A1-F6EECF244321}">
                <p14:modId xmlns:p14="http://schemas.microsoft.com/office/powerpoint/2010/main" val="376411537"/>
              </p:ext>
            </p:extLst>
          </p:nvPr>
        </p:nvGraphicFramePr>
        <p:xfrm>
          <a:off x="1465573" y="4867718"/>
          <a:ext cx="4423598" cy="1458229"/>
        </p:xfrm>
        <a:graphic>
          <a:graphicData uri="http://schemas.openxmlformats.org/drawingml/2006/table">
            <a:tbl>
              <a:tblPr firstRow="1" bandRow="1">
                <a:tableStyleId>{5C22544A-7EE6-4342-B048-85BDC9FD1C3A}</a:tableStyleId>
              </a:tblPr>
              <a:tblGrid>
                <a:gridCol w="4423598">
                  <a:extLst>
                    <a:ext uri="{9D8B030D-6E8A-4147-A177-3AD203B41FA5}">
                      <a16:colId xmlns:a16="http://schemas.microsoft.com/office/drawing/2014/main" val="2625326770"/>
                    </a:ext>
                  </a:extLst>
                </a:gridCol>
              </a:tblGrid>
              <a:tr h="526764">
                <a:tc>
                  <a:txBody>
                    <a:bodyPr/>
                    <a:lstStyle/>
                    <a:p>
                      <a:pPr algn="ctr"/>
                      <a:r>
                        <a:rPr lang="en-IE" sz="2000" b="0">
                          <a:solidFill>
                            <a:schemeClr val="accent5"/>
                          </a:solidFill>
                        </a:rPr>
                        <a:t>Works</a:t>
                      </a:r>
                      <a:r>
                        <a:rPr lang="en-IE" sz="2000" b="0" baseline="0">
                          <a:solidFill>
                            <a:schemeClr val="accent5"/>
                          </a:solidFill>
                        </a:rPr>
                        <a:t>: 30%</a:t>
                      </a:r>
                      <a:endParaRPr lang="en-IE" sz="2000" b="0">
                        <a:solidFill>
                          <a:schemeClr val="accent5"/>
                        </a:solidFill>
                      </a:endParaRPr>
                    </a:p>
                  </a:txBody>
                  <a:tcPr>
                    <a:solidFill>
                      <a:schemeClr val="tx2"/>
                    </a:solidFill>
                  </a:tcPr>
                </a:tc>
                <a:extLst>
                  <a:ext uri="{0D108BD9-81ED-4DB2-BD59-A6C34878D82A}">
                    <a16:rowId xmlns:a16="http://schemas.microsoft.com/office/drawing/2014/main" val="1949569887"/>
                  </a:ext>
                </a:extLst>
              </a:tr>
              <a:tr h="497659">
                <a:tc>
                  <a:txBody>
                    <a:bodyPr/>
                    <a:lstStyle/>
                    <a:p>
                      <a:pPr algn="ctr"/>
                      <a:r>
                        <a:rPr lang="en-IE" sz="2000">
                          <a:solidFill>
                            <a:schemeClr val="tx2"/>
                          </a:solidFill>
                          <a:latin typeface="EC Square Sans Pro"/>
                        </a:rPr>
                        <a:t>Strong</a:t>
                      </a:r>
                      <a:r>
                        <a:rPr lang="en-IE" sz="2000" baseline="0">
                          <a:solidFill>
                            <a:schemeClr val="tx2"/>
                          </a:solidFill>
                          <a:latin typeface="EC Square Sans Pro"/>
                        </a:rPr>
                        <a:t> Cross-border Dimension: 50%</a:t>
                      </a:r>
                      <a:endParaRPr lang="en-IE" sz="2000">
                        <a:solidFill>
                          <a:schemeClr val="tx2"/>
                        </a:solidFill>
                        <a:latin typeface="EC Square Sans Pro"/>
                      </a:endParaRPr>
                    </a:p>
                  </a:txBody>
                  <a:tcPr/>
                </a:tc>
                <a:extLst>
                  <a:ext uri="{0D108BD9-81ED-4DB2-BD59-A6C34878D82A}">
                    <a16:rowId xmlns:a16="http://schemas.microsoft.com/office/drawing/2014/main" val="417636657"/>
                  </a:ext>
                </a:extLst>
              </a:tr>
              <a:tr h="433806">
                <a:tc>
                  <a:txBody>
                    <a:bodyPr/>
                    <a:lstStyle/>
                    <a:p>
                      <a:pPr algn="ctr"/>
                      <a:r>
                        <a:rPr lang="en-IE" sz="2000">
                          <a:solidFill>
                            <a:schemeClr val="tx2"/>
                          </a:solidFill>
                          <a:latin typeface="EC Square Sans Pro"/>
                        </a:rPr>
                        <a:t>Outermost</a:t>
                      </a:r>
                      <a:r>
                        <a:rPr lang="en-IE" sz="2000" baseline="0">
                          <a:solidFill>
                            <a:schemeClr val="tx2"/>
                          </a:solidFill>
                          <a:latin typeface="EC Square Sans Pro"/>
                        </a:rPr>
                        <a:t> Regions: 70%</a:t>
                      </a:r>
                      <a:endParaRPr lang="en-IE" sz="2000">
                        <a:solidFill>
                          <a:schemeClr val="tx2"/>
                        </a:solidFill>
                        <a:latin typeface="EC Square Sans Pro"/>
                      </a:endParaRPr>
                    </a:p>
                  </a:txBody>
                  <a:tcPr/>
                </a:tc>
                <a:extLst>
                  <a:ext uri="{0D108BD9-81ED-4DB2-BD59-A6C34878D82A}">
                    <a16:rowId xmlns:a16="http://schemas.microsoft.com/office/drawing/2014/main" val="2297718185"/>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4120332131"/>
              </p:ext>
            </p:extLst>
          </p:nvPr>
        </p:nvGraphicFramePr>
        <p:xfrm>
          <a:off x="5889171" y="4867718"/>
          <a:ext cx="4423598" cy="526764"/>
        </p:xfrm>
        <a:graphic>
          <a:graphicData uri="http://schemas.openxmlformats.org/drawingml/2006/table">
            <a:tbl>
              <a:tblPr firstRow="1" bandRow="1">
                <a:tableStyleId>{5C22544A-7EE6-4342-B048-85BDC9FD1C3A}</a:tableStyleId>
              </a:tblPr>
              <a:tblGrid>
                <a:gridCol w="4423598">
                  <a:extLst>
                    <a:ext uri="{9D8B030D-6E8A-4147-A177-3AD203B41FA5}">
                      <a16:colId xmlns:a16="http://schemas.microsoft.com/office/drawing/2014/main" val="2625326770"/>
                    </a:ext>
                  </a:extLst>
                </a:gridCol>
              </a:tblGrid>
              <a:tr h="526764">
                <a:tc>
                  <a:txBody>
                    <a:bodyPr/>
                    <a:lstStyle/>
                    <a:p>
                      <a:pPr algn="ctr"/>
                      <a:r>
                        <a:rPr lang="en-IE" sz="2000" b="0">
                          <a:solidFill>
                            <a:schemeClr val="accent5"/>
                          </a:solidFill>
                        </a:rPr>
                        <a:t>Studies:</a:t>
                      </a:r>
                      <a:r>
                        <a:rPr lang="en-IE" sz="2000" b="0" baseline="0">
                          <a:solidFill>
                            <a:schemeClr val="accent5"/>
                          </a:solidFill>
                        </a:rPr>
                        <a:t> 50%</a:t>
                      </a:r>
                      <a:endParaRPr lang="en-IE" sz="2000" b="0">
                        <a:solidFill>
                          <a:schemeClr val="accent5"/>
                        </a:solidFill>
                      </a:endParaRPr>
                    </a:p>
                  </a:txBody>
                  <a:tcPr>
                    <a:solidFill>
                      <a:schemeClr val="tx2"/>
                    </a:solidFill>
                  </a:tcPr>
                </a:tc>
                <a:extLst>
                  <a:ext uri="{0D108BD9-81ED-4DB2-BD59-A6C34878D82A}">
                    <a16:rowId xmlns:a16="http://schemas.microsoft.com/office/drawing/2014/main" val="1949569887"/>
                  </a:ext>
                </a:extLst>
              </a:tr>
            </a:tbl>
          </a:graphicData>
        </a:graphic>
      </p:graphicFrame>
      <p:sp>
        <p:nvSpPr>
          <p:cNvPr id="12" name="TextBox 11"/>
          <p:cNvSpPr txBox="1"/>
          <p:nvPr/>
        </p:nvSpPr>
        <p:spPr>
          <a:xfrm>
            <a:off x="859419" y="1717357"/>
            <a:ext cx="10122151" cy="261610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400" b="1" noProof="0">
                <a:solidFill>
                  <a:schemeClr val="accent1">
                    <a:lumMod val="49000"/>
                  </a:schemeClr>
                </a:solidFill>
                <a:latin typeface="EC Square Sans Pro"/>
              </a:rPr>
              <a:t>Expected Impact:</a:t>
            </a:r>
            <a:endParaRPr lang="en-IE" sz="2400" b="1" i="0" u="none" strike="noStrike" kern="1200" cap="none" spc="0" normalizeH="0" baseline="0" noProof="0">
              <a:ln>
                <a:noFill/>
              </a:ln>
              <a:solidFill>
                <a:schemeClr val="accent1">
                  <a:lumMod val="49000"/>
                </a:schemeClr>
              </a:solidFill>
              <a:effectLst/>
              <a:uLnTx/>
              <a:uFillTx/>
              <a:latin typeface="EC Square Sans Pro"/>
            </a:endParaRPr>
          </a:p>
          <a:p>
            <a:pPr marL="285750" lvl="0" indent="-285750">
              <a:buFont typeface="Arial" panose="020B0604020202020204" pitchFamily="34" charset="0"/>
              <a:buChar char="•"/>
              <a:defRPr/>
            </a:pPr>
            <a:r>
              <a:rPr lang="en-US" sz="2000" b="1">
                <a:solidFill>
                  <a:schemeClr val="accent1">
                    <a:lumMod val="49000"/>
                  </a:schemeClr>
                </a:solidFill>
                <a:latin typeface="EC Square Sans Pro"/>
                <a:ea typeface="+mj-ea"/>
                <a:cs typeface="+mj-cs"/>
              </a:rPr>
              <a:t>benefits go beyond </a:t>
            </a:r>
            <a:r>
              <a:rPr lang="en-US" sz="2000">
                <a:solidFill>
                  <a:schemeClr val="accent1">
                    <a:lumMod val="49000"/>
                  </a:schemeClr>
                </a:solidFill>
                <a:latin typeface="EC Square Sans Pro"/>
              </a:rPr>
              <a:t>those directly related to supported projects </a:t>
            </a:r>
          </a:p>
          <a:p>
            <a:pPr marL="285750" lvl="0" indent="-285750">
              <a:buFont typeface="Arial" panose="020B0604020202020204" pitchFamily="34" charset="0"/>
              <a:buChar char="•"/>
              <a:defRPr/>
            </a:pPr>
            <a:r>
              <a:rPr lang="en-US" sz="2000">
                <a:solidFill>
                  <a:schemeClr val="accent1">
                    <a:lumMod val="49000"/>
                  </a:schemeClr>
                </a:solidFill>
                <a:latin typeface="EC Square Sans Pro"/>
              </a:rPr>
              <a:t>contribute to bridging the </a:t>
            </a:r>
            <a:r>
              <a:rPr lang="en-US" sz="2000" b="1">
                <a:solidFill>
                  <a:schemeClr val="accent1">
                    <a:lumMod val="49000"/>
                  </a:schemeClr>
                </a:solidFill>
                <a:latin typeface="EC Square Sans Pro"/>
                <a:ea typeface="+mj-ea"/>
                <a:cs typeface="+mj-cs"/>
              </a:rPr>
              <a:t>digital</a:t>
            </a:r>
            <a:r>
              <a:rPr lang="en-US" sz="2000">
                <a:solidFill>
                  <a:schemeClr val="accent1">
                    <a:lumMod val="49000"/>
                  </a:schemeClr>
                </a:solidFill>
                <a:latin typeface="EC Square Sans Pro"/>
              </a:rPr>
              <a:t> </a:t>
            </a:r>
            <a:r>
              <a:rPr lang="en-US" sz="2000" b="1">
                <a:solidFill>
                  <a:schemeClr val="accent1">
                    <a:lumMod val="49000"/>
                  </a:schemeClr>
                </a:solidFill>
                <a:latin typeface="EC Square Sans Pro"/>
                <a:ea typeface="+mj-ea"/>
                <a:cs typeface="+mj-cs"/>
              </a:rPr>
              <a:t>divide</a:t>
            </a:r>
            <a:r>
              <a:rPr lang="en-US" sz="2000">
                <a:solidFill>
                  <a:schemeClr val="accent1">
                    <a:lumMod val="49000"/>
                  </a:schemeClr>
                </a:solidFill>
                <a:latin typeface="EC Square Sans Pro"/>
              </a:rPr>
              <a:t>, </a:t>
            </a:r>
          </a:p>
          <a:p>
            <a:pPr marL="285750" lvl="0" indent="-285750">
              <a:buFont typeface="Arial" panose="020B0604020202020204" pitchFamily="34" charset="0"/>
              <a:buChar char="•"/>
              <a:defRPr/>
            </a:pPr>
            <a:r>
              <a:rPr lang="en-US" sz="2000">
                <a:solidFill>
                  <a:schemeClr val="accent1">
                    <a:lumMod val="49000"/>
                  </a:schemeClr>
                </a:solidFill>
                <a:latin typeface="EC Square Sans Pro"/>
              </a:rPr>
              <a:t>ensuring widespread access to </a:t>
            </a:r>
            <a:r>
              <a:rPr lang="en-US" sz="2000" b="1">
                <a:solidFill>
                  <a:schemeClr val="accent1">
                    <a:lumMod val="49000"/>
                  </a:schemeClr>
                </a:solidFill>
                <a:latin typeface="EC Square Sans Pro"/>
                <a:ea typeface="+mj-ea"/>
                <a:cs typeface="+mj-cs"/>
              </a:rPr>
              <a:t>gigabit</a:t>
            </a:r>
            <a:r>
              <a:rPr lang="en-US" sz="2000">
                <a:solidFill>
                  <a:schemeClr val="accent1">
                    <a:lumMod val="49000"/>
                  </a:schemeClr>
                </a:solidFill>
                <a:latin typeface="EC Square Sans Pro"/>
              </a:rPr>
              <a:t> </a:t>
            </a:r>
            <a:r>
              <a:rPr lang="en-US" sz="2000" b="1">
                <a:solidFill>
                  <a:schemeClr val="accent1">
                    <a:lumMod val="49000"/>
                  </a:schemeClr>
                </a:solidFill>
                <a:latin typeface="EC Square Sans Pro"/>
                <a:ea typeface="+mj-ea"/>
                <a:cs typeface="+mj-cs"/>
              </a:rPr>
              <a:t>networks</a:t>
            </a:r>
            <a:r>
              <a:rPr lang="en-US" sz="2000">
                <a:solidFill>
                  <a:schemeClr val="accent1">
                    <a:lumMod val="49000"/>
                  </a:schemeClr>
                </a:solidFill>
                <a:latin typeface="EC Square Sans Pro"/>
              </a:rPr>
              <a:t> </a:t>
            </a:r>
            <a:r>
              <a:rPr lang="en-US" sz="2000">
                <a:latin typeface="EC Square Sans Pro"/>
              </a:rPr>
              <a:t/>
            </a:r>
            <a:br>
              <a:rPr lang="en-US" sz="2000">
                <a:latin typeface="EC Square Sans Pro"/>
              </a:rPr>
            </a:br>
            <a:r>
              <a:rPr lang="en-US" sz="2000">
                <a:solidFill>
                  <a:schemeClr val="accent1">
                    <a:lumMod val="49000"/>
                  </a:schemeClr>
                </a:solidFill>
                <a:latin typeface="EC Square Sans Pro"/>
              </a:rPr>
              <a:t>for everybody in the EU and all businesses.</a:t>
            </a:r>
          </a:p>
          <a:p>
            <a:pPr lvl="0">
              <a:defRPr/>
            </a:pPr>
            <a:r>
              <a:rPr lang="en-US" sz="2000">
                <a:solidFill>
                  <a:schemeClr val="accent1">
                    <a:lumMod val="49000"/>
                  </a:schemeClr>
                </a:solidFill>
                <a:latin typeface="EC Square Sans Pro"/>
              </a:rPr>
              <a:t>This connectivity infrastructure can cross-facilitate the implementation of other topics supported under CEF Digital, such as the </a:t>
            </a:r>
          </a:p>
          <a:p>
            <a:pPr marL="285750" lvl="0" indent="-285750">
              <a:buFont typeface="Arial" panose="020B0604020202020204" pitchFamily="34" charset="0"/>
              <a:buChar char="•"/>
              <a:defRPr/>
            </a:pPr>
            <a:r>
              <a:rPr lang="en-US" sz="2000">
                <a:solidFill>
                  <a:schemeClr val="accent1">
                    <a:lumMod val="49000"/>
                  </a:schemeClr>
                </a:solidFill>
                <a:latin typeface="EC Square Sans Pro"/>
              </a:rPr>
              <a:t>take-up of 5G connectivity, High Performance Computing, etc.</a:t>
            </a:r>
          </a:p>
        </p:txBody>
      </p:sp>
    </p:spTree>
    <p:extLst>
      <p:ext uri="{BB962C8B-B14F-4D97-AF65-F5344CB8AC3E}">
        <p14:creationId xmlns:p14="http://schemas.microsoft.com/office/powerpoint/2010/main" val="34775115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70722" y="482860"/>
            <a:ext cx="10850574" cy="782357"/>
          </a:xfrm>
        </p:spPr>
        <p:txBody>
          <a:bodyPr anchor="ctr"/>
          <a:lstStyle/>
          <a:p>
            <a:r>
              <a:rPr lang="en-IE" sz="3600" b="1">
                <a:solidFill>
                  <a:schemeClr val="accent1">
                    <a:lumMod val="49000"/>
                  </a:schemeClr>
                </a:solidFill>
                <a:latin typeface="EC Square Sans Pro"/>
              </a:rPr>
              <a:t>Business plan financial spreadsheet</a:t>
            </a:r>
            <a:endParaRPr lang="en-US" sz="3600" b="1">
              <a:solidFill>
                <a:schemeClr val="accent1">
                  <a:lumMod val="49000"/>
                </a:schemeClr>
              </a:solidFill>
              <a:latin typeface="EC Square Sans Pro"/>
            </a:endParaRPr>
          </a:p>
        </p:txBody>
      </p:sp>
      <p:sp>
        <p:nvSpPr>
          <p:cNvPr id="6" name="TextBox 5"/>
          <p:cNvSpPr txBox="1"/>
          <p:nvPr/>
        </p:nvSpPr>
        <p:spPr>
          <a:xfrm>
            <a:off x="970721" y="1068296"/>
            <a:ext cx="10926003" cy="461665"/>
          </a:xfrm>
          <a:prstGeom prst="rect">
            <a:avLst/>
          </a:prstGeom>
          <a:noFill/>
        </p:spPr>
        <p:txBody>
          <a:bodyPr wrap="square" lIns="91440" tIns="45720" rIns="91440" bIns="45720" rtlCol="0" anchor="t">
            <a:spAutoFit/>
          </a:bodyPr>
          <a:lstStyle/>
          <a:p>
            <a:pPr>
              <a:defRPr/>
            </a:pPr>
            <a:r>
              <a:rPr lang="en-US" sz="2400" b="1" i="1">
                <a:solidFill>
                  <a:srgbClr val="FFC000"/>
                </a:solidFill>
                <a:latin typeface="EC Square Sans Pro"/>
              </a:rPr>
              <a:t>CEF-DIG-2024-GATEWAYS-WORKS</a:t>
            </a:r>
          </a:p>
        </p:txBody>
      </p:sp>
      <p:sp>
        <p:nvSpPr>
          <p:cNvPr id="12" name="TextBox 11"/>
          <p:cNvSpPr txBox="1"/>
          <p:nvPr/>
        </p:nvSpPr>
        <p:spPr>
          <a:xfrm>
            <a:off x="823545" y="1718512"/>
            <a:ext cx="10997751" cy="4524315"/>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defRPr/>
            </a:pPr>
            <a:r>
              <a:rPr lang="en-US">
                <a:solidFill>
                  <a:schemeClr val="accent1">
                    <a:lumMod val="49000"/>
                  </a:schemeClr>
                </a:solidFill>
                <a:latin typeface="EC Square Sans Pro"/>
              </a:rPr>
              <a:t>Its purpose is to help applicants demonstrate the market failure and assess the effect of the EU financial assistance.</a:t>
            </a:r>
          </a:p>
          <a:p>
            <a:pPr marL="342900" indent="-342900">
              <a:buFont typeface="Arial" panose="020B0604020202020204" pitchFamily="34" charset="0"/>
              <a:buChar char="•"/>
              <a:defRPr/>
            </a:pPr>
            <a:endParaRPr lang="en-US">
              <a:solidFill>
                <a:schemeClr val="accent1">
                  <a:lumMod val="49000"/>
                </a:schemeClr>
              </a:solidFill>
              <a:latin typeface="EC Square Sans Pro"/>
            </a:endParaRPr>
          </a:p>
          <a:p>
            <a:pPr marL="342900" indent="-342900">
              <a:buFont typeface="Arial" panose="020B0604020202020204" pitchFamily="34" charset="0"/>
              <a:buChar char="•"/>
              <a:defRPr/>
            </a:pPr>
            <a:r>
              <a:rPr lang="en-US">
                <a:solidFill>
                  <a:schemeClr val="accent1">
                    <a:lumMod val="49000"/>
                  </a:schemeClr>
                </a:solidFill>
                <a:latin typeface="EC Square Sans Pro"/>
              </a:rPr>
              <a:t>It is an admissibility condition only for proposals including Works.</a:t>
            </a:r>
          </a:p>
          <a:p>
            <a:pPr marL="342900" indent="-342900">
              <a:buFont typeface="Arial" panose="020B0604020202020204" pitchFamily="34" charset="0"/>
              <a:buChar char="•"/>
              <a:defRPr/>
            </a:pPr>
            <a:endParaRPr lang="en-US">
              <a:solidFill>
                <a:schemeClr val="accent1">
                  <a:lumMod val="49000"/>
                </a:schemeClr>
              </a:solidFill>
              <a:latin typeface="EC Square Sans Pro"/>
            </a:endParaRPr>
          </a:p>
          <a:p>
            <a:pPr marL="342900" indent="-342900">
              <a:buFont typeface="Arial" panose="020B0604020202020204" pitchFamily="34" charset="0"/>
              <a:buChar char="•"/>
              <a:defRPr/>
            </a:pPr>
            <a:r>
              <a:rPr lang="en-US">
                <a:solidFill>
                  <a:schemeClr val="accent1">
                    <a:lumMod val="49000"/>
                  </a:schemeClr>
                </a:solidFill>
                <a:latin typeface="EC Square Sans Pro"/>
              </a:rPr>
              <a:t>The Excel template is available in the Submission System and is password protected. Only the input cells/sheets can be modified. Two Free Tabs are available for intermediate calculations. All instructions are detailed in the “Notice” sheet</a:t>
            </a:r>
          </a:p>
          <a:p>
            <a:pPr marL="342900" indent="-342900">
              <a:buFont typeface="Arial" panose="020B0604020202020204" pitchFamily="34" charset="0"/>
              <a:buChar char="•"/>
              <a:defRPr/>
            </a:pPr>
            <a:endParaRPr lang="en-US">
              <a:solidFill>
                <a:schemeClr val="accent1">
                  <a:lumMod val="49000"/>
                </a:schemeClr>
              </a:solidFill>
              <a:latin typeface="EC Square Sans Pro"/>
            </a:endParaRPr>
          </a:p>
          <a:p>
            <a:pPr marL="342900" indent="-342900">
              <a:buFont typeface="Arial" panose="020B0604020202020204" pitchFamily="34" charset="0"/>
              <a:buChar char="•"/>
              <a:defRPr/>
            </a:pPr>
            <a:endParaRPr lang="en-US">
              <a:solidFill>
                <a:schemeClr val="accent1">
                  <a:lumMod val="49000"/>
                </a:schemeClr>
              </a:solidFill>
              <a:latin typeface="EC Square Sans Pro"/>
            </a:endParaRPr>
          </a:p>
          <a:p>
            <a:pPr marL="342900" indent="-342900">
              <a:buFont typeface="Arial" panose="020B0604020202020204" pitchFamily="34" charset="0"/>
              <a:buChar char="•"/>
              <a:defRPr/>
            </a:pPr>
            <a:endParaRPr lang="en-US">
              <a:solidFill>
                <a:schemeClr val="accent1">
                  <a:lumMod val="49000"/>
                </a:schemeClr>
              </a:solidFill>
              <a:latin typeface="EC Square Sans Pro"/>
            </a:endParaRPr>
          </a:p>
          <a:p>
            <a:pPr>
              <a:defRPr/>
            </a:pPr>
            <a:endParaRPr lang="en-US">
              <a:solidFill>
                <a:schemeClr val="accent1">
                  <a:lumMod val="49000"/>
                </a:schemeClr>
              </a:solidFill>
              <a:latin typeface="EC Square Sans Pro"/>
            </a:endParaRPr>
          </a:p>
          <a:p>
            <a:pPr marL="342900" indent="-342900">
              <a:buFont typeface="Arial" panose="020B0604020202020204" pitchFamily="34" charset="0"/>
              <a:buChar char="•"/>
              <a:defRPr/>
            </a:pPr>
            <a:endParaRPr lang="en-US">
              <a:solidFill>
                <a:schemeClr val="accent1">
                  <a:lumMod val="49000"/>
                </a:schemeClr>
              </a:solidFill>
              <a:latin typeface="EC Square Sans Pro"/>
            </a:endParaRPr>
          </a:p>
          <a:p>
            <a:pPr marL="342900" indent="-342900">
              <a:buFont typeface="Arial" panose="020B0604020202020204" pitchFamily="34" charset="0"/>
              <a:buChar char="•"/>
              <a:defRPr/>
            </a:pPr>
            <a:r>
              <a:rPr lang="en-US">
                <a:solidFill>
                  <a:schemeClr val="accent1">
                    <a:lumMod val="49000"/>
                  </a:schemeClr>
                </a:solidFill>
                <a:latin typeface="EC Square Sans Pro"/>
              </a:rPr>
              <a:t>The </a:t>
            </a:r>
            <a:r>
              <a:rPr lang="en-US" b="1">
                <a:solidFill>
                  <a:schemeClr val="accent1">
                    <a:lumMod val="49000"/>
                  </a:schemeClr>
                </a:solidFill>
                <a:latin typeface="EC Square Sans Pro"/>
              </a:rPr>
              <a:t>Financial Discount rate </a:t>
            </a:r>
            <a:r>
              <a:rPr lang="en-US">
                <a:solidFill>
                  <a:schemeClr val="accent1">
                    <a:lumMod val="49000"/>
                  </a:schemeClr>
                </a:solidFill>
                <a:latin typeface="EC Square Sans Pro"/>
              </a:rPr>
              <a:t>(net of inflation) is prefilled at 5%. If this hurdle rate is not adapted to the project at stake, it </a:t>
            </a:r>
            <a:r>
              <a:rPr lang="en-US" b="1">
                <a:solidFill>
                  <a:schemeClr val="accent1">
                    <a:lumMod val="49000"/>
                  </a:schemeClr>
                </a:solidFill>
                <a:latin typeface="EC Square Sans Pro"/>
              </a:rPr>
              <a:t>can be modified but</a:t>
            </a:r>
            <a:r>
              <a:rPr lang="en-US">
                <a:solidFill>
                  <a:schemeClr val="accent1">
                    <a:lumMod val="49000"/>
                  </a:schemeClr>
                </a:solidFill>
                <a:latin typeface="EC Square Sans Pro"/>
              </a:rPr>
              <a:t> the new rate </a:t>
            </a:r>
            <a:r>
              <a:rPr lang="en-US" b="1">
                <a:solidFill>
                  <a:schemeClr val="accent1">
                    <a:lumMod val="49000"/>
                  </a:schemeClr>
                </a:solidFill>
                <a:latin typeface="EC Square Sans Pro"/>
              </a:rPr>
              <a:t>must be justified </a:t>
            </a:r>
            <a:r>
              <a:rPr lang="en-US">
                <a:solidFill>
                  <a:schemeClr val="accent1">
                    <a:lumMod val="49000"/>
                  </a:schemeClr>
                </a:solidFill>
                <a:latin typeface="EC Square Sans Pro"/>
              </a:rPr>
              <a:t>(e.g. with a WACC calculation).</a:t>
            </a:r>
          </a:p>
          <a:p>
            <a:pPr marL="342900" indent="-342900">
              <a:buFont typeface="Arial" panose="020B0604020202020204" pitchFamily="34" charset="0"/>
              <a:buChar char="•"/>
              <a:defRPr/>
            </a:pPr>
            <a:endParaRPr lang="en-US">
              <a:solidFill>
                <a:schemeClr val="accent1">
                  <a:lumMod val="49000"/>
                </a:schemeClr>
              </a:solidFill>
              <a:latin typeface="EC Square Sans Pro"/>
            </a:endParaRPr>
          </a:p>
        </p:txBody>
      </p:sp>
      <p:pic>
        <p:nvPicPr>
          <p:cNvPr id="2" name="Picture 1" descr="A blue and white globe with pink dots&#10;&#10;Description automatically generated">
            <a:extLst>
              <a:ext uri="{FF2B5EF4-FFF2-40B4-BE49-F238E27FC236}">
                <a16:creationId xmlns:a16="http://schemas.microsoft.com/office/drawing/2014/main" id="{E5B691DD-5E7A-A926-0152-48FAEE4AD87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5955" r="27238" b="36806"/>
          <a:stretch/>
        </p:blipFill>
        <p:spPr>
          <a:xfrm>
            <a:off x="10373645" y="277403"/>
            <a:ext cx="1549429" cy="1243173"/>
          </a:xfrm>
          <a:prstGeom prst="rect">
            <a:avLst/>
          </a:prstGeom>
        </p:spPr>
      </p:pic>
      <p:sp>
        <p:nvSpPr>
          <p:cNvPr id="3" name="Slide Number Placeholder 2">
            <a:extLst>
              <a:ext uri="{FF2B5EF4-FFF2-40B4-BE49-F238E27FC236}">
                <a16:creationId xmlns:a16="http://schemas.microsoft.com/office/drawing/2014/main" id="{D6F5077F-5278-13C8-437E-BB484FEAE6A4}"/>
              </a:ext>
            </a:extLst>
          </p:cNvPr>
          <p:cNvSpPr>
            <a:spLocks noGrp="1"/>
          </p:cNvSpPr>
          <p:nvPr>
            <p:ph type="sldNum" sz="quarter" idx="12"/>
          </p:nvPr>
        </p:nvSpPr>
        <p:spPr/>
        <p:txBody>
          <a:bodyPr/>
          <a:lstStyle/>
          <a:p>
            <a:fld id="{F46C79FD-C571-418B-AB0F-5EE936C85276}" type="slidenum">
              <a:rPr lang="en-GB" smtClean="0"/>
              <a:t>15</a:t>
            </a:fld>
            <a:endParaRPr lang="en-GB"/>
          </a:p>
        </p:txBody>
      </p:sp>
      <p:pic>
        <p:nvPicPr>
          <p:cNvPr id="5" name="Picture 4">
            <a:extLst>
              <a:ext uri="{FF2B5EF4-FFF2-40B4-BE49-F238E27FC236}">
                <a16:creationId xmlns:a16="http://schemas.microsoft.com/office/drawing/2014/main" id="{72E1CDDE-E27D-70C6-1EF2-F285D37660F1}"/>
              </a:ext>
            </a:extLst>
          </p:cNvPr>
          <p:cNvPicPr>
            <a:picLocks noChangeAspect="1"/>
          </p:cNvPicPr>
          <p:nvPr/>
        </p:nvPicPr>
        <p:blipFill>
          <a:blip r:embed="rId4"/>
          <a:stretch>
            <a:fillRect/>
          </a:stretch>
        </p:blipFill>
        <p:spPr>
          <a:xfrm>
            <a:off x="1205835" y="4554148"/>
            <a:ext cx="6134703" cy="424153"/>
          </a:xfrm>
          <a:prstGeom prst="rect">
            <a:avLst/>
          </a:prstGeom>
        </p:spPr>
      </p:pic>
      <p:cxnSp>
        <p:nvCxnSpPr>
          <p:cNvPr id="7" name="Straight Arrow Connector 6">
            <a:extLst>
              <a:ext uri="{FF2B5EF4-FFF2-40B4-BE49-F238E27FC236}">
                <a16:creationId xmlns:a16="http://schemas.microsoft.com/office/drawing/2014/main" id="{CCFBEA69-CDE5-DD77-9168-5E23214F20B6}"/>
              </a:ext>
            </a:extLst>
          </p:cNvPr>
          <p:cNvCxnSpPr/>
          <p:nvPr/>
        </p:nvCxnSpPr>
        <p:spPr>
          <a:xfrm>
            <a:off x="2712792" y="4293552"/>
            <a:ext cx="0" cy="222632"/>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789596AA-3C27-AA6D-CCC9-1ECECFB34E30}"/>
              </a:ext>
            </a:extLst>
          </p:cNvPr>
          <p:cNvCxnSpPr/>
          <p:nvPr/>
        </p:nvCxnSpPr>
        <p:spPr>
          <a:xfrm>
            <a:off x="5628057" y="4331516"/>
            <a:ext cx="0" cy="222632"/>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2273D699-BEA4-58B4-6C72-421CCC92BEEB}"/>
              </a:ext>
            </a:extLst>
          </p:cNvPr>
          <p:cNvCxnSpPr/>
          <p:nvPr/>
        </p:nvCxnSpPr>
        <p:spPr>
          <a:xfrm>
            <a:off x="6778431" y="4333271"/>
            <a:ext cx="0" cy="222632"/>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6D982D15-08EF-3C15-05CC-60BC2DA2D354}"/>
              </a:ext>
            </a:extLst>
          </p:cNvPr>
          <p:cNvCxnSpPr/>
          <p:nvPr/>
        </p:nvCxnSpPr>
        <p:spPr>
          <a:xfrm>
            <a:off x="1655824" y="5085049"/>
            <a:ext cx="0" cy="222632"/>
          </a:xfrm>
          <a:prstGeom prst="straightConnector1">
            <a:avLst/>
          </a:prstGeom>
          <a:ln w="38100">
            <a:solidFill>
              <a:schemeClr val="tx2"/>
            </a:solidFill>
            <a:headEnd type="triangl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69123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F59E0-4888-BDA5-7D06-6697594CE0CA}"/>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0B03788D-8E5F-EB2A-C710-7D6011007672}"/>
              </a:ext>
            </a:extLst>
          </p:cNvPr>
          <p:cNvSpPr txBox="1"/>
          <p:nvPr/>
        </p:nvSpPr>
        <p:spPr>
          <a:xfrm>
            <a:off x="841768" y="1710508"/>
            <a:ext cx="10122151" cy="415498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400" b="1" noProof="0">
                <a:solidFill>
                  <a:schemeClr val="accent1">
                    <a:lumMod val="49000"/>
                  </a:schemeClr>
                </a:solidFill>
                <a:latin typeface="EC Square Sans Pro"/>
              </a:rPr>
              <a:t>Call 4:</a:t>
            </a:r>
            <a:endParaRPr lang="en-IE" sz="2400" b="1" i="0" u="none" strike="noStrike" kern="1200" cap="none" spc="0" normalizeH="0" baseline="0" noProof="0">
              <a:ln>
                <a:noFill/>
              </a:ln>
              <a:solidFill>
                <a:schemeClr val="accent1">
                  <a:lumMod val="49000"/>
                </a:schemeClr>
              </a:solidFill>
              <a:effectLst/>
              <a:uLnTx/>
              <a:uFillTx/>
              <a:latin typeface="EC Square Sans Pro"/>
            </a:endParaRPr>
          </a:p>
          <a:p>
            <a:pPr marL="285750" lvl="0" indent="-285750">
              <a:buFont typeface="Arial" panose="020B0604020202020204" pitchFamily="34" charset="0"/>
              <a:buChar char="•"/>
              <a:defRPr/>
            </a:pPr>
            <a:r>
              <a:rPr lang="en-US" sz="2400">
                <a:solidFill>
                  <a:schemeClr val="accent1">
                    <a:lumMod val="49000"/>
                  </a:schemeClr>
                </a:solidFill>
                <a:latin typeface="EC Square Sans Pro"/>
              </a:rPr>
              <a:t>Open 22 Oct 2024</a:t>
            </a:r>
          </a:p>
          <a:p>
            <a:pPr marL="285750" indent="-285750">
              <a:buFont typeface="Arial" panose="020B0604020202020204" pitchFamily="34" charset="0"/>
              <a:buChar char="•"/>
              <a:defRPr/>
            </a:pPr>
            <a:r>
              <a:rPr lang="en-US" sz="2400" b="1">
                <a:solidFill>
                  <a:schemeClr val="accent1">
                    <a:lumMod val="49000"/>
                  </a:schemeClr>
                </a:solidFill>
                <a:latin typeface="EC Square Sans Pro"/>
                <a:ea typeface="+mj-ea"/>
                <a:cs typeface="+mj-cs"/>
              </a:rPr>
              <a:t>Deadline </a:t>
            </a:r>
            <a:r>
              <a:rPr lang="en-US" sz="2400">
                <a:solidFill>
                  <a:schemeClr val="accent1">
                    <a:lumMod val="49000"/>
                  </a:schemeClr>
                </a:solidFill>
                <a:latin typeface="EC Square Sans Pro"/>
              </a:rPr>
              <a:t>13 Feb 2025 17:00 CET</a:t>
            </a:r>
          </a:p>
          <a:p>
            <a:pPr marL="285750" lvl="0" indent="-285750">
              <a:buFont typeface="Arial" panose="020B0604020202020204" pitchFamily="34" charset="0"/>
              <a:buChar char="•"/>
              <a:defRPr/>
            </a:pPr>
            <a:r>
              <a:rPr lang="en-US" sz="2400">
                <a:solidFill>
                  <a:schemeClr val="accent1">
                    <a:lumMod val="49000"/>
                  </a:schemeClr>
                </a:solidFill>
                <a:latin typeface="EC Square Sans Pro"/>
              </a:rPr>
              <a:t>Budget 128 MEUR combined for studies and works</a:t>
            </a:r>
          </a:p>
          <a:p>
            <a:pPr marL="285750" lvl="0" indent="-285750">
              <a:buFont typeface="Arial" panose="020B0604020202020204" pitchFamily="34" charset="0"/>
              <a:buChar char="•"/>
              <a:defRPr/>
            </a:pPr>
            <a:r>
              <a:rPr lang="en-US" sz="2400" b="1">
                <a:solidFill>
                  <a:schemeClr val="accent1">
                    <a:lumMod val="49000"/>
                  </a:schemeClr>
                </a:solidFill>
                <a:latin typeface="EC Square Sans Pro"/>
                <a:ea typeface="+mj-ea"/>
                <a:cs typeface="+mj-cs"/>
              </a:rPr>
              <a:t>Maximum requested grant for works 20 MEUR, for studies 5 MEUR</a:t>
            </a:r>
            <a:endParaRPr lang="en-US" sz="2400">
              <a:solidFill>
                <a:schemeClr val="accent1">
                  <a:lumMod val="49000"/>
                </a:schemeClr>
              </a:solidFill>
              <a:latin typeface="EC Square Sans Pro"/>
            </a:endParaRPr>
          </a:p>
          <a:p>
            <a:pPr marL="285750" lvl="0" indent="-285750">
              <a:buFont typeface="Arial" panose="020B0604020202020204" pitchFamily="34" charset="0"/>
              <a:buChar char="•"/>
              <a:defRPr/>
            </a:pPr>
            <a:r>
              <a:rPr lang="en-US" sz="2400">
                <a:solidFill>
                  <a:schemeClr val="accent1">
                    <a:lumMod val="49000"/>
                  </a:schemeClr>
                </a:solidFill>
                <a:latin typeface="EC Square Sans Pro"/>
              </a:rPr>
              <a:t>Exceptional cases up to 60 MEUR. To be justified by applicant</a:t>
            </a:r>
            <a:r>
              <a:rPr lang="en-US" sz="2400">
                <a:latin typeface="EC Square Sans Pro"/>
              </a:rPr>
              <a:t/>
            </a:r>
            <a:br>
              <a:rPr lang="en-US" sz="2400">
                <a:latin typeface="EC Square Sans Pro"/>
              </a:rPr>
            </a:br>
            <a:r>
              <a:rPr lang="en-US" sz="2400">
                <a:solidFill>
                  <a:schemeClr val="accent1">
                    <a:lumMod val="49000"/>
                  </a:schemeClr>
                </a:solidFill>
                <a:latin typeface="EC Square Sans Pro"/>
              </a:rPr>
              <a:t>(see section 6 eligibility in the call text)</a:t>
            </a:r>
          </a:p>
          <a:p>
            <a:pPr marL="285750" lvl="0" indent="-285750">
              <a:buFont typeface="Arial" panose="020B0604020202020204" pitchFamily="34" charset="0"/>
              <a:buChar char="•"/>
              <a:defRPr/>
            </a:pPr>
            <a:r>
              <a:rPr lang="en-US" sz="2400">
                <a:solidFill>
                  <a:schemeClr val="accent1">
                    <a:lumMod val="49000"/>
                  </a:schemeClr>
                </a:solidFill>
                <a:latin typeface="EC Square Sans Pro"/>
              </a:rPr>
              <a:t>This is a competitive call</a:t>
            </a:r>
          </a:p>
          <a:p>
            <a:pPr marL="285750" lvl="0" indent="-285750">
              <a:buFont typeface="Arial" panose="020B0604020202020204" pitchFamily="34" charset="0"/>
              <a:buChar char="•"/>
              <a:defRPr/>
            </a:pPr>
            <a:r>
              <a:rPr lang="en-US" sz="2400">
                <a:solidFill>
                  <a:schemeClr val="accent1">
                    <a:lumMod val="49000"/>
                  </a:schemeClr>
                </a:solidFill>
                <a:latin typeface="EC Square Sans Pro"/>
              </a:rPr>
              <a:t>It needs to be </a:t>
            </a:r>
            <a:r>
              <a:rPr lang="en-US" sz="2400" b="1">
                <a:solidFill>
                  <a:schemeClr val="accent1">
                    <a:lumMod val="49000"/>
                  </a:schemeClr>
                </a:solidFill>
                <a:latin typeface="EC Square Sans Pro"/>
                <a:ea typeface="+mj-ea"/>
                <a:cs typeface="+mj-cs"/>
              </a:rPr>
              <a:t>supported by the relevant Member State(s)</a:t>
            </a:r>
          </a:p>
          <a:p>
            <a:pPr marL="285750" lvl="0" indent="-285750">
              <a:buFont typeface="Arial" panose="020B0604020202020204" pitchFamily="34" charset="0"/>
              <a:buChar char="•"/>
              <a:defRPr/>
            </a:pPr>
            <a:r>
              <a:rPr lang="en-US" sz="2400" b="1">
                <a:solidFill>
                  <a:schemeClr val="accent1">
                    <a:lumMod val="49000"/>
                  </a:schemeClr>
                </a:solidFill>
                <a:latin typeface="EC Square Sans Pro"/>
                <a:ea typeface="+mj-ea"/>
                <a:cs typeface="+mj-cs"/>
                <a:hlinkClick r:id="rId3">
                  <a:extLst>
                    <a:ext uri="{A12FA001-AC4F-418D-AE19-62706E023703}">
                      <ahyp:hlinkClr xmlns:ahyp="http://schemas.microsoft.com/office/drawing/2018/hyperlinkcolor" xmlns="" val="tx"/>
                    </a:ext>
                  </a:extLst>
                </a:hlinkClick>
              </a:rPr>
              <a:t>URL</a:t>
            </a:r>
            <a:r>
              <a:rPr lang="en-US" sz="2400">
                <a:solidFill>
                  <a:schemeClr val="accent1">
                    <a:lumMod val="49000"/>
                  </a:schemeClr>
                </a:solidFill>
                <a:latin typeface="EC Square Sans Pro"/>
              </a:rPr>
              <a:t> works </a:t>
            </a:r>
          </a:p>
          <a:p>
            <a:pPr marL="285750" lvl="0" indent="-285750">
              <a:buFont typeface="Arial" panose="020B0604020202020204" pitchFamily="34" charset="0"/>
              <a:buChar char="•"/>
              <a:defRPr/>
            </a:pPr>
            <a:r>
              <a:rPr lang="en-US" sz="2400" b="1">
                <a:solidFill>
                  <a:schemeClr val="accent1">
                    <a:lumMod val="49000"/>
                  </a:schemeClr>
                </a:solidFill>
                <a:latin typeface="EC Square Sans Pro"/>
                <a:ea typeface="+mj-ea"/>
                <a:cs typeface="+mj-cs"/>
                <a:hlinkClick r:id="rId4">
                  <a:extLst>
                    <a:ext uri="{A12FA001-AC4F-418D-AE19-62706E023703}">
                      <ahyp:hlinkClr xmlns:ahyp="http://schemas.microsoft.com/office/drawing/2018/hyperlinkcolor" xmlns="" val="tx"/>
                    </a:ext>
                  </a:extLst>
                </a:hlinkClick>
              </a:rPr>
              <a:t>URL</a:t>
            </a:r>
            <a:r>
              <a:rPr lang="en-US" sz="2400">
                <a:solidFill>
                  <a:schemeClr val="accent1">
                    <a:lumMod val="49000"/>
                  </a:schemeClr>
                </a:solidFill>
                <a:latin typeface="EC Square Sans Pro"/>
              </a:rPr>
              <a:t> studies</a:t>
            </a:r>
          </a:p>
        </p:txBody>
      </p:sp>
      <p:sp>
        <p:nvSpPr>
          <p:cNvPr id="4" name="Title 3">
            <a:extLst>
              <a:ext uri="{FF2B5EF4-FFF2-40B4-BE49-F238E27FC236}">
                <a16:creationId xmlns:a16="http://schemas.microsoft.com/office/drawing/2014/main" id="{AD11F5FA-0F8E-B981-9A81-B4C15D60846E}"/>
              </a:ext>
            </a:extLst>
          </p:cNvPr>
          <p:cNvSpPr>
            <a:spLocks noGrp="1"/>
          </p:cNvSpPr>
          <p:nvPr>
            <p:ph type="title"/>
          </p:nvPr>
        </p:nvSpPr>
        <p:spPr>
          <a:xfrm>
            <a:off x="838200" y="365125"/>
            <a:ext cx="10925907" cy="1313840"/>
          </a:xfrm>
        </p:spPr>
        <p:txBody>
          <a:bodyPr>
            <a:normAutofit/>
          </a:bodyPr>
          <a:lstStyle/>
          <a:p>
            <a:r>
              <a:rPr lang="en-US" sz="3600" b="1">
                <a:solidFill>
                  <a:schemeClr val="accent1">
                    <a:lumMod val="49000"/>
                  </a:schemeClr>
                </a:solidFill>
                <a:latin typeface="EC Square Sans Pro"/>
              </a:rPr>
              <a:t>Backbone connectivity for Digital Global Gateways</a:t>
            </a:r>
          </a:p>
        </p:txBody>
      </p:sp>
      <p:sp>
        <p:nvSpPr>
          <p:cNvPr id="6" name="TextBox 5">
            <a:extLst>
              <a:ext uri="{FF2B5EF4-FFF2-40B4-BE49-F238E27FC236}">
                <a16:creationId xmlns:a16="http://schemas.microsoft.com/office/drawing/2014/main" id="{AE706C95-7AF0-4F7D-05CF-0BC85A32EB75}"/>
              </a:ext>
            </a:extLst>
          </p:cNvPr>
          <p:cNvSpPr txBox="1"/>
          <p:nvPr/>
        </p:nvSpPr>
        <p:spPr>
          <a:xfrm>
            <a:off x="841768" y="1265217"/>
            <a:ext cx="9224838" cy="830997"/>
          </a:xfrm>
          <a:prstGeom prst="rect">
            <a:avLst/>
          </a:prstGeom>
          <a:noFill/>
        </p:spPr>
        <p:txBody>
          <a:bodyPr wrap="square" lIns="91440" tIns="45720" rIns="91440" bIns="45720" rtlCol="0" anchor="t">
            <a:spAutoFit/>
          </a:bodyPr>
          <a:lstStyle/>
          <a:p>
            <a:pPr>
              <a:defRPr/>
            </a:pPr>
            <a:r>
              <a:rPr lang="en-GB" sz="2400" b="1" i="1">
                <a:solidFill>
                  <a:srgbClr val="FFC000"/>
                </a:solidFill>
                <a:latin typeface="EC Square Sans Pro"/>
              </a:rPr>
              <a:t>CEF-DIG-2024-GATEWAYS-STUDIES &amp; …WORKS</a:t>
            </a:r>
            <a:endParaRPr lang="en-IE" sz="2400" b="1" i="1">
              <a:solidFill>
                <a:srgbClr val="FFC000"/>
              </a:solidFill>
              <a:latin typeface="EC Square Sans Pr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400" b="0" i="0" u="none" strike="noStrike" kern="1200" cap="none" spc="0" normalizeH="0" baseline="0" noProof="0">
              <a:ln>
                <a:noFill/>
              </a:ln>
              <a:solidFill>
                <a:srgbClr val="4D4D4D"/>
              </a:solidFill>
              <a:effectLst/>
              <a:uLnTx/>
              <a:uFillTx/>
              <a:latin typeface="Arial"/>
              <a:ea typeface="+mn-ea"/>
              <a:cs typeface="+mn-cs"/>
            </a:endParaRPr>
          </a:p>
        </p:txBody>
      </p:sp>
    </p:spTree>
    <p:extLst>
      <p:ext uri="{BB962C8B-B14F-4D97-AF65-F5344CB8AC3E}">
        <p14:creationId xmlns:p14="http://schemas.microsoft.com/office/powerpoint/2010/main" val="37784491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E5B0B-847D-8ACA-3526-8448DF67F0A8}"/>
              </a:ext>
            </a:extLst>
          </p:cNvPr>
          <p:cNvSpPr>
            <a:spLocks noGrp="1"/>
          </p:cNvSpPr>
          <p:nvPr>
            <p:ph type="ctrTitle"/>
          </p:nvPr>
        </p:nvSpPr>
        <p:spPr>
          <a:xfrm>
            <a:off x="2845226" y="2965161"/>
            <a:ext cx="7532323" cy="2149523"/>
          </a:xfrm>
        </p:spPr>
        <p:txBody>
          <a:bodyPr/>
          <a:lstStyle/>
          <a:p>
            <a:r>
              <a:rPr lang="en-IE" b="1">
                <a:solidFill>
                  <a:schemeClr val="accent4">
                    <a:lumMod val="60000"/>
                    <a:lumOff val="40000"/>
                  </a:schemeClr>
                </a:solidFill>
                <a:latin typeface="EC Square Sans Pro"/>
              </a:rPr>
              <a:t>5G Large Scale Pilots</a:t>
            </a:r>
          </a:p>
        </p:txBody>
      </p:sp>
      <p:sp>
        <p:nvSpPr>
          <p:cNvPr id="5" name="Subtitle 2">
            <a:extLst>
              <a:ext uri="{FF2B5EF4-FFF2-40B4-BE49-F238E27FC236}">
                <a16:creationId xmlns:a16="http://schemas.microsoft.com/office/drawing/2014/main" id="{D7F18F2B-4D24-482A-C33D-48553872221B}"/>
              </a:ext>
            </a:extLst>
          </p:cNvPr>
          <p:cNvSpPr>
            <a:spLocks noGrp="1"/>
          </p:cNvSpPr>
          <p:nvPr>
            <p:ph type="subTitle" idx="1"/>
          </p:nvPr>
        </p:nvSpPr>
        <p:spPr>
          <a:xfrm>
            <a:off x="963986" y="4699058"/>
            <a:ext cx="10065224" cy="897754"/>
          </a:xfrm>
        </p:spPr>
        <p:txBody>
          <a:bodyPr vert="horz" lIns="91440" tIns="45720" rIns="91440" bIns="45720" rtlCol="0" anchor="t">
            <a:noAutofit/>
          </a:bodyPr>
          <a:lstStyle/>
          <a:p>
            <a:pPr lvl="0">
              <a:spcAft>
                <a:spcPts val="0"/>
              </a:spcAft>
              <a:buClr>
                <a:srgbClr val="034EA2"/>
              </a:buClr>
            </a:pPr>
            <a:r>
              <a:rPr lang="en-IE" sz="2400" b="1" noProof="0">
                <a:solidFill>
                  <a:schemeClr val="bg1"/>
                </a:solidFill>
                <a:latin typeface="EC Square Sans Pro"/>
              </a:rPr>
              <a:t>Amalia LEBU</a:t>
            </a:r>
          </a:p>
          <a:p>
            <a:pPr lvl="0">
              <a:spcAft>
                <a:spcPts val="0"/>
              </a:spcAft>
              <a:buClr>
                <a:srgbClr val="034EA2"/>
              </a:buClr>
            </a:pPr>
            <a:r>
              <a:rPr lang="en-IE" sz="2000" i="1" noProof="0">
                <a:latin typeface="EC Square Sans Pro"/>
              </a:rPr>
              <a:t>Programme Assistant - EU Policies,</a:t>
            </a:r>
          </a:p>
          <a:p>
            <a:pPr lvl="0">
              <a:spcAft>
                <a:spcPts val="0"/>
              </a:spcAft>
              <a:buClr>
                <a:srgbClr val="034EA2"/>
              </a:buClr>
            </a:pPr>
            <a:r>
              <a:rPr lang="en-IE" sz="2000" i="1">
                <a:latin typeface="EC Square Sans Pro"/>
              </a:rPr>
              <a:t>Unit B.5, Investment in High-Capacity Networks</a:t>
            </a:r>
          </a:p>
          <a:p>
            <a:pPr lvl="0">
              <a:spcAft>
                <a:spcPts val="0"/>
              </a:spcAft>
              <a:buClr>
                <a:srgbClr val="034EA2"/>
              </a:buClr>
            </a:pPr>
            <a:r>
              <a:rPr lang="en-IE" sz="2000" i="1">
                <a:latin typeface="EC Square Sans Pro"/>
              </a:rPr>
              <a:t>DG CONNECT, European Commission</a:t>
            </a:r>
            <a:endParaRPr lang="en-IE" sz="2000" i="1" noProof="0">
              <a:latin typeface="EC Square Sans Pro"/>
            </a:endParaRPr>
          </a:p>
          <a:p>
            <a:endParaRPr lang="en-IE" noProof="0">
              <a:latin typeface="EC Square Sans Pro"/>
            </a:endParaRPr>
          </a:p>
        </p:txBody>
      </p:sp>
      <p:sp>
        <p:nvSpPr>
          <p:cNvPr id="6" name="Subtitle 2">
            <a:extLst>
              <a:ext uri="{FF2B5EF4-FFF2-40B4-BE49-F238E27FC236}">
                <a16:creationId xmlns:a16="http://schemas.microsoft.com/office/drawing/2014/main" id="{01871798-E195-666B-F63A-3C9475CFC54A}"/>
              </a:ext>
            </a:extLst>
          </p:cNvPr>
          <p:cNvSpPr txBox="1">
            <a:spLocks/>
          </p:cNvSpPr>
          <p:nvPr/>
        </p:nvSpPr>
        <p:spPr>
          <a:xfrm>
            <a:off x="1653788" y="4665807"/>
            <a:ext cx="10065224" cy="89775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i="0" kern="1200">
                <a:solidFill>
                  <a:schemeClr val="accent5"/>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buClr>
                <a:srgbClr val="034EA2"/>
              </a:buClr>
            </a:pPr>
            <a:r>
              <a:rPr lang="en-IE" sz="2400" b="1">
                <a:solidFill>
                  <a:schemeClr val="bg1"/>
                </a:solidFill>
                <a:latin typeface="EC Square Sans Pro"/>
              </a:rPr>
              <a:t>Bianca JITEA</a:t>
            </a:r>
          </a:p>
          <a:p>
            <a:pPr algn="r">
              <a:buClr>
                <a:srgbClr val="034EA2"/>
              </a:buClr>
            </a:pPr>
            <a:r>
              <a:rPr lang="en-IE" sz="2000" i="1">
                <a:latin typeface="EC Square Sans Pro"/>
              </a:rPr>
              <a:t>Policy Officer,</a:t>
            </a:r>
          </a:p>
          <a:p>
            <a:pPr algn="r">
              <a:buClr>
                <a:srgbClr val="034EA2"/>
              </a:buClr>
            </a:pPr>
            <a:r>
              <a:rPr lang="en-IE" sz="2000" i="1">
                <a:latin typeface="EC Square Sans Pro"/>
              </a:rPr>
              <a:t>Unit E.1, Future Connectivity Systems</a:t>
            </a:r>
          </a:p>
          <a:p>
            <a:pPr algn="r">
              <a:buClr>
                <a:srgbClr val="034EA2"/>
              </a:buClr>
            </a:pPr>
            <a:r>
              <a:rPr lang="en-IE" sz="2000" i="1">
                <a:latin typeface="EC Square Sans Pro"/>
              </a:rPr>
              <a:t>DG CONNECT, European Commission</a:t>
            </a:r>
          </a:p>
          <a:p>
            <a:pPr algn="r"/>
            <a:endParaRPr lang="en-IE"/>
          </a:p>
        </p:txBody>
      </p:sp>
    </p:spTree>
    <p:extLst>
      <p:ext uri="{BB962C8B-B14F-4D97-AF65-F5344CB8AC3E}">
        <p14:creationId xmlns:p14="http://schemas.microsoft.com/office/powerpoint/2010/main" val="20092752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981513" y="2302648"/>
            <a:ext cx="10930855" cy="1382811"/>
          </a:xfrm>
        </p:spPr>
        <p:txBody>
          <a:bodyPr/>
          <a:lstStyle/>
          <a:p>
            <a:r>
              <a:rPr lang="en-US"/>
              <a:t/>
            </a:r>
            <a:br>
              <a:rPr lang="en-US"/>
            </a:br>
            <a:r>
              <a:rPr lang="en-US"/>
              <a:t/>
            </a:r>
            <a:br>
              <a:rPr lang="en-US"/>
            </a:br>
            <a:r>
              <a:rPr lang="en-US" b="1">
                <a:solidFill>
                  <a:schemeClr val="tx2">
                    <a:lumMod val="76000"/>
                  </a:schemeClr>
                </a:solidFill>
                <a:latin typeface="EC Square Sans Pro"/>
              </a:rPr>
              <a:t>5G </a:t>
            </a:r>
            <a:r>
              <a:rPr lang="en-US" b="1">
                <a:solidFill>
                  <a:schemeClr val="tx2">
                    <a:lumMod val="76000"/>
                  </a:schemeClr>
                </a:solidFill>
                <a:latin typeface="EC Square Sans Pro"/>
                <a:ea typeface="+mn-ea"/>
                <a:cs typeface="+mn-cs"/>
              </a:rPr>
              <a:t>Large</a:t>
            </a:r>
            <a:r>
              <a:rPr lang="en-US" b="1">
                <a:solidFill>
                  <a:schemeClr val="tx2">
                    <a:lumMod val="76000"/>
                  </a:schemeClr>
                </a:solidFill>
                <a:latin typeface="EC Square Sans Pro"/>
              </a:rPr>
              <a:t> Scale Pilots</a:t>
            </a:r>
            <a:r>
              <a:rPr lang="en-US" b="1">
                <a:latin typeface="EC Square Sans Pro"/>
              </a:rPr>
              <a:t/>
            </a:r>
            <a:br>
              <a:rPr lang="en-US" b="1">
                <a:latin typeface="EC Square Sans Pro"/>
              </a:rPr>
            </a:br>
            <a:r>
              <a:rPr lang="en-US" sz="3200" i="1">
                <a:solidFill>
                  <a:schemeClr val="tx2">
                    <a:lumMod val="76000"/>
                  </a:schemeClr>
                </a:solidFill>
                <a:latin typeface="EC Square Sans Pro"/>
              </a:rPr>
              <a:t>5G Coverage along Transport Corridors</a:t>
            </a:r>
            <a:r>
              <a:rPr lang="en-US" sz="3200" i="1">
                <a:latin typeface="EC Square Sans Pro"/>
              </a:rPr>
              <a:t/>
            </a:r>
            <a:br>
              <a:rPr lang="en-US" sz="3200" i="1">
                <a:latin typeface="EC Square Sans Pro"/>
              </a:rPr>
            </a:br>
            <a:r>
              <a:rPr lang="en-US" sz="3200" i="1">
                <a:solidFill>
                  <a:schemeClr val="tx2">
                    <a:lumMod val="76000"/>
                  </a:schemeClr>
                </a:solidFill>
                <a:latin typeface="EC Square Sans Pro"/>
              </a:rPr>
              <a:t>5G and Edge Cloud for Smart Communities</a:t>
            </a:r>
            <a:r>
              <a:rPr lang="en-US" sz="3200" i="1">
                <a:solidFill>
                  <a:schemeClr val="tx2">
                    <a:lumMod val="76000"/>
                  </a:schemeClr>
                </a:solidFill>
              </a:rPr>
              <a:t> </a:t>
            </a:r>
            <a:endParaRPr lang="en-IE" sz="3200">
              <a:solidFill>
                <a:schemeClr val="tx2">
                  <a:lumMod val="76000"/>
                </a:schemeClr>
              </a:solidFill>
            </a:endParaRPr>
          </a:p>
        </p:txBody>
      </p:sp>
      <p:sp>
        <p:nvSpPr>
          <p:cNvPr id="5" name="Subtitle 4"/>
          <p:cNvSpPr>
            <a:spLocks noGrp="1"/>
          </p:cNvSpPr>
          <p:nvPr>
            <p:ph type="subTitle" idx="1"/>
          </p:nvPr>
        </p:nvSpPr>
        <p:spPr>
          <a:xfrm>
            <a:off x="1909409" y="4658032"/>
            <a:ext cx="10156297" cy="1655762"/>
          </a:xfrm>
        </p:spPr>
        <p:txBody>
          <a:bodyPr vert="horz" lIns="91440" tIns="45720" rIns="91440" bIns="45720" rtlCol="0" anchor="t">
            <a:noAutofit/>
          </a:bodyPr>
          <a:lstStyle/>
          <a:p>
            <a:pPr algn="r">
              <a:spcAft>
                <a:spcPts val="0"/>
              </a:spcAft>
            </a:pPr>
            <a:r>
              <a:rPr lang="en-IE" b="1">
                <a:solidFill>
                  <a:schemeClr val="tx2">
                    <a:lumMod val="76000"/>
                  </a:schemeClr>
                </a:solidFill>
                <a:latin typeface="EC Square Sans Pro"/>
              </a:rPr>
              <a:t>Amalia LEBU</a:t>
            </a:r>
          </a:p>
          <a:p>
            <a:pPr algn="r">
              <a:spcAft>
                <a:spcPts val="0"/>
              </a:spcAft>
            </a:pPr>
            <a:r>
              <a:rPr lang="en-IE" sz="2000" i="1">
                <a:solidFill>
                  <a:schemeClr val="tx2">
                    <a:lumMod val="76000"/>
                  </a:schemeClr>
                </a:solidFill>
                <a:latin typeface="EC Square Sans Pro"/>
              </a:rPr>
              <a:t> Investment in High-Capacity Networks</a:t>
            </a:r>
          </a:p>
          <a:p>
            <a:pPr algn="r">
              <a:spcAft>
                <a:spcPts val="0"/>
              </a:spcAft>
            </a:pPr>
            <a:r>
              <a:rPr lang="en-IE" sz="2000" i="1">
                <a:solidFill>
                  <a:schemeClr val="tx2">
                    <a:lumMod val="76000"/>
                  </a:schemeClr>
                </a:solidFill>
                <a:latin typeface="EC Square Sans Pro"/>
              </a:rPr>
              <a:t>European Commission, DG CONNECT, Unit B5</a:t>
            </a:r>
          </a:p>
          <a:p>
            <a:pPr algn="r">
              <a:spcAft>
                <a:spcPts val="0"/>
              </a:spcAft>
            </a:pPr>
            <a:endParaRPr lang="en-IE"/>
          </a:p>
        </p:txBody>
      </p:sp>
      <p:sp>
        <p:nvSpPr>
          <p:cNvPr id="8" name="TextBox 7">
            <a:extLst>
              <a:ext uri="{FF2B5EF4-FFF2-40B4-BE49-F238E27FC236}">
                <a16:creationId xmlns:a16="http://schemas.microsoft.com/office/drawing/2014/main" id="{EB125242-D7F8-45F7-A60B-2CCC5E9BEF5C}"/>
              </a:ext>
            </a:extLst>
          </p:cNvPr>
          <p:cNvSpPr txBox="1"/>
          <p:nvPr/>
        </p:nvSpPr>
        <p:spPr>
          <a:xfrm>
            <a:off x="8941721" y="728145"/>
            <a:ext cx="1643149" cy="984885"/>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a:ln>
                  <a:noFill/>
                </a:ln>
                <a:solidFill>
                  <a:schemeClr val="tx2">
                    <a:lumMod val="76000"/>
                  </a:schemeClr>
                </a:solidFill>
                <a:effectLst/>
                <a:uLnTx/>
                <a:uFillTx/>
                <a:latin typeface="EC Square Sans Pro"/>
              </a:rPr>
              <a:t>Join at </a:t>
            </a:r>
            <a:endParaRPr lang="en-IE" sz="1800" b="0" i="0" u="none" strike="noStrike" kern="1200" cap="none" spc="0" normalizeH="0" baseline="0" noProof="0">
              <a:ln>
                <a:noFill/>
              </a:ln>
              <a:solidFill>
                <a:schemeClr val="tx2">
                  <a:lumMod val="76000"/>
                </a:schemeClr>
              </a:solidFill>
              <a:effectLst/>
              <a:uLnTx/>
              <a:uFillTx/>
              <a:latin typeface="EC Square Sans Pro"/>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IE" sz="2000" b="1" i="0" u="none" strike="noStrike" kern="1200" cap="none" spc="0" normalizeH="0" baseline="0" noProof="0">
                <a:ln>
                  <a:noFill/>
                </a:ln>
                <a:solidFill>
                  <a:schemeClr val="tx2">
                    <a:lumMod val="76000"/>
                  </a:schemeClr>
                </a:solidFill>
                <a:effectLst/>
                <a:uLnTx/>
                <a:uFillTx/>
                <a:latin typeface="EC Square Sans Pro"/>
              </a:rPr>
              <a:t>Slido.com</a:t>
            </a:r>
            <a:endParaRPr lang="en-IE" sz="2000" b="1" i="0" u="none" strike="noStrike" kern="1200" cap="none" spc="0" normalizeH="0" baseline="0" noProof="0">
              <a:ln>
                <a:noFill/>
              </a:ln>
              <a:solidFill>
                <a:schemeClr val="tx2">
                  <a:lumMod val="76000"/>
                </a:schemeClr>
              </a:solidFill>
              <a:effectLst/>
              <a:uLnTx/>
              <a:uFillTx/>
              <a:latin typeface="EC Square Sans Pro"/>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IE" sz="2000" b="1" i="0" u="none" strike="noStrike" kern="1200" cap="none" spc="0" normalizeH="0" baseline="0" noProof="0">
                <a:ln>
                  <a:noFill/>
                </a:ln>
                <a:solidFill>
                  <a:schemeClr val="tx2">
                    <a:lumMod val="76000"/>
                  </a:schemeClr>
                </a:solidFill>
                <a:effectLst/>
                <a:uLnTx/>
                <a:uFillTx/>
                <a:latin typeface="EC Square Sans Pro"/>
              </a:rPr>
              <a:t>#CEFDigital</a:t>
            </a:r>
            <a:endParaRPr lang="en-IE" sz="2000" b="1" i="0" u="none" strike="noStrike" kern="1200" cap="none" spc="0" normalizeH="0" baseline="0" noProof="0">
              <a:ln>
                <a:noFill/>
              </a:ln>
              <a:solidFill>
                <a:schemeClr val="tx2">
                  <a:lumMod val="76000"/>
                </a:schemeClr>
              </a:solidFill>
              <a:effectLst/>
              <a:uLnTx/>
              <a:uFillTx/>
              <a:latin typeface="EC Square Sans Pro"/>
            </a:endParaRPr>
          </a:p>
        </p:txBody>
      </p:sp>
      <p:pic>
        <p:nvPicPr>
          <p:cNvPr id="2" name="Picture 1" descr="A map of a 5g network&#10;&#10;Description automatically generated">
            <a:extLst>
              <a:ext uri="{FF2B5EF4-FFF2-40B4-BE49-F238E27FC236}">
                <a16:creationId xmlns:a16="http://schemas.microsoft.com/office/drawing/2014/main" id="{5488B87E-16CB-54CD-BE5C-97CA60CFEDA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9304" r="21112" b="26741"/>
          <a:stretch/>
        </p:blipFill>
        <p:spPr>
          <a:xfrm>
            <a:off x="1077012" y="3876318"/>
            <a:ext cx="3913828" cy="2431504"/>
          </a:xfrm>
          <a:prstGeom prst="rect">
            <a:avLst/>
          </a:prstGeom>
        </p:spPr>
      </p:pic>
      <p:sp>
        <p:nvSpPr>
          <p:cNvPr id="7" name="Slide Number Placeholder 6">
            <a:extLst>
              <a:ext uri="{FF2B5EF4-FFF2-40B4-BE49-F238E27FC236}">
                <a16:creationId xmlns:a16="http://schemas.microsoft.com/office/drawing/2014/main" id="{2809D0E4-C035-EC5B-0179-C258336D10C5}"/>
              </a:ext>
            </a:extLst>
          </p:cNvPr>
          <p:cNvSpPr>
            <a:spLocks noGrp="1"/>
          </p:cNvSpPr>
          <p:nvPr>
            <p:ph type="sldNum" sz="quarter" idx="12"/>
          </p:nvPr>
        </p:nvSpPr>
        <p:spPr/>
        <p:txBody>
          <a:bodyPr/>
          <a:lstStyle/>
          <a:p>
            <a:fld id="{F46C79FD-C571-418B-AB0F-5EE936C85276}" type="slidenum">
              <a:rPr lang="en-GB" smtClean="0"/>
              <a:t>18</a:t>
            </a:fld>
            <a:endParaRPr lang="en-GB"/>
          </a:p>
        </p:txBody>
      </p:sp>
      <p:pic>
        <p:nvPicPr>
          <p:cNvPr id="3" name="Picture 2">
            <a:extLst>
              <a:ext uri="{FF2B5EF4-FFF2-40B4-BE49-F238E27FC236}">
                <a16:creationId xmlns:a16="http://schemas.microsoft.com/office/drawing/2014/main" id="{B9D2BB96-2257-81B2-9AA0-981939DEC11B}"/>
              </a:ext>
            </a:extLst>
          </p:cNvPr>
          <p:cNvPicPr>
            <a:picLocks noChangeAspect="1"/>
          </p:cNvPicPr>
          <p:nvPr/>
        </p:nvPicPr>
        <p:blipFill>
          <a:blip r:embed="rId3"/>
          <a:stretch>
            <a:fillRect/>
          </a:stretch>
        </p:blipFill>
        <p:spPr>
          <a:xfrm>
            <a:off x="10583599" y="304101"/>
            <a:ext cx="1397202" cy="1414241"/>
          </a:xfrm>
          <a:prstGeom prst="rect">
            <a:avLst/>
          </a:prstGeom>
        </p:spPr>
      </p:pic>
    </p:spTree>
    <p:extLst>
      <p:ext uri="{BB962C8B-B14F-4D97-AF65-F5344CB8AC3E}">
        <p14:creationId xmlns:p14="http://schemas.microsoft.com/office/powerpoint/2010/main" val="35464573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idx="4294967295"/>
          </p:nvPr>
        </p:nvSpPr>
        <p:spPr>
          <a:xfrm>
            <a:off x="1707560" y="276780"/>
            <a:ext cx="8727630" cy="1065211"/>
          </a:xfrm>
          <a:prstGeom prst="rect">
            <a:avLst/>
          </a:prstGeom>
        </p:spPr>
        <p:txBody>
          <a:bodyPr lIns="91440" tIns="45720" rIns="91440" bIns="45720" anchor="t">
            <a:noAutofit/>
          </a:bodyPr>
          <a:lstStyle/>
          <a:p>
            <a:pPr>
              <a:defRPr/>
            </a:pPr>
            <a:r>
              <a:rPr lang="en-US" sz="3600" b="1">
                <a:solidFill>
                  <a:prstClr val="white"/>
                </a:solidFill>
                <a:latin typeface="EC Square Sans Pro"/>
                <a:ea typeface="+mn-ea"/>
                <a:cs typeface="+mn-cs"/>
              </a:rPr>
              <a:t>5GLSP – Key drivers and strategic vision</a:t>
            </a:r>
          </a:p>
        </p:txBody>
      </p:sp>
      <p:sp>
        <p:nvSpPr>
          <p:cNvPr id="9" name="Google Shape;288;p35"/>
          <p:cNvSpPr txBox="1"/>
          <p:nvPr/>
        </p:nvSpPr>
        <p:spPr>
          <a:xfrm>
            <a:off x="430959" y="1344260"/>
            <a:ext cx="5640238" cy="4957077"/>
          </a:xfrm>
          <a:prstGeom prst="rect">
            <a:avLst/>
          </a:prstGeom>
          <a:noFill/>
          <a:ln>
            <a:noFill/>
          </a:ln>
        </p:spPr>
        <p:txBody>
          <a:bodyPr spcFirstLastPara="1" wrap="square" lIns="91425" tIns="45700" rIns="91425" bIns="45700" anchor="t" anchorCtr="0">
            <a:noAutofit/>
          </a:bodyPr>
          <a:lstStyle/>
          <a:p>
            <a:pPr marL="342900" marR="0" lvl="0" indent="-342900" algn="l" defTabSz="914400" rtl="0" eaLnBrk="1" fontAlgn="auto" latinLnBrk="0" hangingPunct="1">
              <a:lnSpc>
                <a:spcPct val="100000"/>
              </a:lnSpc>
              <a:spcBef>
                <a:spcPts val="0"/>
              </a:spcBef>
              <a:spcAft>
                <a:spcPts val="1200"/>
              </a:spcAft>
              <a:buClr>
                <a:srgbClr val="0F5494"/>
              </a:buClr>
              <a:buSzPts val="2000"/>
              <a:buFont typeface="Wingdings" panose="05000000000000000000" pitchFamily="2" charset="2"/>
              <a:buChar char="q"/>
              <a:tabLst/>
              <a:defRPr/>
            </a:pPr>
            <a:endParaRPr kumimoji="0" lang="en-US" sz="2000" b="0" i="0" u="none" strike="noStrike" kern="1200" cap="none" spc="0" normalizeH="0" baseline="0" noProof="0">
              <a:ln>
                <a:noFill/>
              </a:ln>
              <a:solidFill>
                <a:srgbClr val="4472C4">
                  <a:lumMod val="50000"/>
                </a:srgbClr>
              </a:solidFill>
              <a:effectLst/>
              <a:uLnTx/>
              <a:uFillTx/>
              <a:latin typeface="Calibri" panose="020F0502020204030204"/>
              <a:ea typeface="Verdana"/>
              <a:cs typeface="Verdana"/>
              <a:sym typeface="Verdana"/>
            </a:endParaRPr>
          </a:p>
          <a:p>
            <a:pPr marL="342900" marR="0" lvl="0" indent="-342900" algn="l" defTabSz="914400" rtl="0" eaLnBrk="1" fontAlgn="auto" latinLnBrk="0" hangingPunct="1">
              <a:lnSpc>
                <a:spcPct val="100000"/>
              </a:lnSpc>
              <a:spcBef>
                <a:spcPts val="0"/>
              </a:spcBef>
              <a:spcAft>
                <a:spcPts val="1200"/>
              </a:spcAft>
              <a:buClr>
                <a:srgbClr val="0F5494"/>
              </a:buClr>
              <a:buSzPts val="2000"/>
              <a:buFont typeface="Wingdings" panose="05000000000000000000" pitchFamily="2" charset="2"/>
              <a:buChar char="q"/>
              <a:tabLst/>
              <a:defRPr/>
            </a:pPr>
            <a:r>
              <a:rPr kumimoji="0" lang="en-US" sz="2000" b="1" i="0" u="none" strike="noStrike" kern="1200" cap="none" spc="0" normalizeH="0" baseline="0" noProof="0">
                <a:ln>
                  <a:noFill/>
                </a:ln>
                <a:solidFill>
                  <a:schemeClr val="accent1">
                    <a:lumMod val="49000"/>
                  </a:schemeClr>
                </a:solidFill>
                <a:effectLst/>
                <a:uLnTx/>
                <a:uFillTx/>
                <a:latin typeface="EC Square Sans Pro"/>
                <a:ea typeface="Verdana"/>
                <a:cs typeface="Verdana"/>
                <a:sym typeface="Verdana"/>
              </a:rPr>
              <a:t>White Paper </a:t>
            </a:r>
            <a:r>
              <a:rPr kumimoji="0" lang="en-US" sz="2000" b="0" i="0" u="none" strike="noStrike" kern="1200" cap="none" spc="0" normalizeH="0" baseline="0" noProof="0">
                <a:ln>
                  <a:noFill/>
                </a:ln>
                <a:solidFill>
                  <a:schemeClr val="accent1">
                    <a:lumMod val="49000"/>
                  </a:schemeClr>
                </a:solidFill>
                <a:effectLst/>
                <a:uLnTx/>
                <a:uFillTx/>
                <a:latin typeface="EC Square Sans Pro"/>
                <a:ea typeface="Verdana"/>
                <a:cs typeface="Verdana"/>
                <a:sym typeface="Verdana"/>
              </a:rPr>
              <a:t>– How to </a:t>
            </a:r>
            <a:r>
              <a:rPr lang="en-US" sz="2000">
                <a:solidFill>
                  <a:schemeClr val="accent1">
                    <a:lumMod val="49000"/>
                  </a:schemeClr>
                </a:solidFill>
                <a:latin typeface="EC Square Sans Pro"/>
                <a:ea typeface="Verdana"/>
                <a:cs typeface="Verdana"/>
                <a:sym typeface="Verdana"/>
              </a:rPr>
              <a:t>M</a:t>
            </a:r>
            <a:r>
              <a:rPr kumimoji="0" lang="en-US" sz="2000" b="0" i="0" u="none" strike="noStrike" kern="1200" cap="none" spc="0" normalizeH="0" baseline="0" noProof="0">
                <a:ln>
                  <a:noFill/>
                </a:ln>
                <a:solidFill>
                  <a:schemeClr val="accent1">
                    <a:lumMod val="49000"/>
                  </a:schemeClr>
                </a:solidFill>
                <a:effectLst/>
                <a:uLnTx/>
                <a:uFillTx/>
                <a:latin typeface="EC Square Sans Pro"/>
                <a:ea typeface="Verdana"/>
                <a:cs typeface="Verdana"/>
                <a:sym typeface="Verdana"/>
              </a:rPr>
              <a:t>aster Europe’s Digital Infrastructure Needs – underpinning the Connected Collaborative Network</a:t>
            </a:r>
            <a:r>
              <a:rPr lang="en-US" sz="2000">
                <a:solidFill>
                  <a:schemeClr val="accent1">
                    <a:lumMod val="49000"/>
                  </a:schemeClr>
                </a:solidFill>
                <a:latin typeface="EC Square Sans Pro"/>
                <a:ea typeface="Verdana"/>
                <a:cs typeface="Verdana"/>
                <a:sym typeface="Verdana"/>
              </a:rPr>
              <a:t> vision</a:t>
            </a:r>
            <a:endParaRPr lang="en-US" sz="2000">
              <a:solidFill>
                <a:schemeClr val="accent1">
                  <a:lumMod val="49000"/>
                </a:schemeClr>
              </a:solidFill>
              <a:latin typeface="EC Square Sans Pro"/>
              <a:ea typeface="Verdana"/>
              <a:cs typeface="Verdana"/>
            </a:endParaRPr>
          </a:p>
          <a:p>
            <a:pPr marL="342900" indent="-342900">
              <a:spcAft>
                <a:spcPts val="1200"/>
              </a:spcAft>
              <a:buClr>
                <a:srgbClr val="0F5494"/>
              </a:buClr>
              <a:buSzPts val="2000"/>
              <a:buFont typeface="Wingdings" panose="05000000000000000000" pitchFamily="2" charset="2"/>
              <a:buChar char="q"/>
              <a:defRPr/>
            </a:pPr>
            <a:r>
              <a:rPr kumimoji="0" lang="en-US" sz="2000" b="0" i="0" u="none" strike="noStrike" kern="1200" cap="none" spc="0" normalizeH="0" baseline="0" noProof="0">
                <a:ln>
                  <a:noFill/>
                </a:ln>
                <a:solidFill>
                  <a:schemeClr val="accent1">
                    <a:lumMod val="49000"/>
                  </a:schemeClr>
                </a:solidFill>
                <a:effectLst/>
                <a:uLnTx/>
                <a:uFillTx/>
                <a:latin typeface="EC Square Sans Pro"/>
                <a:ea typeface="Verdana"/>
                <a:cs typeface="Verdana"/>
                <a:sym typeface="Verdana"/>
              </a:rPr>
              <a:t>Supporting the </a:t>
            </a:r>
            <a:r>
              <a:rPr kumimoji="0" lang="en-US" sz="2000" b="1" i="0" u="none" strike="noStrike" kern="1200" cap="none" spc="0" normalizeH="0" baseline="0" noProof="0">
                <a:ln>
                  <a:noFill/>
                </a:ln>
                <a:solidFill>
                  <a:schemeClr val="accent1">
                    <a:lumMod val="49000"/>
                  </a:schemeClr>
                </a:solidFill>
                <a:effectLst/>
                <a:uLnTx/>
                <a:uFillTx/>
                <a:latin typeface="EC Square Sans Pro"/>
                <a:ea typeface="Verdana"/>
                <a:cs typeface="Verdana"/>
                <a:sym typeface="Verdana"/>
              </a:rPr>
              <a:t>EU Digital Decade </a:t>
            </a:r>
            <a:r>
              <a:rPr kumimoji="0" lang="en-US" sz="2000" b="0" i="0" u="none" strike="noStrike" kern="1200" cap="none" spc="0" normalizeH="0" baseline="0" noProof="0">
                <a:ln>
                  <a:noFill/>
                </a:ln>
                <a:solidFill>
                  <a:schemeClr val="accent1">
                    <a:lumMod val="49000"/>
                  </a:schemeClr>
                </a:solidFill>
                <a:effectLst/>
                <a:uLnTx/>
                <a:uFillTx/>
                <a:latin typeface="EC Square Sans Pro"/>
                <a:ea typeface="Verdana"/>
                <a:cs typeface="Verdana"/>
                <a:sym typeface="Verdana"/>
              </a:rPr>
              <a:t>policy targets: 5G in </a:t>
            </a:r>
            <a:r>
              <a:rPr kumimoji="0" lang="en-US" sz="2000" b="1" i="0" u="none" strike="noStrike" kern="1200" cap="none" spc="0" normalizeH="0" baseline="0" noProof="0">
                <a:ln>
                  <a:noFill/>
                </a:ln>
                <a:solidFill>
                  <a:schemeClr val="accent1">
                    <a:lumMod val="49000"/>
                  </a:schemeClr>
                </a:solidFill>
                <a:effectLst/>
                <a:uLnTx/>
                <a:uFillTx/>
                <a:latin typeface="EC Square Sans Pro"/>
                <a:ea typeface="Verdana"/>
                <a:cs typeface="Verdana"/>
                <a:sym typeface="Verdana"/>
              </a:rPr>
              <a:t>all</a:t>
            </a:r>
            <a:r>
              <a:rPr kumimoji="0" lang="en-US" sz="2000" b="0" i="0" u="none" strike="noStrike" kern="1200" cap="none" spc="0" normalizeH="0" baseline="0" noProof="0">
                <a:ln>
                  <a:noFill/>
                </a:ln>
                <a:solidFill>
                  <a:schemeClr val="accent1">
                    <a:lumMod val="49000"/>
                  </a:schemeClr>
                </a:solidFill>
                <a:effectLst/>
                <a:uLnTx/>
                <a:uFillTx/>
                <a:latin typeface="EC Square Sans Pro"/>
                <a:ea typeface="Verdana"/>
                <a:cs typeface="Verdana"/>
                <a:sym typeface="Verdana"/>
              </a:rPr>
              <a:t> populated areas, Gigabit connectivity to </a:t>
            </a:r>
            <a:r>
              <a:rPr kumimoji="0" lang="en-US" sz="2000" b="1" i="0" u="none" strike="noStrike" kern="1200" cap="none" spc="0" normalizeH="0" baseline="0" noProof="0">
                <a:ln>
                  <a:noFill/>
                </a:ln>
                <a:solidFill>
                  <a:schemeClr val="accent1">
                    <a:lumMod val="49000"/>
                  </a:schemeClr>
                </a:solidFill>
                <a:effectLst/>
                <a:uLnTx/>
                <a:uFillTx/>
                <a:latin typeface="EC Square Sans Pro"/>
                <a:ea typeface="Verdana"/>
                <a:cs typeface="Verdana"/>
                <a:sym typeface="Verdana"/>
              </a:rPr>
              <a:t>all</a:t>
            </a:r>
            <a:r>
              <a:rPr kumimoji="0" lang="en-US" sz="2000" b="0" i="0" u="none" strike="noStrike" kern="1200" cap="none" spc="0" normalizeH="0" baseline="0" noProof="0">
                <a:ln>
                  <a:noFill/>
                </a:ln>
                <a:solidFill>
                  <a:schemeClr val="accent1">
                    <a:lumMod val="49000"/>
                  </a:schemeClr>
                </a:solidFill>
                <a:effectLst/>
                <a:uLnTx/>
                <a:uFillTx/>
                <a:latin typeface="EC Square Sans Pro"/>
                <a:ea typeface="Verdana"/>
                <a:cs typeface="Verdana"/>
                <a:sym typeface="Verdana"/>
              </a:rPr>
              <a:t> households</a:t>
            </a:r>
            <a:endParaRPr lang="en-US" sz="2000" b="0" i="0" u="none" strike="noStrike" kern="1200" cap="none" spc="0" normalizeH="0" baseline="0" noProof="0">
              <a:ln>
                <a:noFill/>
              </a:ln>
              <a:solidFill>
                <a:schemeClr val="accent1">
                  <a:lumMod val="49000"/>
                </a:schemeClr>
              </a:solidFill>
              <a:effectLst/>
              <a:uLnTx/>
              <a:uFillTx/>
              <a:latin typeface="EC Square Sans Pro"/>
              <a:ea typeface="Verdana"/>
              <a:cs typeface="Verdana"/>
            </a:endParaRPr>
          </a:p>
          <a:p>
            <a:pPr marL="342900" indent="-342900">
              <a:spcAft>
                <a:spcPts val="1200"/>
              </a:spcAft>
              <a:buClr>
                <a:srgbClr val="0F5494"/>
              </a:buClr>
              <a:buSzPts val="2000"/>
              <a:buFont typeface="Wingdings" panose="05000000000000000000" pitchFamily="2" charset="2"/>
              <a:buChar char="q"/>
              <a:defRPr/>
            </a:pPr>
            <a:r>
              <a:rPr kumimoji="0" lang="en-US" sz="2000" b="0" i="0" u="none" strike="noStrike" kern="1200" cap="none" spc="0" normalizeH="0" baseline="0" noProof="0">
                <a:ln>
                  <a:noFill/>
                </a:ln>
                <a:solidFill>
                  <a:schemeClr val="accent1">
                    <a:lumMod val="49000"/>
                  </a:schemeClr>
                </a:solidFill>
                <a:effectLst/>
                <a:uLnTx/>
                <a:uFillTx/>
                <a:latin typeface="EC Square Sans Pro"/>
                <a:ea typeface="Verdana"/>
                <a:cs typeface="Verdana"/>
                <a:sym typeface="Verdana"/>
              </a:rPr>
              <a:t>Fostering EU </a:t>
            </a:r>
            <a:r>
              <a:rPr kumimoji="0" lang="en-US" sz="2000" b="1" i="0" u="none" strike="noStrike" kern="1200" cap="none" spc="0" normalizeH="0" baseline="0" noProof="0">
                <a:ln>
                  <a:noFill/>
                </a:ln>
                <a:solidFill>
                  <a:schemeClr val="accent1">
                    <a:lumMod val="49000"/>
                  </a:schemeClr>
                </a:solidFill>
                <a:effectLst/>
                <a:uLnTx/>
                <a:uFillTx/>
                <a:latin typeface="EC Square Sans Pro"/>
                <a:ea typeface="Verdana"/>
                <a:sym typeface="Verdana"/>
              </a:rPr>
              <a:t>competitiveness</a:t>
            </a:r>
            <a:r>
              <a:rPr kumimoji="0" lang="en-US" sz="2000" b="0" i="0" u="none" strike="noStrike" kern="1200" cap="none" spc="0" normalizeH="0" baseline="0" noProof="0">
                <a:ln>
                  <a:noFill/>
                </a:ln>
                <a:solidFill>
                  <a:schemeClr val="accent1">
                    <a:lumMod val="49000"/>
                  </a:schemeClr>
                </a:solidFill>
                <a:effectLst/>
                <a:uLnTx/>
                <a:uFillTx/>
                <a:latin typeface="EC Square Sans Pro"/>
                <a:ea typeface="Verdana"/>
                <a:sym typeface="Verdana"/>
              </a:rPr>
              <a:t>: b</a:t>
            </a:r>
            <a:r>
              <a:rPr kumimoji="0" lang="en-US" sz="2000" b="0" i="0" u="none" strike="noStrike" kern="1200" cap="none" spc="0" normalizeH="0" baseline="0" noProof="0">
                <a:ln>
                  <a:noFill/>
                </a:ln>
                <a:solidFill>
                  <a:schemeClr val="accent1">
                    <a:lumMod val="49000"/>
                  </a:schemeClr>
                </a:solidFill>
                <a:effectLst/>
                <a:uLnTx/>
                <a:uFillTx/>
                <a:latin typeface="EC Square Sans Pro"/>
                <a:ea typeface="Verdana"/>
                <a:cs typeface="Verdana"/>
                <a:sym typeface="Verdana"/>
              </a:rPr>
              <a:t>undling connectivity with edge cloud to support innovative use-cases, stimulus to EU digital </a:t>
            </a:r>
            <a:r>
              <a:rPr lang="en-US" sz="2000">
                <a:solidFill>
                  <a:schemeClr val="accent1">
                    <a:lumMod val="49000"/>
                  </a:schemeClr>
                </a:solidFill>
                <a:latin typeface="EC Square Sans Pro"/>
                <a:ea typeface="Verdana"/>
                <a:sym typeface="Verdana"/>
              </a:rPr>
              <a:t>supply, new business models </a:t>
            </a:r>
            <a:r>
              <a:rPr kumimoji="0" lang="en-US" sz="2000" b="0" i="0" u="none" strike="noStrike" kern="1200" cap="none" spc="0" normalizeH="0" baseline="0" noProof="0">
                <a:ln>
                  <a:noFill/>
                </a:ln>
                <a:solidFill>
                  <a:schemeClr val="accent1">
                    <a:lumMod val="49000"/>
                  </a:schemeClr>
                </a:solidFill>
                <a:effectLst/>
                <a:uLnTx/>
                <a:uFillTx/>
                <a:latin typeface="EC Square Sans Pro"/>
                <a:ea typeface="Verdana"/>
                <a:cs typeface="Verdana"/>
                <a:sym typeface="Verdana"/>
              </a:rPr>
              <a:t>for telcos</a:t>
            </a:r>
            <a:endParaRPr lang="en-US" sz="2000" b="0" i="0" u="none" strike="noStrike" kern="1200" cap="none" spc="0" normalizeH="0" baseline="0" noProof="0">
              <a:ln>
                <a:noFill/>
              </a:ln>
              <a:solidFill>
                <a:schemeClr val="accent1">
                  <a:lumMod val="49000"/>
                </a:schemeClr>
              </a:solidFill>
              <a:effectLst/>
              <a:uLnTx/>
              <a:uFillTx/>
              <a:latin typeface="EC Square Sans Pro"/>
              <a:ea typeface="Verdana"/>
              <a:cs typeface="Verdana"/>
            </a:endParaRPr>
          </a:p>
          <a:p>
            <a:pPr marL="342900" lvl="0" indent="-342900">
              <a:spcAft>
                <a:spcPts val="1200"/>
              </a:spcAft>
              <a:buClr>
                <a:srgbClr val="0F5494"/>
              </a:buClr>
              <a:buSzPts val="2000"/>
              <a:buFont typeface="Wingdings" panose="05000000000000000000" pitchFamily="2" charset="2"/>
              <a:buChar char="q"/>
              <a:defRPr/>
            </a:pPr>
            <a:r>
              <a:rPr kumimoji="0" lang="en-US" sz="2000" b="0" i="0" u="none" strike="noStrike" kern="1200" cap="none" spc="0" normalizeH="0" baseline="0" noProof="0">
                <a:ln>
                  <a:noFill/>
                </a:ln>
                <a:solidFill>
                  <a:schemeClr val="accent1">
                    <a:lumMod val="49000"/>
                  </a:schemeClr>
                </a:solidFill>
                <a:effectLst/>
                <a:uLnTx/>
                <a:uFillTx/>
                <a:latin typeface="EC Square Sans Pro"/>
                <a:ea typeface="Verdana"/>
                <a:sym typeface="Verdana"/>
              </a:rPr>
              <a:t>Contributing to EU digital </a:t>
            </a:r>
            <a:r>
              <a:rPr kumimoji="0" lang="en-US" sz="2000" b="1" i="0" u="none" strike="noStrike" kern="1200" cap="none" spc="0" normalizeH="0" baseline="0" noProof="0">
                <a:ln>
                  <a:noFill/>
                </a:ln>
                <a:solidFill>
                  <a:schemeClr val="accent1">
                    <a:lumMod val="49000"/>
                  </a:schemeClr>
                </a:solidFill>
                <a:effectLst/>
                <a:uLnTx/>
                <a:uFillTx/>
                <a:latin typeface="EC Square Sans Pro"/>
                <a:ea typeface="Verdana"/>
                <a:sym typeface="Verdana"/>
              </a:rPr>
              <a:t>sovereignty</a:t>
            </a:r>
            <a:r>
              <a:rPr kumimoji="0" lang="en-US" sz="2000" b="0" i="0" u="none" strike="noStrike" kern="1200" cap="none" spc="0" normalizeH="0" baseline="0" noProof="0">
                <a:ln>
                  <a:noFill/>
                </a:ln>
                <a:solidFill>
                  <a:schemeClr val="accent1">
                    <a:lumMod val="49000"/>
                  </a:schemeClr>
                </a:solidFill>
                <a:effectLst/>
                <a:uLnTx/>
                <a:uFillTx/>
                <a:latin typeface="EC Square Sans Pro"/>
                <a:ea typeface="Verdana"/>
                <a:sym typeface="Verdana"/>
              </a:rPr>
              <a:t>: </a:t>
            </a:r>
            <a:r>
              <a:rPr lang="en-US" sz="2000">
                <a:solidFill>
                  <a:schemeClr val="accent1">
                    <a:lumMod val="49000"/>
                  </a:schemeClr>
                </a:solidFill>
                <a:latin typeface="EC Square Sans Pro"/>
                <a:ea typeface="Verdana"/>
                <a:sym typeface="Verdana"/>
              </a:rPr>
              <a:t>5G toolbox, EU controllership, </a:t>
            </a:r>
            <a:r>
              <a:rPr kumimoji="0" lang="en-US" sz="2000" b="0" i="0" u="none" strike="noStrike" kern="1200" cap="none" spc="0" normalizeH="0" baseline="0" noProof="0">
                <a:ln>
                  <a:noFill/>
                </a:ln>
                <a:solidFill>
                  <a:schemeClr val="accent1">
                    <a:lumMod val="49000"/>
                  </a:schemeClr>
                </a:solidFill>
                <a:effectLst/>
                <a:uLnTx/>
                <a:uFillTx/>
                <a:latin typeface="EC Square Sans Pro"/>
                <a:ea typeface="Verdana"/>
                <a:sym typeface="Verdana"/>
              </a:rPr>
              <a:t>trusted suppliers</a:t>
            </a:r>
            <a:endParaRPr lang="en-US" sz="2000" b="0" i="0" u="none" strike="noStrike" kern="1200" cap="none" spc="0" normalizeH="0" baseline="0" noProof="0">
              <a:ln>
                <a:noFill/>
              </a:ln>
              <a:solidFill>
                <a:schemeClr val="accent1">
                  <a:lumMod val="49000"/>
                </a:schemeClr>
              </a:solidFill>
              <a:effectLst/>
              <a:uLnTx/>
              <a:uFillTx/>
              <a:latin typeface="EC Square Sans Pro"/>
              <a:ea typeface="Verdana"/>
            </a:endParaRPr>
          </a:p>
          <a:p>
            <a:pPr marL="342900" lvl="0" indent="-342900">
              <a:spcAft>
                <a:spcPts val="1200"/>
              </a:spcAft>
              <a:buClr>
                <a:srgbClr val="0F5494"/>
              </a:buClr>
              <a:buSzPts val="2000"/>
              <a:buFont typeface="Wingdings" panose="05000000000000000000" pitchFamily="2" charset="2"/>
              <a:buChar char="q"/>
              <a:defRPr/>
            </a:pPr>
            <a:endParaRPr lang="en-US" sz="2000" b="0" i="0" u="none" strike="noStrike" kern="1200" cap="none" spc="0" normalizeH="0" baseline="0" noProof="0">
              <a:ln>
                <a:noFill/>
              </a:ln>
              <a:solidFill>
                <a:schemeClr val="tx2">
                  <a:lumMod val="76000"/>
                </a:schemeClr>
              </a:solidFill>
              <a:effectLst/>
              <a:uLnTx/>
              <a:uFillTx/>
              <a:latin typeface="EC Square Sans Pro"/>
              <a:ea typeface="Verdana"/>
            </a:endParaRPr>
          </a:p>
        </p:txBody>
      </p:sp>
      <p:sp>
        <p:nvSpPr>
          <p:cNvPr id="7" name="Rectangle 6"/>
          <p:cNvSpPr>
            <a:spLocks noChangeAspect="1"/>
          </p:cNvSpPr>
          <p:nvPr/>
        </p:nvSpPr>
        <p:spPr>
          <a:xfrm>
            <a:off x="6744767" y="3091077"/>
            <a:ext cx="4320000" cy="4320000"/>
          </a:xfrm>
          <a:prstGeom prst="rect">
            <a:avLst/>
          </a:prstGeom>
          <a:blipFill>
            <a:blip r:embed="rId3"/>
            <a:stretch>
              <a:fillRect/>
            </a:stretch>
          </a:blipFill>
          <a:scene3d>
            <a:camera prst="isometricOffAxis2Top"/>
            <a:lightRig rig="chilly"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4"/>
          <a:stretch>
            <a:fillRect/>
          </a:stretch>
        </p:blipFill>
        <p:spPr>
          <a:xfrm>
            <a:off x="6755718" y="2176844"/>
            <a:ext cx="4340728" cy="4346825"/>
          </a:xfrm>
          <a:prstGeom prst="rect">
            <a:avLst/>
          </a:prstGeom>
          <a:blipFill>
            <a:blip r:embed="rId5"/>
            <a:stretch>
              <a:fillRect/>
            </a:stretch>
          </a:blipFill>
          <a:ln>
            <a:solidFill>
              <a:schemeClr val="tx1"/>
            </a:solidFill>
          </a:ln>
          <a:scene3d>
            <a:camera prst="isometricOffAxis2Top"/>
            <a:lightRig rig="threePt" dir="t"/>
          </a:scene3d>
          <a:sp3d prstMaterial="matte">
            <a:bevelT/>
            <a:bevelB/>
          </a:sp3d>
        </p:spPr>
      </p:pic>
      <p:sp>
        <p:nvSpPr>
          <p:cNvPr id="2" name="TextBox 1"/>
          <p:cNvSpPr txBox="1"/>
          <p:nvPr/>
        </p:nvSpPr>
        <p:spPr>
          <a:xfrm rot="530580">
            <a:off x="6465456" y="5886302"/>
            <a:ext cx="2742867" cy="584775"/>
          </a:xfrm>
          <a:prstGeom prst="rect">
            <a:avLst/>
          </a:prstGeom>
          <a:noFill/>
        </p:spPr>
        <p:txBody>
          <a:bodyPr wrap="non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2060"/>
                </a:solidFill>
                <a:effectLst/>
                <a:uLnTx/>
                <a:uFillTx/>
                <a:latin typeface="EC Square Sans Pro"/>
              </a:rPr>
              <a:t>Connectivity infrastructure</a:t>
            </a:r>
            <a:endParaRPr lang="en-GB" sz="1800" b="1" i="0" u="none" strike="noStrike" kern="1200" cap="none" spc="0" normalizeH="0" baseline="0" noProof="0">
              <a:ln>
                <a:noFill/>
              </a:ln>
              <a:solidFill>
                <a:srgbClr val="002060"/>
              </a:solidFill>
              <a:effectLst/>
              <a:uLnTx/>
              <a:uFillTx/>
              <a:latin typeface="EC Square Sans Pro"/>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2060"/>
                </a:solidFill>
                <a:effectLst/>
                <a:uLnTx/>
                <a:uFillTx/>
                <a:latin typeface="EC Square Sans Pro"/>
              </a:rPr>
              <a:t>(Backbones, 5G/Gigabit…)</a:t>
            </a:r>
            <a:endParaRPr lang="en-GB" sz="1400" b="1" i="0" u="none" strike="noStrike" kern="1200" cap="none" spc="0" normalizeH="0" baseline="0" noProof="0">
              <a:ln>
                <a:noFill/>
              </a:ln>
              <a:solidFill>
                <a:srgbClr val="002060"/>
              </a:solidFill>
              <a:effectLst/>
              <a:uLnTx/>
              <a:uFillTx/>
              <a:latin typeface="EC Square Sans Pro"/>
            </a:endParaRPr>
          </a:p>
        </p:txBody>
      </p:sp>
      <p:sp>
        <p:nvSpPr>
          <p:cNvPr id="16" name="Left Arrow 15"/>
          <p:cNvSpPr/>
          <p:nvPr/>
        </p:nvSpPr>
        <p:spPr>
          <a:xfrm>
            <a:off x="11392494" y="4097388"/>
            <a:ext cx="686561" cy="511575"/>
          </a:xfrm>
          <a:prstGeom prst="leftArrow">
            <a:avLst/>
          </a:prstGeom>
          <a:solidFill>
            <a:srgbClr val="FFC000"/>
          </a:solidFill>
          <a:scene3d>
            <a:camera prst="perspectiveHeroicExtremeLeftFacing"/>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2060"/>
                </a:solidFill>
                <a:effectLst/>
                <a:uLnTx/>
                <a:uFillTx/>
                <a:latin typeface="Calibri" panose="020F0502020204030204"/>
                <a:ea typeface="+mn-ea"/>
                <a:cs typeface="+mn-cs"/>
              </a:rPr>
              <a:t>AI</a:t>
            </a:r>
          </a:p>
        </p:txBody>
      </p:sp>
      <p:sp>
        <p:nvSpPr>
          <p:cNvPr id="5" name="Left Arrow 4"/>
          <p:cNvSpPr/>
          <p:nvPr/>
        </p:nvSpPr>
        <p:spPr>
          <a:xfrm>
            <a:off x="11019988" y="4324425"/>
            <a:ext cx="694300" cy="511575"/>
          </a:xfrm>
          <a:prstGeom prst="leftArrow">
            <a:avLst/>
          </a:prstGeom>
          <a:solidFill>
            <a:srgbClr val="FFC000"/>
          </a:solidFill>
          <a:scene3d>
            <a:camera prst="perspectiveHeroicExtremeLeftFacing"/>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2060"/>
                </a:solidFill>
                <a:effectLst/>
                <a:uLnTx/>
                <a:uFillTx/>
                <a:latin typeface="Calibri" panose="020F0502020204030204"/>
                <a:ea typeface="+mn-ea"/>
                <a:cs typeface="+mn-cs"/>
              </a:rPr>
              <a:t>Data</a:t>
            </a:r>
          </a:p>
        </p:txBody>
      </p:sp>
      <p:sp>
        <p:nvSpPr>
          <p:cNvPr id="13" name="TextBox 12"/>
          <p:cNvSpPr txBox="1"/>
          <p:nvPr/>
        </p:nvSpPr>
        <p:spPr>
          <a:xfrm rot="19538746">
            <a:off x="9408093" y="4355926"/>
            <a:ext cx="2161962" cy="52322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2060"/>
                </a:solidFill>
                <a:effectLst/>
                <a:uLnTx/>
                <a:uFillTx/>
                <a:latin typeface="EC Square Sans Pro"/>
              </a:rPr>
              <a:t>Virtualised infrastructures and platforms</a:t>
            </a:r>
            <a:endParaRPr lang="en-GB" sz="1400" b="1" i="0" u="none" strike="noStrike" kern="1200" cap="none" spc="0" normalizeH="0" baseline="0" noProof="0">
              <a:ln>
                <a:noFill/>
              </a:ln>
              <a:solidFill>
                <a:srgbClr val="002060"/>
              </a:solidFill>
              <a:effectLst/>
              <a:uLnTx/>
              <a:uFillTx/>
              <a:latin typeface="EC Square Sans Pro"/>
            </a:endParaRPr>
          </a:p>
        </p:txBody>
      </p:sp>
      <p:sp>
        <p:nvSpPr>
          <p:cNvPr id="15" name="Left Arrow 14"/>
          <p:cNvSpPr/>
          <p:nvPr/>
        </p:nvSpPr>
        <p:spPr>
          <a:xfrm>
            <a:off x="10696929" y="4580212"/>
            <a:ext cx="761032" cy="511575"/>
          </a:xfrm>
          <a:prstGeom prst="leftArrow">
            <a:avLst/>
          </a:prstGeom>
          <a:solidFill>
            <a:srgbClr val="FFC000"/>
          </a:solidFill>
          <a:scene3d>
            <a:camera prst="perspectiveHeroicExtremeLeftFacing"/>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2060"/>
                </a:solidFill>
                <a:effectLst/>
                <a:uLnTx/>
                <a:uFillTx/>
                <a:latin typeface="Calibri" panose="020F0502020204030204"/>
                <a:ea typeface="+mn-ea"/>
                <a:cs typeface="+mn-cs"/>
              </a:rPr>
              <a:t>HPC</a:t>
            </a:r>
          </a:p>
        </p:txBody>
      </p:sp>
      <p:sp>
        <p:nvSpPr>
          <p:cNvPr id="14" name="Left Arrow 13"/>
          <p:cNvSpPr/>
          <p:nvPr/>
        </p:nvSpPr>
        <p:spPr>
          <a:xfrm>
            <a:off x="10325982" y="4811311"/>
            <a:ext cx="824301" cy="511575"/>
          </a:xfrm>
          <a:prstGeom prst="leftArrow">
            <a:avLst/>
          </a:prstGeom>
          <a:solidFill>
            <a:srgbClr val="FFC000"/>
          </a:solidFill>
          <a:scene3d>
            <a:camera prst="perspectiveHeroicExtremeLeftFacing"/>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2060"/>
                </a:solidFill>
                <a:effectLst/>
                <a:uLnTx/>
                <a:uFillTx/>
                <a:latin typeface="Calibri" panose="020F0502020204030204"/>
                <a:ea typeface="+mn-ea"/>
                <a:cs typeface="+mn-cs"/>
              </a:rPr>
              <a:t>Cloud</a:t>
            </a:r>
          </a:p>
        </p:txBody>
      </p:sp>
      <p:sp>
        <p:nvSpPr>
          <p:cNvPr id="3" name="Left Arrow 13">
            <a:extLst>
              <a:ext uri="{FF2B5EF4-FFF2-40B4-BE49-F238E27FC236}">
                <a16:creationId xmlns:a16="http://schemas.microsoft.com/office/drawing/2014/main" id="{98BD9AEF-FCE0-9D68-8781-4318FD3053B0}"/>
              </a:ext>
            </a:extLst>
          </p:cNvPr>
          <p:cNvSpPr/>
          <p:nvPr/>
        </p:nvSpPr>
        <p:spPr>
          <a:xfrm>
            <a:off x="9905355" y="5067099"/>
            <a:ext cx="824301" cy="511575"/>
          </a:xfrm>
          <a:prstGeom prst="leftArrow">
            <a:avLst/>
          </a:prstGeom>
          <a:solidFill>
            <a:srgbClr val="FFC000"/>
          </a:solidFill>
          <a:scene3d>
            <a:camera prst="perspectiveHeroicExtremeLeftFacing"/>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2060"/>
                </a:solidFill>
                <a:effectLst/>
                <a:uLnTx/>
                <a:uFillTx/>
                <a:latin typeface="Calibri" panose="020F0502020204030204"/>
                <a:ea typeface="+mn-ea"/>
                <a:cs typeface="+mn-cs"/>
              </a:rPr>
              <a:t>QCI</a:t>
            </a:r>
          </a:p>
        </p:txBody>
      </p:sp>
      <p:sp>
        <p:nvSpPr>
          <p:cNvPr id="6" name="Flowchart: Magnetic Disk 5"/>
          <p:cNvSpPr/>
          <p:nvPr/>
        </p:nvSpPr>
        <p:spPr>
          <a:xfrm>
            <a:off x="8610654" y="2872564"/>
            <a:ext cx="1079129" cy="893904"/>
          </a:xfrm>
          <a:prstGeom prst="flowChartMagneticDisk">
            <a:avLst/>
          </a:prstGeom>
          <a:blipFill dpi="0" rotWithShape="1">
            <a:blip r:embed="rId6">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blipFill dpi="0" rotWithShape="1">
                <a:blip r:embed="rId7">
                  <a:extLst>
                    <a:ext uri="{28A0092B-C50C-407E-A947-70E740481C1C}">
                      <a14:useLocalDpi xmlns:a14="http://schemas.microsoft.com/office/drawing/2010/main" val="0"/>
                    </a:ext>
                  </a:extLst>
                </a:blip>
                <a:srcRect/>
                <a:stretch>
                  <a:fillRect/>
                </a:stretch>
              </a:blipFill>
              <a:effectLst/>
              <a:uLnTx/>
              <a:uFillTx/>
              <a:latin typeface="Calibri" panose="020F0502020204030204"/>
              <a:ea typeface="+mn-ea"/>
              <a:cs typeface="+mn-cs"/>
            </a:endParaRPr>
          </a:p>
        </p:txBody>
      </p:sp>
      <p:sp>
        <p:nvSpPr>
          <p:cNvPr id="19" name="Flowchart: Magnetic Disk 18"/>
          <p:cNvSpPr/>
          <p:nvPr/>
        </p:nvSpPr>
        <p:spPr>
          <a:xfrm>
            <a:off x="7171013" y="2928895"/>
            <a:ext cx="974026" cy="893904"/>
          </a:xfrm>
          <a:prstGeom prst="flowChartMagneticDisk">
            <a:avLst/>
          </a:prstGeom>
          <a:blipFill dpi="0" rotWithShape="1">
            <a:blip r:embed="rId8"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blipFill dpi="0" rotWithShape="1">
                <a:blip r:embed="rId7">
                  <a:extLst>
                    <a:ext uri="{28A0092B-C50C-407E-A947-70E740481C1C}">
                      <a14:useLocalDpi xmlns:a14="http://schemas.microsoft.com/office/drawing/2010/main" val="0"/>
                    </a:ext>
                  </a:extLst>
                </a:blip>
                <a:srcRect/>
                <a:stretch>
                  <a:fillRect/>
                </a:stretch>
              </a:blipFill>
              <a:effectLst/>
              <a:uLnTx/>
              <a:uFillTx/>
              <a:latin typeface="Calibri" panose="020F0502020204030204"/>
              <a:ea typeface="+mn-ea"/>
              <a:cs typeface="+mn-cs"/>
            </a:endParaRPr>
          </a:p>
        </p:txBody>
      </p:sp>
      <p:sp>
        <p:nvSpPr>
          <p:cNvPr id="20" name="Flowchart: Magnetic Disk 19"/>
          <p:cNvSpPr/>
          <p:nvPr/>
        </p:nvSpPr>
        <p:spPr>
          <a:xfrm>
            <a:off x="10012590" y="2850341"/>
            <a:ext cx="1079129" cy="893904"/>
          </a:xfrm>
          <a:prstGeom prst="flowChartMagneticDisk">
            <a:avLst/>
          </a:prstGeom>
          <a:blipFill dpi="0" rotWithShape="1">
            <a:blip r:embed="rId9"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blipFill dpi="0" rotWithShape="1">
                <a:blip r:embed="rId7">
                  <a:extLst>
                    <a:ext uri="{28A0092B-C50C-407E-A947-70E740481C1C}">
                      <a14:useLocalDpi xmlns:a14="http://schemas.microsoft.com/office/drawing/2010/main" val="0"/>
                    </a:ext>
                  </a:extLst>
                </a:blip>
                <a:srcRect/>
                <a:stretch>
                  <a:fillRect/>
                </a:stretch>
              </a:blipFill>
              <a:effectLst/>
              <a:uLnTx/>
              <a:uFillTx/>
              <a:latin typeface="Calibri" panose="020F0502020204030204"/>
              <a:ea typeface="+mn-ea"/>
              <a:cs typeface="+mn-cs"/>
            </a:endParaRPr>
          </a:p>
        </p:txBody>
      </p:sp>
      <p:sp>
        <p:nvSpPr>
          <p:cNvPr id="21" name="Flowchart: Magnetic Disk 20"/>
          <p:cNvSpPr/>
          <p:nvPr/>
        </p:nvSpPr>
        <p:spPr>
          <a:xfrm>
            <a:off x="7486943" y="1838206"/>
            <a:ext cx="1079129" cy="893904"/>
          </a:xfrm>
          <a:prstGeom prst="flowChartMagneticDisk">
            <a:avLst/>
          </a:prstGeom>
          <a:blipFill dpi="0" rotWithShape="1">
            <a:blip r:embed="rId10">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blipFill dpi="0" rotWithShape="1">
                <a:blip r:embed="rId7">
                  <a:extLst>
                    <a:ext uri="{28A0092B-C50C-407E-A947-70E740481C1C}">
                      <a14:useLocalDpi xmlns:a14="http://schemas.microsoft.com/office/drawing/2010/main" val="0"/>
                    </a:ext>
                  </a:extLst>
                </a:blip>
                <a:srcRect/>
                <a:stretch>
                  <a:fillRect/>
                </a:stretch>
              </a:blipFill>
              <a:effectLst/>
              <a:uLnTx/>
              <a:uFillTx/>
              <a:latin typeface="Calibri" panose="020F0502020204030204"/>
              <a:ea typeface="+mn-ea"/>
              <a:cs typeface="+mn-cs"/>
            </a:endParaRPr>
          </a:p>
        </p:txBody>
      </p:sp>
      <p:sp>
        <p:nvSpPr>
          <p:cNvPr id="22" name="Flowchart: Magnetic Disk 21"/>
          <p:cNvSpPr/>
          <p:nvPr/>
        </p:nvSpPr>
        <p:spPr>
          <a:xfrm>
            <a:off x="8793929" y="1669130"/>
            <a:ext cx="1079129" cy="893904"/>
          </a:xfrm>
          <a:prstGeom prst="flowChartMagneticDisk">
            <a:avLst/>
          </a:prstGeom>
          <a:blipFill dpi="0" rotWithShape="1">
            <a:blip r:embed="rId11">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blipFill dpi="0" rotWithShape="1">
                <a:blip r:embed="rId7">
                  <a:extLst>
                    <a:ext uri="{28A0092B-C50C-407E-A947-70E740481C1C}">
                      <a14:useLocalDpi xmlns:a14="http://schemas.microsoft.com/office/drawing/2010/main" val="0"/>
                    </a:ext>
                  </a:extLst>
                </a:blip>
                <a:srcRect/>
                <a:stretch>
                  <a:fillRect/>
                </a:stretch>
              </a:blipFill>
              <a:effectLst/>
              <a:uLnTx/>
              <a:uFillTx/>
              <a:latin typeface="Calibri" panose="020F0502020204030204"/>
              <a:ea typeface="+mn-ea"/>
              <a:cs typeface="+mn-cs"/>
            </a:endParaRPr>
          </a:p>
        </p:txBody>
      </p:sp>
      <p:sp>
        <p:nvSpPr>
          <p:cNvPr id="24" name="Flowchart: Magnetic Disk 23"/>
          <p:cNvSpPr/>
          <p:nvPr/>
        </p:nvSpPr>
        <p:spPr>
          <a:xfrm>
            <a:off x="10108040" y="1838206"/>
            <a:ext cx="1079129" cy="893904"/>
          </a:xfrm>
          <a:prstGeom prst="flowChartMagneticDisk">
            <a:avLst/>
          </a:prstGeom>
          <a:blipFill dpi="0" rotWithShape="1">
            <a:blip r:embed="rId1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blipFill dpi="0" rotWithShape="1">
                <a:blip r:embed="rId7">
                  <a:extLst>
                    <a:ext uri="{28A0092B-C50C-407E-A947-70E740481C1C}">
                      <a14:useLocalDpi xmlns:a14="http://schemas.microsoft.com/office/drawing/2010/main" val="0"/>
                    </a:ext>
                  </a:extLst>
                </a:blip>
                <a:srcRect/>
                <a:stretch>
                  <a:fillRect/>
                </a:stretch>
              </a:blip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C18E33F6-01AC-D0EC-BA1A-F3F14F0FB683}"/>
              </a:ext>
            </a:extLst>
          </p:cNvPr>
          <p:cNvSpPr txBox="1"/>
          <p:nvPr/>
        </p:nvSpPr>
        <p:spPr>
          <a:xfrm rot="16200000">
            <a:off x="10978833" y="2744228"/>
            <a:ext cx="998607" cy="369332"/>
          </a:xfrm>
          <a:prstGeom prst="rect">
            <a:avLst/>
          </a:prstGeom>
          <a:noFill/>
        </p:spPr>
        <p:txBody>
          <a:bodyPr wrap="none" lIns="91440" tIns="45720" rIns="91440" bIns="45720" rtlCol="0" anchor="t">
            <a:spAutoFit/>
          </a:bodyPr>
          <a:lstStyle/>
          <a:p>
            <a:r>
              <a:rPr lang="en-IE" b="1">
                <a:solidFill>
                  <a:srgbClr val="002060"/>
                </a:solidFill>
                <a:latin typeface="EC Square Sans Pro"/>
              </a:rPr>
              <a:t>Verticals</a:t>
            </a:r>
          </a:p>
        </p:txBody>
      </p:sp>
    </p:spTree>
    <p:extLst>
      <p:ext uri="{BB962C8B-B14F-4D97-AF65-F5344CB8AC3E}">
        <p14:creationId xmlns:p14="http://schemas.microsoft.com/office/powerpoint/2010/main" val="3540416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E5B0B-847D-8ACA-3526-8448DF67F0A8}"/>
              </a:ext>
            </a:extLst>
          </p:cNvPr>
          <p:cNvSpPr>
            <a:spLocks noGrp="1"/>
          </p:cNvSpPr>
          <p:nvPr>
            <p:ph type="ctrTitle"/>
          </p:nvPr>
        </p:nvSpPr>
        <p:spPr>
          <a:xfrm>
            <a:off x="1279168" y="2998412"/>
            <a:ext cx="10065224" cy="2149523"/>
          </a:xfrm>
        </p:spPr>
        <p:txBody>
          <a:bodyPr/>
          <a:lstStyle/>
          <a:p>
            <a:r>
              <a:rPr lang="en-IE" sz="5400" b="1">
                <a:solidFill>
                  <a:schemeClr val="accent4">
                    <a:lumMod val="60000"/>
                    <a:lumOff val="40000"/>
                  </a:schemeClr>
                </a:solidFill>
                <a:latin typeface="EC Square Sans Pro"/>
              </a:rPr>
              <a:t>Priorities of the CEF Digital calls </a:t>
            </a:r>
          </a:p>
        </p:txBody>
      </p:sp>
      <p:sp>
        <p:nvSpPr>
          <p:cNvPr id="7" name="Subtitle 2">
            <a:extLst>
              <a:ext uri="{FF2B5EF4-FFF2-40B4-BE49-F238E27FC236}">
                <a16:creationId xmlns:a16="http://schemas.microsoft.com/office/drawing/2014/main" id="{17E6E710-C818-D244-0540-B04FBCFF60EC}"/>
              </a:ext>
            </a:extLst>
          </p:cNvPr>
          <p:cNvSpPr>
            <a:spLocks noGrp="1"/>
          </p:cNvSpPr>
          <p:nvPr>
            <p:ph type="subTitle" idx="1"/>
          </p:nvPr>
        </p:nvSpPr>
        <p:spPr>
          <a:xfrm>
            <a:off x="963986" y="4699058"/>
            <a:ext cx="10065224" cy="897754"/>
          </a:xfrm>
        </p:spPr>
        <p:txBody>
          <a:bodyPr vert="horz" lIns="91440" tIns="45720" rIns="91440" bIns="45720" rtlCol="0" anchor="t">
            <a:noAutofit/>
          </a:bodyPr>
          <a:lstStyle/>
          <a:p>
            <a:r>
              <a:rPr lang="en-IE" sz="2400" b="1">
                <a:solidFill>
                  <a:schemeClr val="bg1"/>
                </a:solidFill>
                <a:latin typeface="EC Square Sans Pro"/>
              </a:rPr>
              <a:t>Georgios TSELENTIS</a:t>
            </a:r>
            <a:endParaRPr lang="en-US">
              <a:solidFill>
                <a:schemeClr val="bg1"/>
              </a:solidFill>
            </a:endParaRPr>
          </a:p>
          <a:p>
            <a:r>
              <a:rPr lang="en-IE" sz="2000" i="1">
                <a:latin typeface="EC Square Sans Pro"/>
              </a:rPr>
              <a:t>Policy Officer,</a:t>
            </a:r>
          </a:p>
          <a:p>
            <a:pPr lvl="0">
              <a:spcAft>
                <a:spcPts val="0"/>
              </a:spcAft>
              <a:buClr>
                <a:srgbClr val="034EA2"/>
              </a:buClr>
            </a:pPr>
            <a:r>
              <a:rPr lang="en-IE" sz="2000" i="1">
                <a:latin typeface="EC Square Sans Pro"/>
              </a:rPr>
              <a:t>Unit B.5, Investment in High-Capacity Networks</a:t>
            </a:r>
          </a:p>
          <a:p>
            <a:pPr lvl="0">
              <a:spcAft>
                <a:spcPts val="0"/>
              </a:spcAft>
              <a:buClr>
                <a:srgbClr val="034EA2"/>
              </a:buClr>
            </a:pPr>
            <a:r>
              <a:rPr lang="en-IE" sz="2000" i="1">
                <a:latin typeface="EC Square Sans Pro"/>
              </a:rPr>
              <a:t>DG CONNECT, European Commission</a:t>
            </a:r>
            <a:endParaRPr lang="en-IE" sz="2000" i="1" noProof="0">
              <a:latin typeface="EC Square Sans Pro"/>
            </a:endParaRPr>
          </a:p>
          <a:p>
            <a:endParaRPr lang="en-IE" noProof="0">
              <a:latin typeface="EC Square Sans Pro"/>
            </a:endParaRPr>
          </a:p>
        </p:txBody>
      </p:sp>
    </p:spTree>
    <p:extLst>
      <p:ext uri="{BB962C8B-B14F-4D97-AF65-F5344CB8AC3E}">
        <p14:creationId xmlns:p14="http://schemas.microsoft.com/office/powerpoint/2010/main" val="21035069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FC17FB44-EA92-C236-4F15-CA146228360D}"/>
              </a:ext>
            </a:extLst>
          </p:cNvPr>
          <p:cNvSpPr txBox="1">
            <a:spLocks/>
          </p:cNvSpPr>
          <p:nvPr/>
        </p:nvSpPr>
        <p:spPr>
          <a:xfrm>
            <a:off x="426007" y="290599"/>
            <a:ext cx="11384281" cy="543673"/>
          </a:xfrm>
          <a:prstGeom prst="rect">
            <a:avLst/>
          </a:prstGeom>
        </p:spPr>
        <p:txBody>
          <a:bodyPr vert="horz" lIns="91440" tIns="45720" rIns="91440" bIns="0" rtlCol="0" anchor="b"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IE" sz="3600" b="1">
                <a:solidFill>
                  <a:schemeClr val="bg1"/>
                </a:solidFill>
                <a:latin typeface="EC Square Sans Pro"/>
              </a:rPr>
              <a:t>5G large scale pilots </a:t>
            </a:r>
            <a:r>
              <a:rPr lang="en-GB" sz="3600" b="1">
                <a:solidFill>
                  <a:schemeClr val="bg1"/>
                </a:solidFill>
                <a:latin typeface="EC Square Sans Pro"/>
              </a:rPr>
              <a:t>to advance the “3C Network”</a:t>
            </a:r>
            <a:endParaRPr lang="en-IE" sz="3600" b="1" i="0" u="none" strike="noStrike" kern="1200" cap="none" spc="0" normalizeH="0" baseline="0" noProof="0">
              <a:ln>
                <a:noFill/>
              </a:ln>
              <a:solidFill>
                <a:schemeClr val="bg1"/>
              </a:solidFill>
              <a:effectLst/>
              <a:uLnTx/>
              <a:uFillTx/>
              <a:latin typeface="EC Square Sans Pro"/>
            </a:endParaRPr>
          </a:p>
        </p:txBody>
      </p:sp>
      <p:sp>
        <p:nvSpPr>
          <p:cNvPr id="23" name="TextBox 22">
            <a:extLst>
              <a:ext uri="{FF2B5EF4-FFF2-40B4-BE49-F238E27FC236}">
                <a16:creationId xmlns:a16="http://schemas.microsoft.com/office/drawing/2014/main" id="{8D8C3AF0-0283-B3CC-473E-6DE29C1194E6}"/>
              </a:ext>
            </a:extLst>
          </p:cNvPr>
          <p:cNvSpPr txBox="1"/>
          <p:nvPr/>
        </p:nvSpPr>
        <p:spPr>
          <a:xfrm>
            <a:off x="318050" y="1281043"/>
            <a:ext cx="6104404" cy="1015663"/>
          </a:xfrm>
          <a:prstGeom prst="rect">
            <a:avLst/>
          </a:prstGeom>
          <a:noFill/>
        </p:spPr>
        <p:txBody>
          <a:bodyPr wrap="square" lIns="91440" tIns="45720" rIns="91440" bIns="45720" anchor="t">
            <a:spAutoFit/>
          </a:bodyPr>
          <a:lstStyle/>
          <a:p>
            <a:r>
              <a:rPr lang="en-US" sz="2000">
                <a:solidFill>
                  <a:schemeClr val="tx2">
                    <a:lumMod val="76000"/>
                  </a:schemeClr>
                </a:solidFill>
                <a:latin typeface="EC Square Sans Pro"/>
                <a:ea typeface="Verdana"/>
              </a:rPr>
              <a:t>Deploying 5G standalone connectivity, underpinning the 3C Network ecosystem (</a:t>
            </a:r>
            <a:r>
              <a:rPr lang="en-IE" sz="2000">
                <a:solidFill>
                  <a:schemeClr val="tx2">
                    <a:lumMod val="76000"/>
                  </a:schemeClr>
                </a:solidFill>
                <a:latin typeface="EC Square Sans Pro"/>
                <a:ea typeface="Verdana"/>
              </a:rPr>
              <a:t>Connected, Collaborative, Computing)</a:t>
            </a:r>
            <a:endParaRPr lang="en-US" sz="2000">
              <a:solidFill>
                <a:schemeClr val="tx2">
                  <a:lumMod val="76000"/>
                </a:schemeClr>
              </a:solidFill>
              <a:latin typeface="EC Square Sans Pro"/>
              <a:ea typeface="Verdana"/>
            </a:endParaRPr>
          </a:p>
        </p:txBody>
      </p:sp>
      <p:pic>
        <p:nvPicPr>
          <p:cNvPr id="1048" name="Picture 1047">
            <a:extLst>
              <a:ext uri="{FF2B5EF4-FFF2-40B4-BE49-F238E27FC236}">
                <a16:creationId xmlns:a16="http://schemas.microsoft.com/office/drawing/2014/main" id="{EE30AE28-FCB7-224F-7AE9-D247C8DBB8E0}"/>
              </a:ext>
            </a:extLst>
          </p:cNvPr>
          <p:cNvPicPr>
            <a:picLocks noChangeAspect="1"/>
          </p:cNvPicPr>
          <p:nvPr/>
        </p:nvPicPr>
        <p:blipFill>
          <a:blip r:embed="rId3"/>
          <a:stretch>
            <a:fillRect/>
          </a:stretch>
        </p:blipFill>
        <p:spPr>
          <a:xfrm>
            <a:off x="316195" y="2310131"/>
            <a:ext cx="5806548" cy="4165975"/>
          </a:xfrm>
          <a:prstGeom prst="rect">
            <a:avLst/>
          </a:prstGeom>
        </p:spPr>
      </p:pic>
      <p:sp>
        <p:nvSpPr>
          <p:cNvPr id="3" name="TextBox 2">
            <a:extLst>
              <a:ext uri="{FF2B5EF4-FFF2-40B4-BE49-F238E27FC236}">
                <a16:creationId xmlns:a16="http://schemas.microsoft.com/office/drawing/2014/main" id="{506070BF-5EE5-A2BF-28FD-9DE01110BC6C}"/>
              </a:ext>
            </a:extLst>
          </p:cNvPr>
          <p:cNvSpPr txBox="1"/>
          <p:nvPr/>
        </p:nvSpPr>
        <p:spPr>
          <a:xfrm>
            <a:off x="6955950" y="1276890"/>
            <a:ext cx="4842617" cy="4985980"/>
          </a:xfrm>
          <a:prstGeom prst="rect">
            <a:avLst/>
          </a:prstGeom>
        </p:spPr>
        <p:style>
          <a:lnRef idx="1">
            <a:schemeClr val="accent5"/>
          </a:lnRef>
          <a:fillRef idx="2">
            <a:schemeClr val="accent5"/>
          </a:fillRef>
          <a:effectRef idx="1">
            <a:schemeClr val="accent5"/>
          </a:effectRef>
          <a:fontRef idx="minor">
            <a:schemeClr val="dk1"/>
          </a:fontRef>
        </p:style>
        <p:txBody>
          <a:bodyPr wrap="square" lIns="91440" tIns="45720" rIns="91440" bIns="45720" rtlCol="0" anchor="t">
            <a:spAutoFit/>
          </a:bodyPr>
          <a:lstStyle/>
          <a:p>
            <a:r>
              <a:rPr lang="fr-BE" sz="2400" b="1" err="1">
                <a:solidFill>
                  <a:schemeClr val="tx2">
                    <a:lumMod val="76000"/>
                  </a:schemeClr>
                </a:solidFill>
                <a:latin typeface="EC Square Sans Pro"/>
              </a:rPr>
              <a:t>Rationale</a:t>
            </a:r>
            <a:endParaRPr lang="fr-BE" sz="2400" b="1">
              <a:solidFill>
                <a:schemeClr val="tx2">
                  <a:lumMod val="76000"/>
                </a:schemeClr>
              </a:solidFill>
              <a:latin typeface="EC Square Sans Pro"/>
            </a:endParaRPr>
          </a:p>
          <a:p>
            <a:pPr marL="342900" indent="-342900">
              <a:buFont typeface="Arial" panose="020B0604020202020204" pitchFamily="34" charset="0"/>
              <a:buChar char="•"/>
            </a:pPr>
            <a:r>
              <a:rPr lang="en-GB" sz="2300">
                <a:solidFill>
                  <a:schemeClr val="tx2">
                    <a:lumMod val="76000"/>
                  </a:schemeClr>
                </a:solidFill>
                <a:effectLst/>
                <a:latin typeface="EC Square Sans Pro"/>
                <a:ea typeface="Times New Roman" panose="02020603050405020304" pitchFamily="18" charset="0"/>
              </a:rPr>
              <a:t>Alignment with the “3C network” narrative of the White Paper</a:t>
            </a:r>
          </a:p>
          <a:p>
            <a:pPr marL="342900" indent="-342900">
              <a:buFont typeface="Arial" panose="020B0604020202020204" pitchFamily="34" charset="0"/>
              <a:buChar char="•"/>
            </a:pPr>
            <a:r>
              <a:rPr lang="en-GB" sz="2300">
                <a:solidFill>
                  <a:schemeClr val="tx2">
                    <a:lumMod val="76000"/>
                  </a:schemeClr>
                </a:solidFill>
                <a:latin typeface="EC Square Sans Pro"/>
                <a:ea typeface="Times New Roman" panose="02020603050405020304" pitchFamily="18" charset="0"/>
              </a:rPr>
              <a:t>S</a:t>
            </a:r>
            <a:r>
              <a:rPr lang="en-GB" sz="2300">
                <a:solidFill>
                  <a:schemeClr val="tx2">
                    <a:lumMod val="76000"/>
                  </a:schemeClr>
                </a:solidFill>
                <a:effectLst/>
                <a:latin typeface="EC Square Sans Pro"/>
                <a:ea typeface="Times New Roman" panose="02020603050405020304" pitchFamily="18" charset="0"/>
              </a:rPr>
              <a:t>peed up the deployment and take-up of standalone 5G systems </a:t>
            </a:r>
          </a:p>
          <a:p>
            <a:pPr marL="342900" indent="-342900">
              <a:buFont typeface="Arial" panose="020B0604020202020204" pitchFamily="34" charset="0"/>
              <a:buChar char="•"/>
            </a:pPr>
            <a:r>
              <a:rPr lang="en-IE" sz="2300">
                <a:solidFill>
                  <a:schemeClr val="tx2">
                    <a:lumMod val="76000"/>
                  </a:schemeClr>
                </a:solidFill>
                <a:latin typeface="EC Square Sans Pro"/>
                <a:ea typeface="Times New Roman" panose="02020603050405020304" pitchFamily="18" charset="0"/>
              </a:rPr>
              <a:t>I</a:t>
            </a:r>
            <a:r>
              <a:rPr lang="en-IE" sz="2300">
                <a:solidFill>
                  <a:schemeClr val="tx2">
                    <a:lumMod val="76000"/>
                  </a:schemeClr>
                </a:solidFill>
                <a:effectLst/>
                <a:latin typeface="EC Square Sans Pro"/>
                <a:ea typeface="Times New Roman" panose="02020603050405020304" pitchFamily="18" charset="0"/>
              </a:rPr>
              <a:t>ntegration of device, network, cloud and edge computing, and communication capabilities</a:t>
            </a:r>
          </a:p>
          <a:p>
            <a:pPr marL="342900" indent="-342900">
              <a:buFont typeface="Arial" panose="020B0604020202020204" pitchFamily="34" charset="0"/>
              <a:buChar char="•"/>
            </a:pPr>
            <a:r>
              <a:rPr lang="en-GB" sz="2300">
                <a:solidFill>
                  <a:schemeClr val="tx2">
                    <a:lumMod val="76000"/>
                  </a:schemeClr>
                </a:solidFill>
                <a:effectLst/>
                <a:latin typeface="EC Square Sans Pro"/>
                <a:ea typeface="Times New Roman" panose="02020603050405020304" pitchFamily="18" charset="0"/>
              </a:rPr>
              <a:t>Demonstrate the benefits, in concrete use cases, of the evolution towards virtualised and cloud-native network functions and distributed telco edge cloud</a:t>
            </a:r>
          </a:p>
          <a:p>
            <a:pPr marL="0" indent="0">
              <a:buNone/>
            </a:pPr>
            <a:endParaRPr lang="fr-BE" b="1">
              <a:solidFill>
                <a:schemeClr val="tx2">
                  <a:lumMod val="76000"/>
                </a:schemeClr>
              </a:solidFill>
              <a:ea typeface="Calibri"/>
              <a:cs typeface="Calibri"/>
            </a:endParaRPr>
          </a:p>
        </p:txBody>
      </p:sp>
    </p:spTree>
    <p:extLst>
      <p:ext uri="{BB962C8B-B14F-4D97-AF65-F5344CB8AC3E}">
        <p14:creationId xmlns:p14="http://schemas.microsoft.com/office/powerpoint/2010/main" val="27851674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61197" y="178060"/>
            <a:ext cx="11139648" cy="782357"/>
          </a:xfrm>
        </p:spPr>
        <p:txBody>
          <a:bodyPr/>
          <a:lstStyle/>
          <a:p>
            <a:r>
              <a:rPr lang="en-IE" sz="3600" b="1">
                <a:solidFill>
                  <a:schemeClr val="bg1"/>
                </a:solidFill>
                <a:latin typeface="EC Square Sans Pro"/>
              </a:rPr>
              <a:t>5G large scale pilots </a:t>
            </a:r>
            <a:r>
              <a:rPr lang="en-GB" sz="3600" b="1">
                <a:solidFill>
                  <a:schemeClr val="bg1"/>
                </a:solidFill>
                <a:latin typeface="EC Square Sans Pro"/>
              </a:rPr>
              <a:t>to advance the “3C Network”</a:t>
            </a:r>
            <a:endParaRPr lang="en-IE" sz="3600" b="1">
              <a:solidFill>
                <a:schemeClr val="bg1"/>
              </a:solidFill>
              <a:latin typeface="EC Square Sans Pro"/>
            </a:endParaRPr>
          </a:p>
        </p:txBody>
      </p:sp>
      <p:grpSp>
        <p:nvGrpSpPr>
          <p:cNvPr id="17" name="Group 16">
            <a:extLst>
              <a:ext uri="{FF2B5EF4-FFF2-40B4-BE49-F238E27FC236}">
                <a16:creationId xmlns:a16="http://schemas.microsoft.com/office/drawing/2014/main" id="{C36AA34E-EB3A-3451-8A07-9F8E4BCF8C23}"/>
              </a:ext>
            </a:extLst>
          </p:cNvPr>
          <p:cNvGrpSpPr/>
          <p:nvPr/>
        </p:nvGrpSpPr>
        <p:grpSpPr>
          <a:xfrm>
            <a:off x="126116" y="1483786"/>
            <a:ext cx="4427740" cy="5196154"/>
            <a:chOff x="423660" y="1507277"/>
            <a:chExt cx="7414054" cy="2765350"/>
          </a:xfrm>
        </p:grpSpPr>
        <p:sp>
          <p:nvSpPr>
            <p:cNvPr id="8" name="Freeform: Shape 7">
              <a:extLst>
                <a:ext uri="{FF2B5EF4-FFF2-40B4-BE49-F238E27FC236}">
                  <a16:creationId xmlns:a16="http://schemas.microsoft.com/office/drawing/2014/main" id="{7F210709-7D17-C32B-05B7-5610FB2BEB55}"/>
                </a:ext>
              </a:extLst>
            </p:cNvPr>
            <p:cNvSpPr/>
            <p:nvPr/>
          </p:nvSpPr>
          <p:spPr>
            <a:xfrm>
              <a:off x="423660" y="1775983"/>
              <a:ext cx="7414054" cy="2496644"/>
            </a:xfrm>
            <a:custGeom>
              <a:avLst/>
              <a:gdLst>
                <a:gd name="connsiteX0" fmla="*/ 0 w 7414054"/>
                <a:gd name="connsiteY0" fmla="*/ 0 h 2268000"/>
                <a:gd name="connsiteX1" fmla="*/ 7414054 w 7414054"/>
                <a:gd name="connsiteY1" fmla="*/ 0 h 2268000"/>
                <a:gd name="connsiteX2" fmla="*/ 7414054 w 7414054"/>
                <a:gd name="connsiteY2" fmla="*/ 2268000 h 2268000"/>
                <a:gd name="connsiteX3" fmla="*/ 0 w 7414054"/>
                <a:gd name="connsiteY3" fmla="*/ 2268000 h 2268000"/>
                <a:gd name="connsiteX4" fmla="*/ 0 w 7414054"/>
                <a:gd name="connsiteY4" fmla="*/ 0 h 226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4054" h="2268000">
                  <a:moveTo>
                    <a:pt x="0" y="0"/>
                  </a:moveTo>
                  <a:lnTo>
                    <a:pt x="7414054" y="0"/>
                  </a:lnTo>
                  <a:lnTo>
                    <a:pt x="7414054" y="2268000"/>
                  </a:lnTo>
                  <a:lnTo>
                    <a:pt x="0" y="2268000"/>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75413" tIns="312420" rIns="575413" bIns="106680" numCol="1" spcCol="1270" anchor="t" anchorCtr="0">
              <a:noAutofit/>
            </a:bodyPr>
            <a:lstStyle/>
            <a:p>
              <a:pPr marL="114300" lvl="1" indent="-114300" defTabSz="666750">
                <a:lnSpc>
                  <a:spcPct val="90000"/>
                </a:lnSpc>
                <a:spcBef>
                  <a:spcPct val="0"/>
                </a:spcBef>
                <a:spcAft>
                  <a:spcPct val="15000"/>
                </a:spcAft>
              </a:pPr>
              <a:r>
                <a:rPr lang="en-US" sz="1700">
                  <a:solidFill>
                    <a:schemeClr val="accent1">
                      <a:lumMod val="49000"/>
                    </a:schemeClr>
                  </a:solidFill>
                  <a:latin typeface="EC Square Sans Pro"/>
                </a:rPr>
                <a:t/>
              </a:r>
              <a:br>
                <a:rPr lang="en-US" sz="1700">
                  <a:solidFill>
                    <a:schemeClr val="accent1">
                      <a:lumMod val="49000"/>
                    </a:schemeClr>
                  </a:solidFill>
                  <a:latin typeface="EC Square Sans Pro"/>
                </a:rPr>
              </a:br>
              <a:r>
                <a:rPr lang="en-US" sz="1700" kern="1200">
                  <a:solidFill>
                    <a:schemeClr val="accent1">
                      <a:lumMod val="49000"/>
                    </a:schemeClr>
                  </a:solidFill>
                  <a:latin typeface="EC Square Sans Pro"/>
                </a:rPr>
                <a:t>The combined deployment and take-up of 5G standalone networks (5G SA)</a:t>
              </a:r>
              <a:endParaRPr lang="en-IE" sz="1700" kern="1200">
                <a:solidFill>
                  <a:schemeClr val="accent1">
                    <a:lumMod val="49000"/>
                  </a:schemeClr>
                </a:solidFill>
                <a:latin typeface="EC Square Sans Pro"/>
              </a:endParaRPr>
            </a:p>
            <a:p>
              <a:pPr marL="114300" lvl="1" indent="-114300" algn="l" defTabSz="666750">
                <a:lnSpc>
                  <a:spcPct val="90000"/>
                </a:lnSpc>
                <a:spcBef>
                  <a:spcPct val="0"/>
                </a:spcBef>
                <a:spcAft>
                  <a:spcPct val="15000"/>
                </a:spcAft>
                <a:buChar char="•"/>
              </a:pPr>
              <a:r>
                <a:rPr lang="en-US" sz="1700" kern="1200">
                  <a:solidFill>
                    <a:schemeClr val="accent1">
                      <a:lumMod val="49000"/>
                    </a:schemeClr>
                  </a:solidFill>
                  <a:latin typeface="EC Square Sans Pro"/>
                </a:rPr>
                <a:t>including their integration with </a:t>
              </a:r>
              <a:r>
                <a:rPr lang="en-US" sz="1700" b="1" kern="1200">
                  <a:solidFill>
                    <a:schemeClr val="accent1">
                      <a:lumMod val="49000"/>
                    </a:schemeClr>
                  </a:solidFill>
                  <a:latin typeface="EC Square Sans Pro"/>
                </a:rPr>
                <a:t>edge</a:t>
              </a:r>
              <a:r>
                <a:rPr lang="en-US" sz="1700" kern="1200">
                  <a:solidFill>
                    <a:schemeClr val="accent1">
                      <a:lumMod val="49000"/>
                    </a:schemeClr>
                  </a:solidFill>
                  <a:latin typeface="EC Square Sans Pro"/>
                </a:rPr>
                <a:t> computing capacities, </a:t>
              </a:r>
            </a:p>
            <a:p>
              <a:pPr marL="114300" lvl="1" indent="-114300" algn="l" defTabSz="666750">
                <a:lnSpc>
                  <a:spcPct val="90000"/>
                </a:lnSpc>
                <a:spcBef>
                  <a:spcPct val="0"/>
                </a:spcBef>
                <a:spcAft>
                  <a:spcPct val="15000"/>
                </a:spcAft>
                <a:buChar char="•"/>
              </a:pPr>
              <a:r>
                <a:rPr lang="en-US" sz="1700" kern="1200">
                  <a:solidFill>
                    <a:schemeClr val="accent1">
                      <a:lumMod val="49000"/>
                    </a:schemeClr>
                  </a:solidFill>
                  <a:latin typeface="EC Square Sans Pro"/>
                </a:rPr>
                <a:t>that meet the requirements of innovative use cases in terms of very-high reliability, security, low latency, communication symmetry, and high throughput</a:t>
              </a:r>
            </a:p>
            <a:p>
              <a:pPr marL="114300" lvl="1" indent="-114300" algn="l" defTabSz="666750">
                <a:lnSpc>
                  <a:spcPct val="90000"/>
                </a:lnSpc>
                <a:spcBef>
                  <a:spcPct val="0"/>
                </a:spcBef>
                <a:spcAft>
                  <a:spcPct val="15000"/>
                </a:spcAft>
                <a:buFontTx/>
                <a:buNone/>
              </a:pPr>
              <a:r>
                <a:rPr lang="en-US" sz="1700" kern="1200">
                  <a:solidFill>
                    <a:schemeClr val="accent1">
                      <a:lumMod val="49000"/>
                    </a:schemeClr>
                  </a:solidFill>
                  <a:latin typeface="EC Square Sans Pro"/>
                </a:rPr>
                <a:t>5G SA connectivity and computing continuum to be deployed along major terrestrial transport routes</a:t>
              </a:r>
            </a:p>
            <a:p>
              <a:pPr marL="114300" lvl="1" indent="-114300" algn="l" defTabSz="666750">
                <a:lnSpc>
                  <a:spcPct val="90000"/>
                </a:lnSpc>
                <a:spcBef>
                  <a:spcPct val="0"/>
                </a:spcBef>
                <a:spcAft>
                  <a:spcPct val="15000"/>
                </a:spcAft>
                <a:buFontTx/>
                <a:buNone/>
              </a:pPr>
              <a:r>
                <a:rPr lang="en-US" sz="1700" kern="1200">
                  <a:solidFill>
                    <a:schemeClr val="accent1">
                      <a:lumMod val="49000"/>
                    </a:schemeClr>
                  </a:solidFill>
                  <a:latin typeface="EC Square Sans Pro"/>
                </a:rPr>
                <a:t>5G SA deployment to improve the connectivity used to support the activities of socio-economic drivers (SEDs)</a:t>
              </a:r>
            </a:p>
          </p:txBody>
        </p:sp>
        <p:sp>
          <p:nvSpPr>
            <p:cNvPr id="10" name="Freeform: Shape 9">
              <a:extLst>
                <a:ext uri="{FF2B5EF4-FFF2-40B4-BE49-F238E27FC236}">
                  <a16:creationId xmlns:a16="http://schemas.microsoft.com/office/drawing/2014/main" id="{9C2F7C35-44FC-EFB8-B437-B8A7DD38F2D0}"/>
                </a:ext>
              </a:extLst>
            </p:cNvPr>
            <p:cNvSpPr/>
            <p:nvPr/>
          </p:nvSpPr>
          <p:spPr>
            <a:xfrm>
              <a:off x="794362" y="1507277"/>
              <a:ext cx="5189837" cy="442800"/>
            </a:xfrm>
            <a:custGeom>
              <a:avLst/>
              <a:gdLst>
                <a:gd name="connsiteX0" fmla="*/ 0 w 5189837"/>
                <a:gd name="connsiteY0" fmla="*/ 73801 h 442800"/>
                <a:gd name="connsiteX1" fmla="*/ 73801 w 5189837"/>
                <a:gd name="connsiteY1" fmla="*/ 0 h 442800"/>
                <a:gd name="connsiteX2" fmla="*/ 5116036 w 5189837"/>
                <a:gd name="connsiteY2" fmla="*/ 0 h 442800"/>
                <a:gd name="connsiteX3" fmla="*/ 5189837 w 5189837"/>
                <a:gd name="connsiteY3" fmla="*/ 73801 h 442800"/>
                <a:gd name="connsiteX4" fmla="*/ 5189837 w 5189837"/>
                <a:gd name="connsiteY4" fmla="*/ 368999 h 442800"/>
                <a:gd name="connsiteX5" fmla="*/ 5116036 w 5189837"/>
                <a:gd name="connsiteY5" fmla="*/ 442800 h 442800"/>
                <a:gd name="connsiteX6" fmla="*/ 73801 w 5189837"/>
                <a:gd name="connsiteY6" fmla="*/ 442800 h 442800"/>
                <a:gd name="connsiteX7" fmla="*/ 0 w 5189837"/>
                <a:gd name="connsiteY7" fmla="*/ 368999 h 442800"/>
                <a:gd name="connsiteX8" fmla="*/ 0 w 5189837"/>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9837" h="442800">
                  <a:moveTo>
                    <a:pt x="0" y="73801"/>
                  </a:moveTo>
                  <a:cubicBezTo>
                    <a:pt x="0" y="33042"/>
                    <a:pt x="33042" y="0"/>
                    <a:pt x="73801" y="0"/>
                  </a:cubicBezTo>
                  <a:lnTo>
                    <a:pt x="5116036" y="0"/>
                  </a:lnTo>
                  <a:cubicBezTo>
                    <a:pt x="5156795" y="0"/>
                    <a:pt x="5189837" y="33042"/>
                    <a:pt x="5189837" y="73801"/>
                  </a:cubicBezTo>
                  <a:lnTo>
                    <a:pt x="5189837" y="368999"/>
                  </a:lnTo>
                  <a:cubicBezTo>
                    <a:pt x="5189837" y="409758"/>
                    <a:pt x="5156795" y="442800"/>
                    <a:pt x="5116036" y="442800"/>
                  </a:cubicBezTo>
                  <a:lnTo>
                    <a:pt x="73801" y="442800"/>
                  </a:lnTo>
                  <a:cubicBezTo>
                    <a:pt x="33042" y="442800"/>
                    <a:pt x="0" y="409758"/>
                    <a:pt x="0" y="368999"/>
                  </a:cubicBezTo>
                  <a:lnTo>
                    <a:pt x="0" y="7380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7780" tIns="21616" rIns="217780" bIns="21616" numCol="1" spcCol="1270" anchor="ctr" anchorCtr="0">
              <a:noAutofit/>
            </a:bodyPr>
            <a:lstStyle/>
            <a:p>
              <a:pPr marL="0" lvl="0" indent="0" algn="l" defTabSz="666750">
                <a:lnSpc>
                  <a:spcPct val="90000"/>
                </a:lnSpc>
                <a:spcBef>
                  <a:spcPct val="0"/>
                </a:spcBef>
                <a:spcAft>
                  <a:spcPct val="35000"/>
                </a:spcAft>
                <a:buNone/>
              </a:pPr>
              <a:r>
                <a:rPr lang="en-GB" sz="2400" b="1" kern="1200">
                  <a:effectLst/>
                  <a:latin typeface="EC Square Sans Pro"/>
                  <a:ea typeface="Calibri"/>
                  <a:cs typeface="Times New Roman"/>
                </a:rPr>
                <a:t>Definition</a:t>
              </a:r>
              <a:r>
                <a:rPr lang="en-US" sz="2400" kern="1200">
                  <a:latin typeface="EC Square Sans Pro"/>
                </a:rPr>
                <a:t> </a:t>
              </a:r>
              <a:endParaRPr lang="en-IE" sz="2400" kern="1200">
                <a:latin typeface="EC Square Sans Pro"/>
              </a:endParaRPr>
            </a:p>
          </p:txBody>
        </p:sp>
      </p:grpSp>
      <p:grpSp>
        <p:nvGrpSpPr>
          <p:cNvPr id="15" name="Group 14">
            <a:extLst>
              <a:ext uri="{FF2B5EF4-FFF2-40B4-BE49-F238E27FC236}">
                <a16:creationId xmlns:a16="http://schemas.microsoft.com/office/drawing/2014/main" id="{6242C64E-70C3-F234-3B00-250CC122E5E5}"/>
              </a:ext>
            </a:extLst>
          </p:cNvPr>
          <p:cNvGrpSpPr/>
          <p:nvPr/>
        </p:nvGrpSpPr>
        <p:grpSpPr>
          <a:xfrm>
            <a:off x="4787924" y="1483791"/>
            <a:ext cx="3822700" cy="5196150"/>
            <a:chOff x="-367869" y="4077677"/>
            <a:chExt cx="7810113" cy="2577258"/>
          </a:xfrm>
        </p:grpSpPr>
        <p:sp>
          <p:nvSpPr>
            <p:cNvPr id="11" name="Freeform: Shape 10">
              <a:extLst>
                <a:ext uri="{FF2B5EF4-FFF2-40B4-BE49-F238E27FC236}">
                  <a16:creationId xmlns:a16="http://schemas.microsoft.com/office/drawing/2014/main" id="{406AA357-E91D-73EA-DCE4-EA9FF69DD6D0}"/>
                </a:ext>
              </a:extLst>
            </p:cNvPr>
            <p:cNvSpPr/>
            <p:nvPr/>
          </p:nvSpPr>
          <p:spPr>
            <a:xfrm>
              <a:off x="-367869" y="4330573"/>
              <a:ext cx="7810113" cy="2324362"/>
            </a:xfrm>
            <a:custGeom>
              <a:avLst/>
              <a:gdLst>
                <a:gd name="connsiteX0" fmla="*/ 0 w 7414054"/>
                <a:gd name="connsiteY0" fmla="*/ 0 h 850500"/>
                <a:gd name="connsiteX1" fmla="*/ 7414054 w 7414054"/>
                <a:gd name="connsiteY1" fmla="*/ 0 h 850500"/>
                <a:gd name="connsiteX2" fmla="*/ 7414054 w 7414054"/>
                <a:gd name="connsiteY2" fmla="*/ 850500 h 850500"/>
                <a:gd name="connsiteX3" fmla="*/ 0 w 7414054"/>
                <a:gd name="connsiteY3" fmla="*/ 850500 h 850500"/>
                <a:gd name="connsiteX4" fmla="*/ 0 w 7414054"/>
                <a:gd name="connsiteY4" fmla="*/ 0 h 85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4054" h="850500">
                  <a:moveTo>
                    <a:pt x="0" y="0"/>
                  </a:moveTo>
                  <a:lnTo>
                    <a:pt x="7414054" y="0"/>
                  </a:lnTo>
                  <a:lnTo>
                    <a:pt x="7414054" y="850500"/>
                  </a:lnTo>
                  <a:lnTo>
                    <a:pt x="0" y="850500"/>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75413" tIns="312420" rIns="575413" bIns="106680" numCol="1" spcCol="1270" anchor="t" anchorCtr="0">
              <a:noAutofit/>
            </a:bodyPr>
            <a:lstStyle/>
            <a:p>
              <a:pPr marL="114300" lvl="1" indent="-114300" algn="l" defTabSz="666750">
                <a:lnSpc>
                  <a:spcPct val="90000"/>
                </a:lnSpc>
                <a:spcBef>
                  <a:spcPct val="0"/>
                </a:spcBef>
                <a:spcAft>
                  <a:spcPct val="15000"/>
                </a:spcAft>
                <a:buChar char="•"/>
              </a:pPr>
              <a:endParaRPr lang="en-US" sz="1600" kern="1200"/>
            </a:p>
            <a:p>
              <a:pPr marL="114300" lvl="1" indent="-114300" algn="l" defTabSz="666750">
                <a:lnSpc>
                  <a:spcPct val="90000"/>
                </a:lnSpc>
                <a:spcBef>
                  <a:spcPct val="0"/>
                </a:spcBef>
                <a:spcAft>
                  <a:spcPct val="15000"/>
                </a:spcAft>
                <a:buChar char="•"/>
              </a:pPr>
              <a:r>
                <a:rPr lang="en-US" kern="1200">
                  <a:solidFill>
                    <a:schemeClr val="accent1">
                      <a:lumMod val="49000"/>
                    </a:schemeClr>
                  </a:solidFill>
                  <a:latin typeface="EC Square Sans Pro"/>
                </a:rPr>
                <a:t>Deploy large-scale 5G SA infrastructures that integrate connectivity and edge cloud capacities along the 3C Network value chain</a:t>
              </a:r>
            </a:p>
            <a:p>
              <a:pPr marL="114300" lvl="1" indent="-114300" algn="l" defTabSz="666750">
                <a:lnSpc>
                  <a:spcPct val="90000"/>
                </a:lnSpc>
                <a:spcBef>
                  <a:spcPct val="0"/>
                </a:spcBef>
                <a:spcAft>
                  <a:spcPct val="15000"/>
                </a:spcAft>
                <a:buChar char="•"/>
              </a:pPr>
              <a:r>
                <a:rPr lang="en-US">
                  <a:solidFill>
                    <a:schemeClr val="accent1">
                      <a:lumMod val="49000"/>
                    </a:schemeClr>
                  </a:solidFill>
                  <a:latin typeface="EC Square Sans Pro"/>
                </a:rPr>
                <a:t>Stimulate wider and faster deployment and take-up of 5G</a:t>
              </a:r>
            </a:p>
            <a:p>
              <a:pPr marL="114300" lvl="1" indent="-114300" algn="l" defTabSz="666750">
                <a:lnSpc>
                  <a:spcPct val="90000"/>
                </a:lnSpc>
                <a:spcBef>
                  <a:spcPct val="0"/>
                </a:spcBef>
                <a:spcAft>
                  <a:spcPct val="15000"/>
                </a:spcAft>
                <a:buChar char="•"/>
              </a:pPr>
              <a:r>
                <a:rPr lang="en-US" kern="1200">
                  <a:solidFill>
                    <a:schemeClr val="accent1">
                      <a:lumMod val="49000"/>
                    </a:schemeClr>
                  </a:solidFill>
                  <a:latin typeface="EC Square Sans Pro"/>
                </a:rPr>
                <a:t>Demonstrate the benefits </a:t>
              </a:r>
              <a:r>
                <a:rPr lang="en-US">
                  <a:solidFill>
                    <a:schemeClr val="accent1">
                      <a:lumMod val="49000"/>
                    </a:schemeClr>
                  </a:solidFill>
                  <a:latin typeface="EC Square Sans Pro"/>
                </a:rPr>
                <a:t>gained in specific application</a:t>
              </a:r>
            </a:p>
            <a:p>
              <a:pPr marL="114300" lvl="1" indent="-114300" algn="l" defTabSz="666750">
                <a:lnSpc>
                  <a:spcPct val="90000"/>
                </a:lnSpc>
                <a:spcBef>
                  <a:spcPct val="0"/>
                </a:spcBef>
                <a:spcAft>
                  <a:spcPct val="15000"/>
                </a:spcAft>
                <a:buChar char="•"/>
              </a:pPr>
              <a:r>
                <a:rPr lang="en-US" kern="1200">
                  <a:solidFill>
                    <a:schemeClr val="accent1">
                      <a:lumMod val="49000"/>
                    </a:schemeClr>
                  </a:solidFill>
                  <a:latin typeface="EC Square Sans Pro"/>
                </a:rPr>
                <a:t>Leverage the 5G infrastructure </a:t>
              </a:r>
            </a:p>
            <a:p>
              <a:pPr marL="114300" lvl="1" indent="-114300" algn="l" defTabSz="666750">
                <a:lnSpc>
                  <a:spcPct val="90000"/>
                </a:lnSpc>
                <a:spcBef>
                  <a:spcPct val="0"/>
                </a:spcBef>
                <a:spcAft>
                  <a:spcPct val="15000"/>
                </a:spcAft>
                <a:buChar char="•"/>
              </a:pPr>
              <a:r>
                <a:rPr lang="en-US">
                  <a:solidFill>
                    <a:schemeClr val="accent1">
                      <a:lumMod val="49000"/>
                    </a:schemeClr>
                  </a:solidFill>
                  <a:latin typeface="EC Square Sans Pro"/>
                </a:rPr>
                <a:t>Promote replicability and best practices </a:t>
              </a:r>
              <a:endParaRPr lang="en-IE" kern="1200">
                <a:solidFill>
                  <a:schemeClr val="accent1">
                    <a:lumMod val="49000"/>
                  </a:schemeClr>
                </a:solidFill>
                <a:latin typeface="EC Square Sans Pro"/>
              </a:endParaRPr>
            </a:p>
          </p:txBody>
        </p:sp>
        <p:sp>
          <p:nvSpPr>
            <p:cNvPr id="12" name="Freeform: Shape 11">
              <a:extLst>
                <a:ext uri="{FF2B5EF4-FFF2-40B4-BE49-F238E27FC236}">
                  <a16:creationId xmlns:a16="http://schemas.microsoft.com/office/drawing/2014/main" id="{2D4AFA39-B94A-5C6F-EDE2-04B0A664864A}"/>
                </a:ext>
              </a:extLst>
            </p:cNvPr>
            <p:cNvSpPr/>
            <p:nvPr/>
          </p:nvSpPr>
          <p:spPr>
            <a:xfrm>
              <a:off x="327311" y="4077677"/>
              <a:ext cx="5189836" cy="442800"/>
            </a:xfrm>
            <a:custGeom>
              <a:avLst/>
              <a:gdLst>
                <a:gd name="connsiteX0" fmla="*/ 0 w 5189837"/>
                <a:gd name="connsiteY0" fmla="*/ 73801 h 442800"/>
                <a:gd name="connsiteX1" fmla="*/ 73801 w 5189837"/>
                <a:gd name="connsiteY1" fmla="*/ 0 h 442800"/>
                <a:gd name="connsiteX2" fmla="*/ 5116036 w 5189837"/>
                <a:gd name="connsiteY2" fmla="*/ 0 h 442800"/>
                <a:gd name="connsiteX3" fmla="*/ 5189837 w 5189837"/>
                <a:gd name="connsiteY3" fmla="*/ 73801 h 442800"/>
                <a:gd name="connsiteX4" fmla="*/ 5189837 w 5189837"/>
                <a:gd name="connsiteY4" fmla="*/ 368999 h 442800"/>
                <a:gd name="connsiteX5" fmla="*/ 5116036 w 5189837"/>
                <a:gd name="connsiteY5" fmla="*/ 442800 h 442800"/>
                <a:gd name="connsiteX6" fmla="*/ 73801 w 5189837"/>
                <a:gd name="connsiteY6" fmla="*/ 442800 h 442800"/>
                <a:gd name="connsiteX7" fmla="*/ 0 w 5189837"/>
                <a:gd name="connsiteY7" fmla="*/ 368999 h 442800"/>
                <a:gd name="connsiteX8" fmla="*/ 0 w 5189837"/>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9837" h="442800">
                  <a:moveTo>
                    <a:pt x="0" y="73801"/>
                  </a:moveTo>
                  <a:cubicBezTo>
                    <a:pt x="0" y="33042"/>
                    <a:pt x="33042" y="0"/>
                    <a:pt x="73801" y="0"/>
                  </a:cubicBezTo>
                  <a:lnTo>
                    <a:pt x="5116036" y="0"/>
                  </a:lnTo>
                  <a:cubicBezTo>
                    <a:pt x="5156795" y="0"/>
                    <a:pt x="5189837" y="33042"/>
                    <a:pt x="5189837" y="73801"/>
                  </a:cubicBezTo>
                  <a:lnTo>
                    <a:pt x="5189837" y="368999"/>
                  </a:lnTo>
                  <a:cubicBezTo>
                    <a:pt x="5189837" y="409758"/>
                    <a:pt x="5156795" y="442800"/>
                    <a:pt x="5116036" y="442800"/>
                  </a:cubicBezTo>
                  <a:lnTo>
                    <a:pt x="73801" y="442800"/>
                  </a:lnTo>
                  <a:cubicBezTo>
                    <a:pt x="33042" y="442800"/>
                    <a:pt x="0" y="409758"/>
                    <a:pt x="0" y="368999"/>
                  </a:cubicBezTo>
                  <a:lnTo>
                    <a:pt x="0" y="7380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7780" tIns="21616" rIns="217780" bIns="21616" numCol="1" spcCol="1270" anchor="ctr" anchorCtr="0">
              <a:noAutofit/>
            </a:bodyPr>
            <a:lstStyle/>
            <a:p>
              <a:pPr marL="0" lvl="0" indent="0" algn="l" defTabSz="666750">
                <a:lnSpc>
                  <a:spcPct val="90000"/>
                </a:lnSpc>
                <a:spcBef>
                  <a:spcPct val="0"/>
                </a:spcBef>
                <a:spcAft>
                  <a:spcPct val="35000"/>
                </a:spcAft>
                <a:buNone/>
              </a:pPr>
              <a:r>
                <a:rPr lang="en-GB" sz="2400" b="1">
                  <a:latin typeface="EC Square Sans Pro"/>
                  <a:ea typeface="Calibri"/>
                  <a:cs typeface="Times New Roman"/>
                </a:rPr>
                <a:t>Objectives</a:t>
              </a:r>
              <a:endParaRPr lang="en-IE" sz="2400" b="1">
                <a:latin typeface="EC Square Sans Pro"/>
                <a:ea typeface="Calibri"/>
                <a:cs typeface="Times New Roman"/>
              </a:endParaRPr>
            </a:p>
          </p:txBody>
        </p:sp>
      </p:grpSp>
      <p:grpSp>
        <p:nvGrpSpPr>
          <p:cNvPr id="18" name="Group 17">
            <a:extLst>
              <a:ext uri="{FF2B5EF4-FFF2-40B4-BE49-F238E27FC236}">
                <a16:creationId xmlns:a16="http://schemas.microsoft.com/office/drawing/2014/main" id="{1A626C9E-3C0F-3607-A255-E63B6C62C7EC}"/>
              </a:ext>
            </a:extLst>
          </p:cNvPr>
          <p:cNvGrpSpPr/>
          <p:nvPr/>
        </p:nvGrpSpPr>
        <p:grpSpPr>
          <a:xfrm>
            <a:off x="9029700" y="1519771"/>
            <a:ext cx="3036184" cy="5150286"/>
            <a:chOff x="423660" y="5217755"/>
            <a:chExt cx="8065125" cy="2599725"/>
          </a:xfrm>
        </p:grpSpPr>
        <p:sp>
          <p:nvSpPr>
            <p:cNvPr id="13" name="Freeform: Shape 12">
              <a:extLst>
                <a:ext uri="{FF2B5EF4-FFF2-40B4-BE49-F238E27FC236}">
                  <a16:creationId xmlns:a16="http://schemas.microsoft.com/office/drawing/2014/main" id="{60E8C080-751D-13EC-B8D3-FDFCAE309296}"/>
                </a:ext>
              </a:extLst>
            </p:cNvPr>
            <p:cNvSpPr/>
            <p:nvPr/>
          </p:nvSpPr>
          <p:spPr>
            <a:xfrm>
              <a:off x="423660" y="5451976"/>
              <a:ext cx="8065125" cy="2365504"/>
            </a:xfrm>
            <a:custGeom>
              <a:avLst/>
              <a:gdLst>
                <a:gd name="connsiteX0" fmla="*/ 0 w 7414054"/>
                <a:gd name="connsiteY0" fmla="*/ 0 h 1063125"/>
                <a:gd name="connsiteX1" fmla="*/ 7414054 w 7414054"/>
                <a:gd name="connsiteY1" fmla="*/ 0 h 1063125"/>
                <a:gd name="connsiteX2" fmla="*/ 7414054 w 7414054"/>
                <a:gd name="connsiteY2" fmla="*/ 1063125 h 1063125"/>
                <a:gd name="connsiteX3" fmla="*/ 0 w 7414054"/>
                <a:gd name="connsiteY3" fmla="*/ 1063125 h 1063125"/>
                <a:gd name="connsiteX4" fmla="*/ 0 w 7414054"/>
                <a:gd name="connsiteY4" fmla="*/ 0 h 1063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4054" h="1063125">
                  <a:moveTo>
                    <a:pt x="0" y="0"/>
                  </a:moveTo>
                  <a:lnTo>
                    <a:pt x="7414054" y="0"/>
                  </a:lnTo>
                  <a:lnTo>
                    <a:pt x="7414054" y="1063125"/>
                  </a:lnTo>
                  <a:lnTo>
                    <a:pt x="0" y="1063125"/>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75413" tIns="312420" rIns="575413" bIns="106680" numCol="1" spcCol="1270" anchor="t" anchorCtr="0">
              <a:noAutofit/>
            </a:bodyPr>
            <a:lstStyle/>
            <a:p>
              <a:pPr marL="114300" lvl="1" indent="-114300" algn="l" defTabSz="666750">
                <a:lnSpc>
                  <a:spcPct val="90000"/>
                </a:lnSpc>
                <a:spcBef>
                  <a:spcPct val="0"/>
                </a:spcBef>
                <a:spcAft>
                  <a:spcPct val="15000"/>
                </a:spcAft>
                <a:buChar char="•"/>
              </a:pPr>
              <a:endParaRPr lang="en-GB" kern="1200">
                <a:solidFill>
                  <a:schemeClr val="accent1">
                    <a:lumMod val="49000"/>
                  </a:schemeClr>
                </a:solidFill>
                <a:latin typeface="EC Square Sans Pro"/>
              </a:endParaRPr>
            </a:p>
            <a:p>
              <a:pPr marL="114300" lvl="1" indent="-114300" algn="l" defTabSz="666750">
                <a:lnSpc>
                  <a:spcPct val="90000"/>
                </a:lnSpc>
                <a:spcBef>
                  <a:spcPct val="0"/>
                </a:spcBef>
                <a:spcAft>
                  <a:spcPct val="15000"/>
                </a:spcAft>
                <a:buChar char="•"/>
              </a:pPr>
              <a:r>
                <a:rPr lang="en-GB">
                  <a:solidFill>
                    <a:schemeClr val="accent1">
                      <a:lumMod val="49000"/>
                    </a:schemeClr>
                  </a:solidFill>
                  <a:latin typeface="EC Square Sans Pro"/>
                </a:rPr>
                <a:t>D</a:t>
              </a:r>
              <a:r>
                <a:rPr lang="en-GB" kern="1200">
                  <a:solidFill>
                    <a:schemeClr val="accent1">
                      <a:lumMod val="49000"/>
                    </a:schemeClr>
                  </a:solidFill>
                  <a:latin typeface="EC Square Sans Pro"/>
                </a:rPr>
                <a:t>eployment of 5G SA infrastructure</a:t>
              </a:r>
              <a:endParaRPr lang="en-GB">
                <a:solidFill>
                  <a:schemeClr val="accent1">
                    <a:lumMod val="49000"/>
                  </a:schemeClr>
                </a:solidFill>
                <a:latin typeface="EC Square Sans Pro"/>
              </a:endParaRPr>
            </a:p>
            <a:p>
              <a:pPr marL="114300" lvl="1" indent="-114300" algn="l" defTabSz="666750">
                <a:lnSpc>
                  <a:spcPct val="90000"/>
                </a:lnSpc>
                <a:spcBef>
                  <a:spcPct val="0"/>
                </a:spcBef>
                <a:spcAft>
                  <a:spcPct val="15000"/>
                </a:spcAft>
                <a:buChar char="•"/>
              </a:pPr>
              <a:r>
                <a:rPr lang="en-GB" kern="1200">
                  <a:solidFill>
                    <a:schemeClr val="accent1">
                      <a:lumMod val="49000"/>
                    </a:schemeClr>
                  </a:solidFill>
                  <a:latin typeface="EC Square Sans Pro"/>
                </a:rPr>
                <a:t>Relevant connectivity elements, required to implement innovative use-cases targeting either 5G corridors or 5G smart communities (e.g. edge capacity)</a:t>
              </a:r>
              <a:endParaRPr lang="en-IE" kern="1200">
                <a:solidFill>
                  <a:schemeClr val="accent1">
                    <a:lumMod val="49000"/>
                  </a:schemeClr>
                </a:solidFill>
                <a:latin typeface="EC Square Sans Pro"/>
              </a:endParaRPr>
            </a:p>
          </p:txBody>
        </p:sp>
        <p:sp>
          <p:nvSpPr>
            <p:cNvPr id="14" name="Freeform: Shape 13">
              <a:extLst>
                <a:ext uri="{FF2B5EF4-FFF2-40B4-BE49-F238E27FC236}">
                  <a16:creationId xmlns:a16="http://schemas.microsoft.com/office/drawing/2014/main" id="{93C21A35-EEAE-19D7-EA15-961FD48F6D40}"/>
                </a:ext>
              </a:extLst>
            </p:cNvPr>
            <p:cNvSpPr/>
            <p:nvPr/>
          </p:nvSpPr>
          <p:spPr>
            <a:xfrm>
              <a:off x="794365" y="5217755"/>
              <a:ext cx="4373508" cy="442800"/>
            </a:xfrm>
            <a:custGeom>
              <a:avLst/>
              <a:gdLst>
                <a:gd name="connsiteX0" fmla="*/ 0 w 5189837"/>
                <a:gd name="connsiteY0" fmla="*/ 73801 h 442800"/>
                <a:gd name="connsiteX1" fmla="*/ 73801 w 5189837"/>
                <a:gd name="connsiteY1" fmla="*/ 0 h 442800"/>
                <a:gd name="connsiteX2" fmla="*/ 5116036 w 5189837"/>
                <a:gd name="connsiteY2" fmla="*/ 0 h 442800"/>
                <a:gd name="connsiteX3" fmla="*/ 5189837 w 5189837"/>
                <a:gd name="connsiteY3" fmla="*/ 73801 h 442800"/>
                <a:gd name="connsiteX4" fmla="*/ 5189837 w 5189837"/>
                <a:gd name="connsiteY4" fmla="*/ 368999 h 442800"/>
                <a:gd name="connsiteX5" fmla="*/ 5116036 w 5189837"/>
                <a:gd name="connsiteY5" fmla="*/ 442800 h 442800"/>
                <a:gd name="connsiteX6" fmla="*/ 73801 w 5189837"/>
                <a:gd name="connsiteY6" fmla="*/ 442800 h 442800"/>
                <a:gd name="connsiteX7" fmla="*/ 0 w 5189837"/>
                <a:gd name="connsiteY7" fmla="*/ 368999 h 442800"/>
                <a:gd name="connsiteX8" fmla="*/ 0 w 5189837"/>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9837" h="442800">
                  <a:moveTo>
                    <a:pt x="0" y="73801"/>
                  </a:moveTo>
                  <a:cubicBezTo>
                    <a:pt x="0" y="33042"/>
                    <a:pt x="33042" y="0"/>
                    <a:pt x="73801" y="0"/>
                  </a:cubicBezTo>
                  <a:lnTo>
                    <a:pt x="5116036" y="0"/>
                  </a:lnTo>
                  <a:cubicBezTo>
                    <a:pt x="5156795" y="0"/>
                    <a:pt x="5189837" y="33042"/>
                    <a:pt x="5189837" y="73801"/>
                  </a:cubicBezTo>
                  <a:lnTo>
                    <a:pt x="5189837" y="368999"/>
                  </a:lnTo>
                  <a:cubicBezTo>
                    <a:pt x="5189837" y="409758"/>
                    <a:pt x="5156795" y="442800"/>
                    <a:pt x="5116036" y="442800"/>
                  </a:cubicBezTo>
                  <a:lnTo>
                    <a:pt x="73801" y="442800"/>
                  </a:lnTo>
                  <a:cubicBezTo>
                    <a:pt x="33042" y="442800"/>
                    <a:pt x="0" y="409758"/>
                    <a:pt x="0" y="368999"/>
                  </a:cubicBezTo>
                  <a:lnTo>
                    <a:pt x="0" y="7380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7780" tIns="21616" rIns="217780" bIns="21616" numCol="1" spcCol="1270" anchor="ctr" anchorCtr="0">
              <a:noAutofit/>
            </a:bodyPr>
            <a:lstStyle/>
            <a:p>
              <a:pPr defTabSz="666750">
                <a:lnSpc>
                  <a:spcPct val="90000"/>
                </a:lnSpc>
                <a:spcBef>
                  <a:spcPct val="0"/>
                </a:spcBef>
                <a:spcAft>
                  <a:spcPct val="35000"/>
                </a:spcAft>
              </a:pPr>
              <a:r>
                <a:rPr lang="en-GB" sz="2400" b="1">
                  <a:latin typeface="EC Square Sans Pro"/>
                  <a:ea typeface="Calibri"/>
                  <a:cs typeface="Times New Roman"/>
                </a:rPr>
                <a:t>Scope</a:t>
              </a:r>
              <a:endParaRPr lang="en-IE" sz="2400" b="1">
                <a:latin typeface="EC Square Sans Pro"/>
                <a:ea typeface="Calibri"/>
                <a:cs typeface="Times New Roman"/>
              </a:endParaRPr>
            </a:p>
          </p:txBody>
        </p:sp>
      </p:grpSp>
    </p:spTree>
    <p:extLst>
      <p:ext uri="{BB962C8B-B14F-4D97-AF65-F5344CB8AC3E}">
        <p14:creationId xmlns:p14="http://schemas.microsoft.com/office/powerpoint/2010/main" val="13275827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1943656" y="4264189"/>
            <a:ext cx="10156297" cy="1655762"/>
          </a:xfrm>
        </p:spPr>
        <p:txBody>
          <a:bodyPr vert="horz" lIns="91440" tIns="45720" rIns="91440" bIns="45720" rtlCol="0" anchor="t">
            <a:noAutofit/>
          </a:bodyPr>
          <a:lstStyle/>
          <a:p>
            <a:pPr algn="r">
              <a:spcAft>
                <a:spcPts val="0"/>
              </a:spcAft>
            </a:pPr>
            <a:endParaRPr lang="en-IE"/>
          </a:p>
          <a:p>
            <a:pPr algn="r">
              <a:spcAft>
                <a:spcPts val="0"/>
              </a:spcAft>
            </a:pPr>
            <a:r>
              <a:rPr lang="en-IE" b="1">
                <a:solidFill>
                  <a:schemeClr val="tx2">
                    <a:lumMod val="76000"/>
                  </a:schemeClr>
                </a:solidFill>
                <a:latin typeface="EC Square Sans Pro"/>
              </a:rPr>
              <a:t>Bianca JITEA</a:t>
            </a:r>
          </a:p>
          <a:p>
            <a:pPr algn="r">
              <a:spcAft>
                <a:spcPts val="0"/>
              </a:spcAft>
            </a:pPr>
            <a:r>
              <a:rPr lang="en-IE" sz="2000" i="1">
                <a:solidFill>
                  <a:schemeClr val="tx2">
                    <a:lumMod val="76000"/>
                  </a:schemeClr>
                </a:solidFill>
                <a:latin typeface="EC Square Sans Pro"/>
              </a:rPr>
              <a:t>Policy Officer, </a:t>
            </a:r>
            <a:r>
              <a:rPr lang="en-US" sz="2000" i="1">
                <a:solidFill>
                  <a:schemeClr val="tx2">
                    <a:lumMod val="76000"/>
                  </a:schemeClr>
                </a:solidFill>
                <a:latin typeface="EC Square Sans Pro"/>
              </a:rPr>
              <a:t>Future Connectivity Systems</a:t>
            </a:r>
            <a:r>
              <a:rPr lang="en-IE" sz="2000" i="1">
                <a:solidFill>
                  <a:schemeClr val="tx2">
                    <a:lumMod val="76000"/>
                  </a:schemeClr>
                </a:solidFill>
                <a:latin typeface="EC Square Sans Pro"/>
              </a:rPr>
              <a:t> </a:t>
            </a:r>
          </a:p>
          <a:p>
            <a:pPr algn="r">
              <a:spcAft>
                <a:spcPts val="0"/>
              </a:spcAft>
            </a:pPr>
            <a:r>
              <a:rPr lang="en-US" sz="2000" i="1">
                <a:solidFill>
                  <a:schemeClr val="tx2">
                    <a:lumMod val="76000"/>
                  </a:schemeClr>
                </a:solidFill>
                <a:latin typeface="EC Square Sans Pro"/>
              </a:rPr>
              <a:t>European Commission, DG CONNECT, Unit E1</a:t>
            </a:r>
          </a:p>
        </p:txBody>
      </p:sp>
      <p:sp>
        <p:nvSpPr>
          <p:cNvPr id="8" name="TextBox 7">
            <a:extLst>
              <a:ext uri="{FF2B5EF4-FFF2-40B4-BE49-F238E27FC236}">
                <a16:creationId xmlns:a16="http://schemas.microsoft.com/office/drawing/2014/main" id="{EB125242-D7F8-45F7-A60B-2CCC5E9BEF5C}"/>
              </a:ext>
            </a:extLst>
          </p:cNvPr>
          <p:cNvSpPr txBox="1"/>
          <p:nvPr/>
        </p:nvSpPr>
        <p:spPr>
          <a:xfrm>
            <a:off x="8708904" y="793999"/>
            <a:ext cx="1643149" cy="984885"/>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IE">
                <a:solidFill>
                  <a:schemeClr val="tx2">
                    <a:lumMod val="76000"/>
                  </a:schemeClr>
                </a:solidFill>
                <a:latin typeface="EC Square Sans Pro"/>
              </a:rPr>
              <a:t>Join at </a:t>
            </a:r>
          </a:p>
          <a:p>
            <a:pPr marL="0" marR="0" lvl="0" indent="0" algn="r" defTabSz="914400" rtl="0" eaLnBrk="1" fontAlgn="auto" latinLnBrk="0" hangingPunct="1">
              <a:lnSpc>
                <a:spcPct val="100000"/>
              </a:lnSpc>
              <a:spcBef>
                <a:spcPts val="0"/>
              </a:spcBef>
              <a:spcAft>
                <a:spcPts val="0"/>
              </a:spcAft>
              <a:buClrTx/>
              <a:buSzTx/>
              <a:buFontTx/>
              <a:buNone/>
              <a:tabLst/>
              <a:defRPr/>
            </a:pPr>
            <a:r>
              <a:rPr lang="en-IE" sz="2000" b="1">
                <a:solidFill>
                  <a:schemeClr val="tx2">
                    <a:lumMod val="76000"/>
                  </a:schemeClr>
                </a:solidFill>
                <a:latin typeface="EC Square Sans Pro"/>
              </a:rPr>
              <a:t>Slido.com</a:t>
            </a:r>
          </a:p>
          <a:p>
            <a:pPr marL="0" marR="0" lvl="0" indent="0" algn="r" defTabSz="914400" rtl="0" eaLnBrk="1" fontAlgn="auto" latinLnBrk="0" hangingPunct="1">
              <a:lnSpc>
                <a:spcPct val="100000"/>
              </a:lnSpc>
              <a:spcBef>
                <a:spcPts val="0"/>
              </a:spcBef>
              <a:spcAft>
                <a:spcPts val="0"/>
              </a:spcAft>
              <a:buClrTx/>
              <a:buSzTx/>
              <a:buFontTx/>
              <a:buNone/>
              <a:tabLst/>
              <a:defRPr/>
            </a:pPr>
            <a:r>
              <a:rPr lang="en-IE" sz="2000" b="1">
                <a:solidFill>
                  <a:schemeClr val="tx2">
                    <a:lumMod val="76000"/>
                  </a:schemeClr>
                </a:solidFill>
                <a:latin typeface="EC Square Sans Pro"/>
              </a:rPr>
              <a:t>#CEFDigital</a:t>
            </a:r>
          </a:p>
        </p:txBody>
      </p:sp>
      <p:pic>
        <p:nvPicPr>
          <p:cNvPr id="2" name="Picture 1" descr="A map of a 5g network&#10;&#10;Description automatically generated">
            <a:extLst>
              <a:ext uri="{FF2B5EF4-FFF2-40B4-BE49-F238E27FC236}">
                <a16:creationId xmlns:a16="http://schemas.microsoft.com/office/drawing/2014/main" id="{5488B87E-16CB-54CD-BE5C-97CA60CFEDA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9304" r="21112" b="26741"/>
          <a:stretch/>
        </p:blipFill>
        <p:spPr>
          <a:xfrm>
            <a:off x="1077012" y="3876318"/>
            <a:ext cx="3913828" cy="2431504"/>
          </a:xfrm>
          <a:prstGeom prst="rect">
            <a:avLst/>
          </a:prstGeom>
        </p:spPr>
      </p:pic>
      <p:sp>
        <p:nvSpPr>
          <p:cNvPr id="7" name="Slide Number Placeholder 6">
            <a:extLst>
              <a:ext uri="{FF2B5EF4-FFF2-40B4-BE49-F238E27FC236}">
                <a16:creationId xmlns:a16="http://schemas.microsoft.com/office/drawing/2014/main" id="{2809D0E4-C035-EC5B-0179-C258336D10C5}"/>
              </a:ext>
            </a:extLst>
          </p:cNvPr>
          <p:cNvSpPr>
            <a:spLocks noGrp="1"/>
          </p:cNvSpPr>
          <p:nvPr>
            <p:ph type="sldNum" sz="quarter" idx="12"/>
          </p:nvPr>
        </p:nvSpPr>
        <p:spPr/>
        <p:txBody>
          <a:bodyPr/>
          <a:lstStyle/>
          <a:p>
            <a:fld id="{F46C79FD-C571-418B-AB0F-5EE936C85276}" type="slidenum">
              <a:rPr lang="en-GB" smtClean="0"/>
              <a:t>22</a:t>
            </a:fld>
            <a:endParaRPr lang="en-GB"/>
          </a:p>
        </p:txBody>
      </p:sp>
      <p:pic>
        <p:nvPicPr>
          <p:cNvPr id="3" name="Picture 2">
            <a:extLst>
              <a:ext uri="{FF2B5EF4-FFF2-40B4-BE49-F238E27FC236}">
                <a16:creationId xmlns:a16="http://schemas.microsoft.com/office/drawing/2014/main" id="{56A75720-0F1B-4B11-391B-EDFB8BFE50E3}"/>
              </a:ext>
            </a:extLst>
          </p:cNvPr>
          <p:cNvPicPr>
            <a:picLocks noChangeAspect="1"/>
          </p:cNvPicPr>
          <p:nvPr/>
        </p:nvPicPr>
        <p:blipFill>
          <a:blip r:embed="rId3"/>
          <a:stretch>
            <a:fillRect/>
          </a:stretch>
        </p:blipFill>
        <p:spPr>
          <a:xfrm>
            <a:off x="10350893" y="362247"/>
            <a:ext cx="1397202" cy="1414241"/>
          </a:xfrm>
          <a:prstGeom prst="rect">
            <a:avLst/>
          </a:prstGeom>
        </p:spPr>
      </p:pic>
      <p:sp>
        <p:nvSpPr>
          <p:cNvPr id="13" name="Title 3">
            <a:extLst>
              <a:ext uri="{FF2B5EF4-FFF2-40B4-BE49-F238E27FC236}">
                <a16:creationId xmlns:a16="http://schemas.microsoft.com/office/drawing/2014/main" id="{69B63C97-C35A-F734-93CB-D9E9908149A8}"/>
              </a:ext>
            </a:extLst>
          </p:cNvPr>
          <p:cNvSpPr>
            <a:spLocks noGrp="1"/>
          </p:cNvSpPr>
          <p:nvPr>
            <p:ph type="ctrTitle"/>
          </p:nvPr>
        </p:nvSpPr>
        <p:spPr>
          <a:xfrm>
            <a:off x="981513" y="2302648"/>
            <a:ext cx="10930855" cy="1382811"/>
          </a:xfrm>
        </p:spPr>
        <p:txBody>
          <a:bodyPr/>
          <a:lstStyle/>
          <a:p>
            <a:r>
              <a:rPr lang="en-US" sz="2000" b="1">
                <a:solidFill>
                  <a:schemeClr val="tx2">
                    <a:lumMod val="76000"/>
                  </a:schemeClr>
                </a:solidFill>
                <a:latin typeface="EC Square Sans Pro"/>
                <a:ea typeface="+mn-ea"/>
                <a:cs typeface="+mn-cs"/>
              </a:rPr>
              <a:t/>
            </a:r>
            <a:br>
              <a:rPr lang="en-US" sz="2000" b="1">
                <a:solidFill>
                  <a:schemeClr val="tx2">
                    <a:lumMod val="76000"/>
                  </a:schemeClr>
                </a:solidFill>
                <a:latin typeface="EC Square Sans Pro"/>
                <a:ea typeface="+mn-ea"/>
                <a:cs typeface="+mn-cs"/>
              </a:rPr>
            </a:br>
            <a:r>
              <a:rPr lang="en-US"/>
              <a:t/>
            </a:r>
            <a:br>
              <a:rPr lang="en-US"/>
            </a:br>
            <a:r>
              <a:rPr lang="en-US" b="1">
                <a:solidFill>
                  <a:schemeClr val="tx2">
                    <a:lumMod val="76000"/>
                  </a:schemeClr>
                </a:solidFill>
                <a:latin typeface="EC Square Sans Pro"/>
                <a:ea typeface="+mn-ea"/>
                <a:cs typeface="+mn-cs"/>
              </a:rPr>
              <a:t>5GLSP</a:t>
            </a:r>
            <a:r>
              <a:rPr lang="en-US" b="1">
                <a:latin typeface="EC Square Sans Pro"/>
                <a:ea typeface="+mn-ea"/>
                <a:cs typeface="+mn-cs"/>
              </a:rPr>
              <a:t/>
            </a:r>
            <a:br>
              <a:rPr lang="en-US" b="1">
                <a:latin typeface="EC Square Sans Pro"/>
                <a:ea typeface="+mn-ea"/>
                <a:cs typeface="+mn-cs"/>
              </a:rPr>
            </a:br>
            <a:r>
              <a:rPr lang="en-US" sz="3200" i="1">
                <a:solidFill>
                  <a:schemeClr val="tx2">
                    <a:lumMod val="76000"/>
                  </a:schemeClr>
                </a:solidFill>
                <a:latin typeface="EC Square Sans Pro"/>
              </a:rPr>
              <a:t>5G Coverage along Transport Corridors</a:t>
            </a:r>
            <a:endParaRPr lang="en-IE" sz="3200" i="1">
              <a:solidFill>
                <a:schemeClr val="tx2">
                  <a:lumMod val="76000"/>
                </a:schemeClr>
              </a:solidFill>
              <a:latin typeface="EC Square Sans Pro"/>
            </a:endParaRPr>
          </a:p>
        </p:txBody>
      </p:sp>
    </p:spTree>
    <p:extLst>
      <p:ext uri="{BB962C8B-B14F-4D97-AF65-F5344CB8AC3E}">
        <p14:creationId xmlns:p14="http://schemas.microsoft.com/office/powerpoint/2010/main" val="154308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9706" y="1173678"/>
            <a:ext cx="6158684" cy="5684322"/>
          </a:xfrm>
          <a:prstGeom prst="rect">
            <a:avLst/>
          </a:prstGeom>
        </p:spPr>
      </p:pic>
      <p:sp>
        <p:nvSpPr>
          <p:cNvPr id="7" name="Rectangle 6"/>
          <p:cNvSpPr/>
          <p:nvPr/>
        </p:nvSpPr>
        <p:spPr>
          <a:xfrm>
            <a:off x="182562" y="1904664"/>
            <a:ext cx="5742440" cy="4216539"/>
          </a:xfrm>
          <a:prstGeom prst="rect">
            <a:avLst/>
          </a:prstGeom>
          <a:noFill/>
          <a:ln w="19050" cap="flat" cmpd="sng" algn="ctr">
            <a:solidFill>
              <a:srgbClr val="FFFFFF">
                <a:shade val="50000"/>
              </a:srgbClr>
            </a:solidFill>
            <a:prstDash val="solid"/>
          </a:ln>
          <a:effectLst/>
        </p:spPr>
        <p:txBody>
          <a:bodyPr wrap="square" lIns="91440" tIns="45720" rIns="91440" bIns="45720" anchor="t">
            <a:spAutoFit/>
          </a:bodyPr>
          <a:lstStyle/>
          <a:p>
            <a:pPr marL="380365" marR="0" lvl="0" indent="-380365" algn="l" defTabSz="1219139" rtl="0" eaLnBrk="1" fontAlgn="auto" latinLnBrk="0" hangingPunct="1">
              <a:lnSpc>
                <a:spcPct val="100000"/>
              </a:lnSpc>
              <a:spcBef>
                <a:spcPts val="0"/>
              </a:spcBef>
              <a:spcAft>
                <a:spcPts val="1200"/>
              </a:spcAft>
              <a:buClr>
                <a:srgbClr val="000000"/>
              </a:buClr>
              <a:buSzTx/>
              <a:buFont typeface="Arial" panose="020B0604020202020204" pitchFamily="34" charset="0"/>
              <a:buChar char="•"/>
              <a:tabLst/>
              <a:defRPr/>
            </a:pPr>
            <a:r>
              <a:rPr kumimoji="0" lang="en-US" sz="1600" b="0" i="0" u="none" strike="noStrike" kern="0" cap="none" spc="0" normalizeH="0" baseline="0" noProof="0">
                <a:ln>
                  <a:noFill/>
                </a:ln>
                <a:solidFill>
                  <a:srgbClr val="003399"/>
                </a:solidFill>
                <a:effectLst/>
                <a:uLnTx/>
                <a:uFillTx/>
                <a:latin typeface="EC Square Sans Pro"/>
                <a:ea typeface="ＭＳ Ｐゴシック"/>
                <a:cs typeface="Arial"/>
                <a:sym typeface="Arial"/>
              </a:rPr>
              <a:t>Digital Decade: Pan-European deployment of 5G corridors along TEN-T network for road, rail, waterways</a:t>
            </a:r>
            <a:endParaRPr lang="en-US" sz="1600" b="0" i="0" u="none" strike="noStrike" kern="0" cap="none" spc="0" normalizeH="0" baseline="0" noProof="0">
              <a:ln>
                <a:noFill/>
              </a:ln>
              <a:solidFill>
                <a:srgbClr val="003399"/>
              </a:solidFill>
              <a:effectLst/>
              <a:uLnTx/>
              <a:uFillTx/>
              <a:latin typeface="EC Square Sans Pro"/>
              <a:ea typeface="ＭＳ Ｐゴシック"/>
              <a:cs typeface="Arial"/>
            </a:endParaRPr>
          </a:p>
          <a:p>
            <a:pPr marL="380365" marR="0" lvl="0" indent="-380365" algn="l" defTabSz="1219139" rtl="0" eaLnBrk="1" fontAlgn="auto" latinLnBrk="0" hangingPunct="1">
              <a:lnSpc>
                <a:spcPct val="100000"/>
              </a:lnSpc>
              <a:spcBef>
                <a:spcPts val="0"/>
              </a:spcBef>
              <a:spcAft>
                <a:spcPts val="1200"/>
              </a:spcAft>
              <a:buClr>
                <a:srgbClr val="000000"/>
              </a:buClr>
              <a:buSzTx/>
              <a:buFont typeface="Arial" panose="020B0604020202020204" pitchFamily="34" charset="0"/>
              <a:buChar char="•"/>
              <a:tabLst/>
              <a:defRPr/>
            </a:pPr>
            <a:r>
              <a:rPr lang="en-US" sz="1600">
                <a:solidFill>
                  <a:srgbClr val="003399"/>
                </a:solidFill>
                <a:latin typeface="EC Square Sans Pro"/>
                <a:ea typeface="ＭＳ Ｐゴシック"/>
              </a:rPr>
              <a:t>Massive investments required for a fully-fledged TEN-T 5G corridor deployment &gt; EUR 25-79 bn</a:t>
            </a:r>
            <a:endParaRPr lang="en-US" sz="1600" b="0" i="0" u="none" strike="noStrike" kern="0" cap="none" spc="0" normalizeH="0" baseline="0" noProof="0">
              <a:ln>
                <a:noFill/>
              </a:ln>
              <a:solidFill>
                <a:srgbClr val="003399"/>
              </a:solidFill>
              <a:effectLst/>
              <a:uLnTx/>
              <a:uFillTx/>
              <a:latin typeface="EC Square Sans Pro"/>
              <a:ea typeface="ＭＳ Ｐゴシック"/>
              <a:cs typeface="Arial"/>
            </a:endParaRPr>
          </a:p>
          <a:p>
            <a:pPr marL="380365" indent="-380365" defTabSz="1219139">
              <a:spcAft>
                <a:spcPts val="1200"/>
              </a:spcAft>
              <a:buFont typeface="Arial" panose="020B0604020202020204" pitchFamily="34" charset="0"/>
              <a:buChar char="•"/>
              <a:defRPr/>
            </a:pPr>
            <a:r>
              <a:rPr lang="en-US" sz="1600">
                <a:solidFill>
                  <a:srgbClr val="003399"/>
                </a:solidFill>
                <a:latin typeface="EC Square Sans Pro"/>
                <a:ea typeface="ＭＳ Ｐゴシック"/>
              </a:rPr>
              <a:t>Lessons learnt from Horizon 2020 cross-border large-scale trials projects</a:t>
            </a:r>
            <a:endParaRPr lang="en-US" sz="1600">
              <a:solidFill>
                <a:srgbClr val="003399"/>
              </a:solidFill>
              <a:latin typeface="EC Square Sans Pro"/>
              <a:ea typeface="ＭＳ Ｐゴシック"/>
              <a:cs typeface="Calibri"/>
            </a:endParaRPr>
          </a:p>
          <a:p>
            <a:pPr marL="380365" indent="-380365" defTabSz="1219139">
              <a:spcAft>
                <a:spcPts val="1200"/>
              </a:spcAft>
              <a:buFont typeface="Arial" panose="020B0604020202020204" pitchFamily="34" charset="0"/>
              <a:buChar char="•"/>
              <a:defRPr/>
            </a:pPr>
            <a:r>
              <a:rPr lang="en-US" sz="1600" b="1">
                <a:solidFill>
                  <a:srgbClr val="003399"/>
                </a:solidFill>
                <a:latin typeface="EC Square Sans Pro"/>
                <a:ea typeface="ＭＳ Ｐゴシック"/>
              </a:rPr>
              <a:t>Priority sections of TEN-T corridors identified in CEF Regulation: 26,000km in length, 49 intra-EU borders</a:t>
            </a:r>
            <a:endParaRPr lang="en-US" sz="1600" b="1">
              <a:solidFill>
                <a:srgbClr val="003399"/>
              </a:solidFill>
              <a:latin typeface="EC Square Sans Pro"/>
              <a:ea typeface="ＭＳ Ｐゴシック"/>
              <a:cs typeface="Calibri"/>
            </a:endParaRPr>
          </a:p>
          <a:p>
            <a:pPr marL="380365" indent="-380365" defTabSz="1219139">
              <a:spcAft>
                <a:spcPts val="1200"/>
              </a:spcAft>
              <a:buFont typeface="Arial" panose="020B0604020202020204" pitchFamily="34" charset="0"/>
              <a:buChar char="•"/>
              <a:defRPr/>
            </a:pPr>
            <a:r>
              <a:rPr lang="en-US" sz="1600">
                <a:solidFill>
                  <a:srgbClr val="003399"/>
                </a:solidFill>
                <a:latin typeface="EC Square Sans Pro"/>
                <a:ea typeface="ＭＳ Ｐゴシック"/>
              </a:rPr>
              <a:t>CEF Digital WP1, budget spent: EUR 93MM (3 calls) 2021-23</a:t>
            </a:r>
            <a:endParaRPr lang="en-US" sz="1600">
              <a:solidFill>
                <a:srgbClr val="003399"/>
              </a:solidFill>
              <a:latin typeface="EC Square Sans Pro"/>
              <a:ea typeface="ＭＳ Ｐゴシック"/>
              <a:cs typeface="Calibri"/>
            </a:endParaRPr>
          </a:p>
          <a:p>
            <a:pPr marL="380365" indent="-380365" defTabSz="1219139">
              <a:spcAft>
                <a:spcPts val="1200"/>
              </a:spcAft>
              <a:buFont typeface="Arial" panose="020B0604020202020204" pitchFamily="34" charset="0"/>
              <a:buChar char="•"/>
              <a:defRPr/>
            </a:pPr>
            <a:r>
              <a:rPr lang="en-US" sz="1600">
                <a:solidFill>
                  <a:srgbClr val="003399"/>
                </a:solidFill>
                <a:latin typeface="EC Square Sans Pro"/>
                <a:ea typeface="ＭＳ Ｐゴシック"/>
              </a:rPr>
              <a:t>CEF Digital WP 2: EUR 205 million 2024-27 for 5G, adopted in October 2024 (Corridors &amp; Smart Communities)</a:t>
            </a:r>
            <a:endParaRPr lang="en-US" sz="1600">
              <a:solidFill>
                <a:srgbClr val="003399"/>
              </a:solidFill>
              <a:latin typeface="EC Square Sans Pro"/>
              <a:ea typeface="ＭＳ Ｐゴシック"/>
              <a:cs typeface="Calibri"/>
            </a:endParaRPr>
          </a:p>
          <a:p>
            <a:pPr marL="380365" marR="0" lvl="0" indent="-380365" algn="l" defTabSz="1219139" rtl="0" eaLnBrk="1" fontAlgn="auto" latinLnBrk="0" hangingPunct="1">
              <a:lnSpc>
                <a:spcPct val="100000"/>
              </a:lnSpc>
              <a:spcBef>
                <a:spcPts val="0"/>
              </a:spcBef>
              <a:spcAft>
                <a:spcPts val="1200"/>
              </a:spcAft>
              <a:buClr>
                <a:srgbClr val="000000"/>
              </a:buClr>
              <a:buSzTx/>
              <a:buFont typeface="Arial" panose="020B0604020202020204" pitchFamily="34" charset="0"/>
              <a:buChar char="•"/>
              <a:tabLst/>
              <a:defRPr/>
            </a:pPr>
            <a:r>
              <a:rPr kumimoji="0" lang="en-US" sz="1600" b="0" i="0" u="none" strike="noStrike" kern="0" cap="none" spc="0" normalizeH="0" baseline="0" noProof="0">
                <a:ln>
                  <a:noFill/>
                </a:ln>
                <a:solidFill>
                  <a:srgbClr val="003399"/>
                </a:solidFill>
                <a:effectLst/>
                <a:uLnTx/>
                <a:uFillTx/>
                <a:latin typeface="EC Square Sans Pro"/>
                <a:ea typeface="ＭＳ Ｐゴシック"/>
                <a:cs typeface="Arial"/>
                <a:sym typeface="Arial"/>
              </a:rPr>
              <a:t>Guidance coordinated by the SNS JU, based on 5G Strategic Deployment Agenda Road and Rail</a:t>
            </a:r>
            <a:endParaRPr lang="en-US" sz="1600" b="0" i="0" u="none" strike="noStrike" kern="0" cap="none" spc="0" normalizeH="0" baseline="0" noProof="0">
              <a:ln>
                <a:noFill/>
              </a:ln>
              <a:solidFill>
                <a:srgbClr val="003399"/>
              </a:solidFill>
              <a:effectLst/>
              <a:uLnTx/>
              <a:uFillTx/>
              <a:latin typeface="EC Square Sans Pro"/>
              <a:ea typeface="ＭＳ Ｐゴシック"/>
              <a:cs typeface="Arial"/>
            </a:endParaRPr>
          </a:p>
        </p:txBody>
      </p:sp>
      <p:sp>
        <p:nvSpPr>
          <p:cNvPr id="8" name="Title 3"/>
          <p:cNvSpPr txBox="1">
            <a:spLocks/>
          </p:cNvSpPr>
          <p:nvPr/>
        </p:nvSpPr>
        <p:spPr>
          <a:xfrm>
            <a:off x="926573" y="493509"/>
            <a:ext cx="10174780" cy="782357"/>
          </a:xfrm>
          <a:prstGeom prst="rect">
            <a:avLst/>
          </a:prstGeom>
          <a:noFill/>
          <a:ln>
            <a:noFill/>
          </a:ln>
        </p:spPr>
        <p:txBody>
          <a:bodyPr spcFirstLastPara="1" vert="horz" wrap="square" lIns="91440" tIns="45720" rIns="91440" bIns="0" rtlCol="0" anchor="b"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pPr marL="0" marR="0" lvl="0" indent="0" algn="ctr" defTabSz="914400" rtl="0" eaLnBrk="1" fontAlgn="auto" latinLnBrk="0" hangingPunct="1">
              <a:lnSpc>
                <a:spcPct val="90000"/>
              </a:lnSpc>
              <a:spcBef>
                <a:spcPts val="0"/>
              </a:spcBef>
              <a:spcAft>
                <a:spcPts val="0"/>
              </a:spcAft>
              <a:buClr>
                <a:srgbClr val="034EA2"/>
              </a:buClr>
              <a:buSzPts val="4000"/>
              <a:buFont typeface="Arial"/>
              <a:buNone/>
              <a:tabLst/>
              <a:defRPr/>
            </a:pPr>
            <a:r>
              <a:rPr kumimoji="0" lang="en-US" sz="4000" b="1" i="0" u="none" strike="noStrike" kern="1200" cap="none" spc="0" normalizeH="0" baseline="0" noProof="0">
                <a:ln>
                  <a:noFill/>
                </a:ln>
                <a:effectLst/>
                <a:uLnTx/>
                <a:uFillTx/>
                <a:latin typeface="EC Square Sans Pro"/>
                <a:ea typeface="+mj-ea"/>
                <a:cs typeface="+mj-cs"/>
                <a:sym typeface="Arial"/>
              </a:rPr>
              <a:t>5G Corridors: a driving force behind the EU Green and Digital Transition</a:t>
            </a:r>
            <a:endParaRPr kumimoji="0" lang="en-GB" sz="4000" b="1" i="0" u="none" strike="noStrike" kern="1200" cap="none" spc="0" normalizeH="0" baseline="0" noProof="0">
              <a:ln>
                <a:noFill/>
              </a:ln>
              <a:effectLst/>
              <a:uLnTx/>
              <a:uFillTx/>
              <a:latin typeface="EC Square Sans Pro"/>
              <a:ea typeface="+mj-ea"/>
              <a:cs typeface="+mj-cs"/>
              <a:sym typeface="Arial"/>
            </a:endParaRPr>
          </a:p>
        </p:txBody>
      </p:sp>
    </p:spTree>
    <p:extLst>
      <p:ext uri="{BB962C8B-B14F-4D97-AF65-F5344CB8AC3E}">
        <p14:creationId xmlns:p14="http://schemas.microsoft.com/office/powerpoint/2010/main" val="5057332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9794FFE-9F5A-6D36-FBEC-AF3478F01A5C}"/>
              </a:ext>
            </a:extLst>
          </p:cNvPr>
          <p:cNvSpPr>
            <a:spLocks noGrp="1"/>
          </p:cNvSpPr>
          <p:nvPr>
            <p:ph idx="1"/>
          </p:nvPr>
        </p:nvSpPr>
        <p:spPr>
          <a:xfrm>
            <a:off x="1050334" y="2084667"/>
            <a:ext cx="10905699" cy="3881904"/>
          </a:xfrm>
        </p:spPr>
        <p:txBody>
          <a:bodyPr vert="horz" lIns="91440" tIns="45720" rIns="91440" bIns="45720" rtlCol="0" anchor="t">
            <a:noAutofit/>
          </a:bodyPr>
          <a:lstStyle/>
          <a:p>
            <a:pPr marL="0" indent="0">
              <a:buNone/>
            </a:pPr>
            <a:endParaRPr lang="en-IE">
              <a:cs typeface="Arial"/>
            </a:endParaRPr>
          </a:p>
          <a:p>
            <a:endParaRPr lang="en-IE">
              <a:cs typeface="Arial"/>
            </a:endParaRPr>
          </a:p>
        </p:txBody>
      </p:sp>
      <p:sp>
        <p:nvSpPr>
          <p:cNvPr id="3" name="Title 2">
            <a:extLst>
              <a:ext uri="{FF2B5EF4-FFF2-40B4-BE49-F238E27FC236}">
                <a16:creationId xmlns:a16="http://schemas.microsoft.com/office/drawing/2014/main" id="{848CDD72-3C81-8EE2-4E3E-7A098F2926B1}"/>
              </a:ext>
            </a:extLst>
          </p:cNvPr>
          <p:cNvSpPr>
            <a:spLocks noGrp="1"/>
          </p:cNvSpPr>
          <p:nvPr>
            <p:ph type="title"/>
          </p:nvPr>
        </p:nvSpPr>
        <p:spPr>
          <a:xfrm>
            <a:off x="2707864" y="99802"/>
            <a:ext cx="7197716" cy="782357"/>
          </a:xfrm>
        </p:spPr>
        <p:txBody>
          <a:bodyPr/>
          <a:lstStyle/>
          <a:p>
            <a:r>
              <a:rPr lang="en-IE" sz="3600" b="1">
                <a:latin typeface="EC Square Sans Pro"/>
                <a:ea typeface="+mj-lt"/>
                <a:cs typeface="+mj-lt"/>
              </a:rPr>
              <a:t>CEF-Digital Programme: 2021-27</a:t>
            </a:r>
            <a:endParaRPr lang="en-IE" sz="3600" b="1">
              <a:latin typeface="EC Square Sans Pro"/>
            </a:endParaRPr>
          </a:p>
        </p:txBody>
      </p:sp>
      <p:pic>
        <p:nvPicPr>
          <p:cNvPr id="6" name="Picture 5" descr="A picture containing sky, clear, day&#10;&#10;Description automatically generated">
            <a:extLst>
              <a:ext uri="{FF2B5EF4-FFF2-40B4-BE49-F238E27FC236}">
                <a16:creationId xmlns:a16="http://schemas.microsoft.com/office/drawing/2014/main" id="{A2F6BF47-68E7-BBBA-3989-1EACA5F4458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74936" y="1103405"/>
            <a:ext cx="3311293" cy="1430366"/>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19905024-7DFA-328A-44DE-747A4E35A3C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519964" y="1103405"/>
            <a:ext cx="3220309" cy="1441738"/>
          </a:xfrm>
          <a:prstGeom prst="rect">
            <a:avLst/>
          </a:prstGeom>
        </p:spPr>
      </p:pic>
      <p:pic>
        <p:nvPicPr>
          <p:cNvPr id="13" name="Picture 2" descr="person wearing silver bracelet holding a light">
            <a:extLst>
              <a:ext uri="{FF2B5EF4-FFF2-40B4-BE49-F238E27FC236}">
                <a16:creationId xmlns:a16="http://schemas.microsoft.com/office/drawing/2014/main" id="{7F68FF8D-88FC-61BB-3B07-AD7044D88F24}"/>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8136695" y="1103405"/>
            <a:ext cx="3277174" cy="145311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4CB9F2B7-A80D-ADA5-8B86-D5840724EA89}"/>
              </a:ext>
            </a:extLst>
          </p:cNvPr>
          <p:cNvSpPr/>
          <p:nvPr/>
        </p:nvSpPr>
        <p:spPr>
          <a:xfrm>
            <a:off x="963813" y="3371370"/>
            <a:ext cx="3345163" cy="766703"/>
          </a:xfrm>
          <a:prstGeom prst="roundRect">
            <a:avLst/>
          </a:prstGeom>
          <a:solidFill>
            <a:srgbClr val="024EA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57150" marR="0" lvl="0" indent="0" algn="ctr" defTabSz="914400" rtl="0" eaLnBrk="1" fontAlgn="auto" latinLnBrk="0" hangingPunct="1">
              <a:lnSpc>
                <a:spcPct val="100000"/>
              </a:lnSpc>
              <a:spcBef>
                <a:spcPts val="0"/>
              </a:spcBef>
              <a:spcAft>
                <a:spcPts val="1800"/>
              </a:spcAft>
              <a:buClr>
                <a:srgbClr val="034EA2"/>
              </a:buClr>
              <a:buSzTx/>
              <a:buFontTx/>
              <a:buNone/>
              <a:tabLst/>
              <a:defRPr/>
            </a:pPr>
            <a:r>
              <a:rPr kumimoji="0" lang="en-IE" sz="2000" b="1" i="0" u="none" strike="noStrike" kern="1200" cap="none" spc="0" normalizeH="0" baseline="0" noProof="0">
                <a:ln>
                  <a:noFill/>
                </a:ln>
                <a:solidFill>
                  <a:srgbClr val="FFFFFF"/>
                </a:solidFill>
                <a:effectLst/>
                <a:uLnTx/>
                <a:uFillTx/>
                <a:latin typeface="EC Square Sans Pro"/>
              </a:rPr>
              <a:t>5G for </a:t>
            </a:r>
            <a:r>
              <a:rPr lang="en-IE" sz="2000" b="1" i="0" u="none" strike="noStrike" kern="1200" cap="none" spc="0" normalizeH="0" baseline="0" noProof="0">
                <a:ln>
                  <a:noFill/>
                </a:ln>
                <a:effectLst/>
                <a:uLnTx/>
                <a:uFillTx/>
                <a:latin typeface="EC Square Sans Pro"/>
              </a:rPr>
              <a:t/>
            </a:r>
            <a:br>
              <a:rPr lang="en-IE" sz="2000" b="1" i="0" u="none" strike="noStrike" kern="1200" cap="none" spc="0" normalizeH="0" baseline="0" noProof="0">
                <a:ln>
                  <a:noFill/>
                </a:ln>
                <a:effectLst/>
                <a:uLnTx/>
                <a:uFillTx/>
                <a:latin typeface="EC Square Sans Pro"/>
              </a:rPr>
            </a:br>
            <a:r>
              <a:rPr kumimoji="0" lang="en-IE" sz="2000" b="1" i="0" u="none" strike="noStrike" kern="1200" cap="none" spc="0" normalizeH="0" baseline="0" noProof="0">
                <a:ln>
                  <a:noFill/>
                </a:ln>
                <a:solidFill>
                  <a:srgbClr val="FFFFFF"/>
                </a:solidFill>
                <a:effectLst/>
                <a:uLnTx/>
                <a:uFillTx/>
                <a:latin typeface="EC Square Sans Pro"/>
              </a:rPr>
              <a:t>Transport Corridors</a:t>
            </a:r>
            <a:endParaRPr lang="en-IE" sz="2000" b="1" i="0" u="none" strike="noStrike" kern="1200" cap="none" spc="0" normalizeH="0" baseline="0" noProof="0">
              <a:ln>
                <a:noFill/>
              </a:ln>
              <a:solidFill>
                <a:srgbClr val="FFFFFF"/>
              </a:solidFill>
              <a:effectLst/>
              <a:uLnTx/>
              <a:uFillTx/>
              <a:latin typeface="EC Square Sans Pro"/>
            </a:endParaRPr>
          </a:p>
        </p:txBody>
      </p:sp>
      <p:sp>
        <p:nvSpPr>
          <p:cNvPr id="15" name="Rectangle: Rounded Corners 14">
            <a:extLst>
              <a:ext uri="{FF2B5EF4-FFF2-40B4-BE49-F238E27FC236}">
                <a16:creationId xmlns:a16="http://schemas.microsoft.com/office/drawing/2014/main" id="{A76B96B3-7410-4870-7B93-20BFB98333D6}"/>
              </a:ext>
            </a:extLst>
          </p:cNvPr>
          <p:cNvSpPr/>
          <p:nvPr/>
        </p:nvSpPr>
        <p:spPr>
          <a:xfrm>
            <a:off x="969373" y="4616049"/>
            <a:ext cx="3345163" cy="766703"/>
          </a:xfrm>
          <a:prstGeom prst="roundRect">
            <a:avLst/>
          </a:prstGeom>
          <a:solidFill>
            <a:srgbClr val="024EA2"/>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57150" marR="0" lvl="0" indent="0" algn="ctr" defTabSz="914400" rtl="0" eaLnBrk="1" fontAlgn="auto" latinLnBrk="0" hangingPunct="1">
              <a:lnSpc>
                <a:spcPct val="100000"/>
              </a:lnSpc>
              <a:spcBef>
                <a:spcPts val="0"/>
              </a:spcBef>
              <a:spcAft>
                <a:spcPts val="1800"/>
              </a:spcAft>
              <a:buClr>
                <a:srgbClr val="034EA2"/>
              </a:buClr>
              <a:buSzTx/>
              <a:buFontTx/>
              <a:buNone/>
              <a:tabLst/>
              <a:defRPr/>
            </a:pPr>
            <a:r>
              <a:rPr kumimoji="0" lang="en-IE" sz="1800" b="0" i="0" u="none" strike="noStrike" kern="1200" cap="none" spc="0" normalizeH="0" baseline="0" noProof="0">
                <a:ln>
                  <a:noFill/>
                </a:ln>
                <a:solidFill>
                  <a:srgbClr val="FFFFFF"/>
                </a:solidFill>
                <a:effectLst/>
                <a:uLnTx/>
                <a:uFillTx/>
                <a:latin typeface="EC Square Sans Pro"/>
              </a:rPr>
              <a:t>5G &amp; Edge Computing for</a:t>
            </a:r>
            <a:r>
              <a:rPr lang="en-IE" sz="1800" b="0" i="0" u="none" strike="noStrike" kern="1200" cap="none" spc="0" normalizeH="0" baseline="0" noProof="0">
                <a:ln>
                  <a:noFill/>
                </a:ln>
                <a:effectLst/>
                <a:uLnTx/>
                <a:uFillTx/>
                <a:latin typeface="EC Square Sans Pro"/>
              </a:rPr>
              <a:t/>
            </a:r>
            <a:br>
              <a:rPr lang="en-IE" sz="1800" b="0" i="0" u="none" strike="noStrike" kern="1200" cap="none" spc="0" normalizeH="0" baseline="0" noProof="0">
                <a:ln>
                  <a:noFill/>
                </a:ln>
                <a:effectLst/>
                <a:uLnTx/>
                <a:uFillTx/>
                <a:latin typeface="EC Square Sans Pro"/>
              </a:rPr>
            </a:br>
            <a:r>
              <a:rPr kumimoji="0" lang="en-IE" sz="1800" b="0" i="0" u="none" strike="noStrike" kern="1200" cap="none" spc="0" normalizeH="0" baseline="0" noProof="0">
                <a:ln>
                  <a:noFill/>
                </a:ln>
                <a:solidFill>
                  <a:srgbClr val="FFFFFF"/>
                </a:solidFill>
                <a:effectLst/>
                <a:uLnTx/>
                <a:uFillTx/>
                <a:latin typeface="EC Square Sans Pro"/>
              </a:rPr>
              <a:t> Smart Communities</a:t>
            </a:r>
          </a:p>
        </p:txBody>
      </p:sp>
      <p:sp>
        <p:nvSpPr>
          <p:cNvPr id="16" name="Rectangle: Rounded Corners 15">
            <a:extLst>
              <a:ext uri="{FF2B5EF4-FFF2-40B4-BE49-F238E27FC236}">
                <a16:creationId xmlns:a16="http://schemas.microsoft.com/office/drawing/2014/main" id="{B0419314-AF21-946D-AF45-788D8ADA86AC}"/>
              </a:ext>
            </a:extLst>
          </p:cNvPr>
          <p:cNvSpPr/>
          <p:nvPr/>
        </p:nvSpPr>
        <p:spPr>
          <a:xfrm>
            <a:off x="4531338" y="4619794"/>
            <a:ext cx="3288547" cy="766703"/>
          </a:xfrm>
          <a:prstGeom prst="roundRect">
            <a:avLst/>
          </a:prstGeom>
          <a:solidFill>
            <a:srgbClr val="024EA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57150" marR="0" lvl="0" indent="0" algn="ctr" defTabSz="914400" rtl="0" eaLnBrk="1" fontAlgn="auto" latinLnBrk="0" hangingPunct="1">
              <a:lnSpc>
                <a:spcPct val="100000"/>
              </a:lnSpc>
              <a:spcBef>
                <a:spcPts val="0"/>
              </a:spcBef>
              <a:spcAft>
                <a:spcPts val="1800"/>
              </a:spcAft>
              <a:buClr>
                <a:srgbClr val="034EA2"/>
              </a:buClr>
              <a:buSzTx/>
              <a:buFontTx/>
              <a:buNone/>
              <a:tabLst/>
              <a:defRPr/>
            </a:pPr>
            <a:r>
              <a:rPr kumimoji="0" lang="en-IE" sz="1800" b="0" i="0" u="none" strike="noStrike" kern="1200" cap="none" spc="0" normalizeH="0" baseline="0" noProof="0">
                <a:ln>
                  <a:noFill/>
                </a:ln>
                <a:solidFill>
                  <a:srgbClr val="FFFFFF"/>
                </a:solidFill>
                <a:effectLst/>
                <a:uLnTx/>
                <a:uFillTx/>
                <a:latin typeface="EC Square Sans Pro"/>
              </a:rPr>
              <a:t>Quantum Communication Infrastructure</a:t>
            </a:r>
          </a:p>
        </p:txBody>
      </p:sp>
      <p:sp>
        <p:nvSpPr>
          <p:cNvPr id="17" name="Rectangle: Rounded Corners 16">
            <a:extLst>
              <a:ext uri="{FF2B5EF4-FFF2-40B4-BE49-F238E27FC236}">
                <a16:creationId xmlns:a16="http://schemas.microsoft.com/office/drawing/2014/main" id="{A1160C0B-3CCC-5E96-5F55-E2F942D68F7E}"/>
              </a:ext>
            </a:extLst>
          </p:cNvPr>
          <p:cNvSpPr/>
          <p:nvPr/>
        </p:nvSpPr>
        <p:spPr>
          <a:xfrm>
            <a:off x="4531337" y="3371370"/>
            <a:ext cx="3288547" cy="766703"/>
          </a:xfrm>
          <a:prstGeom prst="roundRect">
            <a:avLst/>
          </a:prstGeom>
          <a:solidFill>
            <a:srgbClr val="024EA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57150" marR="0" lvl="0" indent="0" algn="ctr" defTabSz="914400" rtl="0" eaLnBrk="1" fontAlgn="auto" latinLnBrk="0" hangingPunct="1">
              <a:lnSpc>
                <a:spcPct val="100000"/>
              </a:lnSpc>
              <a:spcBef>
                <a:spcPts val="0"/>
              </a:spcBef>
              <a:spcAft>
                <a:spcPts val="1800"/>
              </a:spcAft>
              <a:buClr>
                <a:srgbClr val="034EA2"/>
              </a:buClr>
              <a:buSzTx/>
              <a:buFontTx/>
              <a:buNone/>
              <a:tabLst/>
              <a:defRPr/>
            </a:pPr>
            <a:r>
              <a:rPr kumimoji="0" lang="en-IE" sz="1800" b="0" i="0" u="none" strike="noStrike" kern="1200" cap="none" spc="0" normalizeH="0" baseline="0" noProof="0">
                <a:ln>
                  <a:noFill/>
                </a:ln>
                <a:solidFill>
                  <a:srgbClr val="FFFFFF"/>
                </a:solidFill>
                <a:effectLst/>
                <a:uLnTx/>
                <a:uFillTx/>
                <a:latin typeface="EC Square Sans Pro"/>
              </a:rPr>
              <a:t>Digital Global Gateways</a:t>
            </a:r>
            <a:endParaRPr lang="en-IE" sz="1800" b="0" i="0" u="none" strike="noStrike" kern="1200" cap="none" spc="0" normalizeH="0" baseline="0" noProof="0">
              <a:ln>
                <a:noFill/>
              </a:ln>
              <a:solidFill>
                <a:srgbClr val="FFFFFF"/>
              </a:solidFill>
              <a:effectLst/>
              <a:uLnTx/>
              <a:uFillTx/>
              <a:latin typeface="EC Square Sans Pro"/>
            </a:endParaRPr>
          </a:p>
        </p:txBody>
      </p:sp>
      <p:sp>
        <p:nvSpPr>
          <p:cNvPr id="18" name="Rectangle: Rounded Corners 17">
            <a:extLst>
              <a:ext uri="{FF2B5EF4-FFF2-40B4-BE49-F238E27FC236}">
                <a16:creationId xmlns:a16="http://schemas.microsoft.com/office/drawing/2014/main" id="{A65537D6-EB7F-FB90-1F5B-80D81ACD7BF9}"/>
              </a:ext>
            </a:extLst>
          </p:cNvPr>
          <p:cNvSpPr/>
          <p:nvPr/>
        </p:nvSpPr>
        <p:spPr>
          <a:xfrm>
            <a:off x="8170814" y="3377480"/>
            <a:ext cx="3288547" cy="766703"/>
          </a:xfrm>
          <a:prstGeom prst="roundRect">
            <a:avLst/>
          </a:prstGeom>
          <a:solidFill>
            <a:srgbClr val="024EA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57150" marR="0" lvl="0" indent="0" algn="ctr" defTabSz="914400" rtl="0" eaLnBrk="1" fontAlgn="auto" latinLnBrk="0" hangingPunct="1">
              <a:lnSpc>
                <a:spcPct val="100000"/>
              </a:lnSpc>
              <a:spcBef>
                <a:spcPts val="0"/>
              </a:spcBef>
              <a:spcAft>
                <a:spcPts val="1800"/>
              </a:spcAft>
              <a:buClr>
                <a:srgbClr val="034EA2"/>
              </a:buClr>
              <a:buSzTx/>
              <a:buFontTx/>
              <a:buNone/>
              <a:tabLst/>
              <a:defRPr/>
            </a:pPr>
            <a:r>
              <a:rPr kumimoji="0" lang="en-IE" sz="1800" b="0" i="0" u="none" strike="noStrike" kern="1200" cap="none" spc="0" normalizeH="0" baseline="0" noProof="0">
                <a:ln>
                  <a:noFill/>
                </a:ln>
                <a:solidFill>
                  <a:srgbClr val="FFFFFF"/>
                </a:solidFill>
                <a:effectLst/>
                <a:uLnTx/>
                <a:uFillTx/>
                <a:latin typeface="EC Square Sans Pro"/>
              </a:rPr>
              <a:t>Operational Digital Platforms</a:t>
            </a:r>
            <a:endParaRPr lang="en-IE" sz="1800" b="0" i="0" u="none" strike="noStrike" kern="1200" cap="none" spc="0" normalizeH="0" baseline="0" noProof="0">
              <a:ln>
                <a:noFill/>
              </a:ln>
              <a:solidFill>
                <a:srgbClr val="FFFFFF"/>
              </a:solidFill>
              <a:effectLst/>
              <a:uLnTx/>
              <a:uFillTx/>
              <a:latin typeface="EC Square Sans Pro"/>
            </a:endParaRPr>
          </a:p>
        </p:txBody>
      </p:sp>
      <p:sp>
        <p:nvSpPr>
          <p:cNvPr id="19" name="Rectangle: Rounded Corners 18">
            <a:extLst>
              <a:ext uri="{FF2B5EF4-FFF2-40B4-BE49-F238E27FC236}">
                <a16:creationId xmlns:a16="http://schemas.microsoft.com/office/drawing/2014/main" id="{3377CA4D-9FCC-CAF4-B640-0A0F4354A448}"/>
              </a:ext>
            </a:extLst>
          </p:cNvPr>
          <p:cNvSpPr/>
          <p:nvPr/>
        </p:nvSpPr>
        <p:spPr>
          <a:xfrm>
            <a:off x="8173929" y="4619464"/>
            <a:ext cx="3288547" cy="766703"/>
          </a:xfrm>
          <a:prstGeom prst="roundRect">
            <a:avLst/>
          </a:prstGeom>
          <a:solidFill>
            <a:srgbClr val="024EA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57150" marR="0" lvl="0" indent="0" algn="ctr" defTabSz="914400" rtl="0" eaLnBrk="1" fontAlgn="auto" latinLnBrk="0" hangingPunct="1">
              <a:lnSpc>
                <a:spcPct val="100000"/>
              </a:lnSpc>
              <a:spcBef>
                <a:spcPts val="0"/>
              </a:spcBef>
              <a:spcAft>
                <a:spcPts val="1800"/>
              </a:spcAft>
              <a:buClr>
                <a:srgbClr val="034EA2"/>
              </a:buClr>
              <a:buSzTx/>
              <a:buFontTx/>
              <a:buNone/>
              <a:tabLst/>
              <a:defRPr/>
            </a:pPr>
            <a:r>
              <a:rPr kumimoji="0" lang="en-IE" sz="1800" b="0" i="0" u="none" strike="noStrike" kern="1200" cap="none" spc="0" normalizeH="0" baseline="0" noProof="0">
                <a:ln>
                  <a:noFill/>
                </a:ln>
                <a:solidFill>
                  <a:srgbClr val="FFFFFF"/>
                </a:solidFill>
                <a:effectLst/>
                <a:uLnTx/>
                <a:uFillTx/>
                <a:latin typeface="EC Square Sans Pro"/>
              </a:rPr>
              <a:t>Support Actions</a:t>
            </a:r>
          </a:p>
        </p:txBody>
      </p:sp>
      <p:sp>
        <p:nvSpPr>
          <p:cNvPr id="8" name="TextBox 7">
            <a:extLst>
              <a:ext uri="{FF2B5EF4-FFF2-40B4-BE49-F238E27FC236}">
                <a16:creationId xmlns:a16="http://schemas.microsoft.com/office/drawing/2014/main" id="{47BF1CA2-1B36-99E5-32D9-0C39D3C0921F}"/>
              </a:ext>
            </a:extLst>
          </p:cNvPr>
          <p:cNvSpPr txBox="1"/>
          <p:nvPr/>
        </p:nvSpPr>
        <p:spPr>
          <a:xfrm>
            <a:off x="970345" y="2609792"/>
            <a:ext cx="10507088" cy="646331"/>
          </a:xfrm>
          <a:prstGeom prst="rect">
            <a:avLst/>
          </a:prstGeom>
          <a:solidFill>
            <a:srgbClr val="C00000"/>
          </a:solidFill>
        </p:spPr>
        <p:txBody>
          <a:bodyPr wrap="square" lIns="91440" tIns="45720" rIns="91440" bIns="45720" anchor="t">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IE" sz="2000" b="1" i="0" u="none" strike="noStrike" kern="1200" cap="none" spc="0" normalizeH="0" baseline="0" noProof="0">
                <a:ln>
                  <a:noFill/>
                </a:ln>
                <a:solidFill>
                  <a:srgbClr val="FFFFFF"/>
                </a:solidFill>
                <a:effectLst/>
                <a:uLnTx/>
                <a:uFillTx/>
                <a:latin typeface="EC Square Sans Pro"/>
              </a:rPr>
              <a:t>Work Programme 1: 2021-23, € 682 MM budget was foreseen</a:t>
            </a:r>
            <a:endParaRPr lang="en-IE" sz="2000" b="1" i="0" u="none" strike="noStrike" kern="1200" cap="none" spc="0" normalizeH="0" baseline="0" noProof="0">
              <a:ln>
                <a:noFill/>
              </a:ln>
              <a:solidFill>
                <a:srgbClr val="FFFFFF"/>
              </a:solidFill>
              <a:effectLst/>
              <a:uLnTx/>
              <a:uFillTx/>
              <a:latin typeface="EC Square Sans Pro"/>
            </a:endParaRPr>
          </a:p>
          <a:p>
            <a:pPr algn="ctr" defTabSz="685800">
              <a:buClrTx/>
              <a:defRPr/>
            </a:pPr>
            <a:r>
              <a:rPr lang="en-IE" sz="1600" kern="1200">
                <a:solidFill>
                  <a:srgbClr val="FFFFFF"/>
                </a:solidFill>
                <a:latin typeface="EC Square Sans Pro"/>
              </a:rPr>
              <a:t>Budget consumption based on Calls 1,2, 3 (Call 3 results still under grant agreement preparations)</a:t>
            </a:r>
          </a:p>
        </p:txBody>
      </p:sp>
      <p:sp>
        <p:nvSpPr>
          <p:cNvPr id="9" name="TextBox 8">
            <a:extLst>
              <a:ext uri="{FF2B5EF4-FFF2-40B4-BE49-F238E27FC236}">
                <a16:creationId xmlns:a16="http://schemas.microsoft.com/office/drawing/2014/main" id="{7C9954BC-0CE5-5E8D-A46F-DB320A06E668}"/>
              </a:ext>
            </a:extLst>
          </p:cNvPr>
          <p:cNvSpPr txBox="1"/>
          <p:nvPr/>
        </p:nvSpPr>
        <p:spPr>
          <a:xfrm>
            <a:off x="2059182" y="1577347"/>
            <a:ext cx="114123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4000" b="1" i="0" u="none" strike="noStrike" kern="1200" cap="none" spc="0" normalizeH="0" baseline="0" noProof="0">
                <a:ln>
                  <a:noFill/>
                </a:ln>
                <a:solidFill>
                  <a:srgbClr val="FFFFFF"/>
                </a:solidFill>
                <a:effectLst/>
                <a:uLnTx/>
                <a:uFillTx/>
                <a:latin typeface="EC Square Sans Pro"/>
                <a:cs typeface="Arial"/>
              </a:rPr>
              <a:t>5G</a:t>
            </a:r>
            <a:endParaRPr lang="en-IE" sz="4000" b="1" i="0" u="none" strike="noStrike" kern="1200" cap="none" spc="0" normalizeH="0" baseline="0" noProof="0">
              <a:ln>
                <a:noFill/>
              </a:ln>
              <a:solidFill>
                <a:srgbClr val="FFFFFF"/>
              </a:solidFill>
              <a:effectLst/>
              <a:uLnTx/>
              <a:uFillTx/>
              <a:latin typeface="EC Square Sans Pro"/>
              <a:cs typeface="Arial"/>
            </a:endParaRPr>
          </a:p>
        </p:txBody>
      </p:sp>
      <p:sp>
        <p:nvSpPr>
          <p:cNvPr id="10" name="TextBox 9">
            <a:extLst>
              <a:ext uri="{FF2B5EF4-FFF2-40B4-BE49-F238E27FC236}">
                <a16:creationId xmlns:a16="http://schemas.microsoft.com/office/drawing/2014/main" id="{76B29993-1500-3442-B009-4591546A9FC0}"/>
              </a:ext>
            </a:extLst>
          </p:cNvPr>
          <p:cNvSpPr txBox="1"/>
          <p:nvPr/>
        </p:nvSpPr>
        <p:spPr>
          <a:xfrm>
            <a:off x="4705204" y="1579297"/>
            <a:ext cx="293737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4000" b="1" i="0" u="none" strike="noStrike" kern="1200" cap="none" spc="0" normalizeH="0" baseline="0" noProof="0">
                <a:ln>
                  <a:noFill/>
                </a:ln>
                <a:solidFill>
                  <a:srgbClr val="FFFFFF"/>
                </a:solidFill>
                <a:effectLst/>
                <a:uLnTx/>
                <a:uFillTx/>
                <a:latin typeface="EC Square Sans Pro"/>
                <a:cs typeface="Arial"/>
              </a:rPr>
              <a:t>Backbones</a:t>
            </a:r>
            <a:endParaRPr lang="en-IE" sz="4000" b="1" i="0" u="none" strike="noStrike" kern="1200" cap="none" spc="0" normalizeH="0" baseline="0" noProof="0">
              <a:ln>
                <a:noFill/>
              </a:ln>
              <a:solidFill>
                <a:srgbClr val="FFFFFF"/>
              </a:solidFill>
              <a:effectLst/>
              <a:uLnTx/>
              <a:uFillTx/>
              <a:latin typeface="EC Square Sans Pro"/>
              <a:cs typeface="Arial"/>
            </a:endParaRPr>
          </a:p>
        </p:txBody>
      </p:sp>
      <p:sp>
        <p:nvSpPr>
          <p:cNvPr id="7" name="TextBox 6">
            <a:extLst>
              <a:ext uri="{FF2B5EF4-FFF2-40B4-BE49-F238E27FC236}">
                <a16:creationId xmlns:a16="http://schemas.microsoft.com/office/drawing/2014/main" id="{2B0A10A8-1EBB-56FA-EBD7-36A873BA9226}"/>
              </a:ext>
            </a:extLst>
          </p:cNvPr>
          <p:cNvSpPr txBox="1"/>
          <p:nvPr/>
        </p:nvSpPr>
        <p:spPr>
          <a:xfrm>
            <a:off x="982789" y="4144301"/>
            <a:ext cx="3305249" cy="400110"/>
          </a:xfrm>
          <a:prstGeom prst="rect">
            <a:avLst/>
          </a:prstGeom>
          <a:noFill/>
        </p:spPr>
        <p:txBody>
          <a:bodyPr wrap="square" lIns="91440" tIns="45720" rIns="91440" bIns="45720" rtlCol="0" anchor="t">
            <a:spAutoFit/>
          </a:bodyPr>
          <a:lstStyle/>
          <a:p>
            <a:r>
              <a:rPr lang="en-IE" sz="2000" b="1">
                <a:latin typeface="EC Square Sans Pro"/>
              </a:rPr>
              <a:t>25 projects, € 93 million</a:t>
            </a:r>
          </a:p>
        </p:txBody>
      </p:sp>
      <p:sp>
        <p:nvSpPr>
          <p:cNvPr id="20" name="TextBox 19">
            <a:extLst>
              <a:ext uri="{FF2B5EF4-FFF2-40B4-BE49-F238E27FC236}">
                <a16:creationId xmlns:a16="http://schemas.microsoft.com/office/drawing/2014/main" id="{0012F6D9-1C37-0992-D2EF-6C24D5440A3C}"/>
              </a:ext>
            </a:extLst>
          </p:cNvPr>
          <p:cNvSpPr txBox="1"/>
          <p:nvPr/>
        </p:nvSpPr>
        <p:spPr>
          <a:xfrm>
            <a:off x="1336634" y="5392534"/>
            <a:ext cx="2611744" cy="646331"/>
          </a:xfrm>
          <a:prstGeom prst="rect">
            <a:avLst/>
          </a:prstGeom>
          <a:noFill/>
        </p:spPr>
        <p:txBody>
          <a:bodyPr wrap="square" lIns="91440" tIns="45720" rIns="91440" bIns="45720" rtlCol="0" anchor="t">
            <a:spAutoFit/>
          </a:bodyPr>
          <a:lstStyle/>
          <a:p>
            <a:r>
              <a:rPr lang="en-IE">
                <a:latin typeface="EC Square Sans Pro"/>
              </a:rPr>
              <a:t>41 projects, € 126 million</a:t>
            </a:r>
            <a:endParaRPr lang="en-US">
              <a:latin typeface="EC Square Sans Pro"/>
            </a:endParaRPr>
          </a:p>
          <a:p>
            <a:endParaRPr lang="en-IE"/>
          </a:p>
        </p:txBody>
      </p:sp>
      <p:sp>
        <p:nvSpPr>
          <p:cNvPr id="22" name="TextBox 21">
            <a:extLst>
              <a:ext uri="{FF2B5EF4-FFF2-40B4-BE49-F238E27FC236}">
                <a16:creationId xmlns:a16="http://schemas.microsoft.com/office/drawing/2014/main" id="{12FFF437-9904-43AB-A63F-0C5277647180}"/>
              </a:ext>
            </a:extLst>
          </p:cNvPr>
          <p:cNvSpPr txBox="1"/>
          <p:nvPr/>
        </p:nvSpPr>
        <p:spPr>
          <a:xfrm>
            <a:off x="4776686" y="4144301"/>
            <a:ext cx="2645992" cy="646331"/>
          </a:xfrm>
          <a:prstGeom prst="rect">
            <a:avLst/>
          </a:prstGeom>
          <a:noFill/>
        </p:spPr>
        <p:txBody>
          <a:bodyPr wrap="square" lIns="91440" tIns="45720" rIns="91440" bIns="45720" rtlCol="0" anchor="t">
            <a:spAutoFit/>
          </a:bodyPr>
          <a:lstStyle/>
          <a:p>
            <a:r>
              <a:rPr lang="en-IE">
                <a:latin typeface="EC Square Sans Pro"/>
              </a:rPr>
              <a:t>51 projects, € 420 million</a:t>
            </a:r>
            <a:endParaRPr lang="en-US">
              <a:latin typeface="EC Square Sans Pro"/>
            </a:endParaRPr>
          </a:p>
          <a:p>
            <a:endParaRPr lang="en-IE"/>
          </a:p>
        </p:txBody>
      </p:sp>
      <p:sp>
        <p:nvSpPr>
          <p:cNvPr id="23" name="TextBox 22">
            <a:extLst>
              <a:ext uri="{FF2B5EF4-FFF2-40B4-BE49-F238E27FC236}">
                <a16:creationId xmlns:a16="http://schemas.microsoft.com/office/drawing/2014/main" id="{ACEBAD9B-475A-42F3-7F6B-A08E9EF77A78}"/>
              </a:ext>
            </a:extLst>
          </p:cNvPr>
          <p:cNvSpPr txBox="1"/>
          <p:nvPr/>
        </p:nvSpPr>
        <p:spPr>
          <a:xfrm>
            <a:off x="9126592" y="4144300"/>
            <a:ext cx="1378844" cy="369332"/>
          </a:xfrm>
          <a:prstGeom prst="rect">
            <a:avLst/>
          </a:prstGeom>
          <a:noFill/>
        </p:spPr>
        <p:txBody>
          <a:bodyPr wrap="square" lIns="91440" tIns="45720" rIns="91440" bIns="45720" rtlCol="0" anchor="t">
            <a:spAutoFit/>
          </a:bodyPr>
          <a:lstStyle/>
          <a:p>
            <a:r>
              <a:rPr lang="en-IE">
                <a:latin typeface="EC Square Sans Pro"/>
              </a:rPr>
              <a:t>Call in 2025</a:t>
            </a:r>
          </a:p>
        </p:txBody>
      </p:sp>
      <p:sp>
        <p:nvSpPr>
          <p:cNvPr id="24" name="TextBox 23">
            <a:extLst>
              <a:ext uri="{FF2B5EF4-FFF2-40B4-BE49-F238E27FC236}">
                <a16:creationId xmlns:a16="http://schemas.microsoft.com/office/drawing/2014/main" id="{5C221D1F-F0CF-BCCE-3B9F-2DC93627A61E}"/>
              </a:ext>
            </a:extLst>
          </p:cNvPr>
          <p:cNvSpPr txBox="1"/>
          <p:nvPr/>
        </p:nvSpPr>
        <p:spPr>
          <a:xfrm>
            <a:off x="8647259" y="5395346"/>
            <a:ext cx="2337767" cy="369332"/>
          </a:xfrm>
          <a:prstGeom prst="rect">
            <a:avLst/>
          </a:prstGeom>
          <a:noFill/>
        </p:spPr>
        <p:txBody>
          <a:bodyPr wrap="square" lIns="91440" tIns="45720" rIns="91440" bIns="45720" rtlCol="0" anchor="t">
            <a:spAutoFit/>
          </a:bodyPr>
          <a:lstStyle/>
          <a:p>
            <a:r>
              <a:rPr lang="en-IE">
                <a:latin typeface="EC Square Sans Pro"/>
              </a:rPr>
              <a:t>3 projects, € 7 million</a:t>
            </a:r>
          </a:p>
        </p:txBody>
      </p:sp>
      <p:sp>
        <p:nvSpPr>
          <p:cNvPr id="25" name="TextBox 24">
            <a:extLst>
              <a:ext uri="{FF2B5EF4-FFF2-40B4-BE49-F238E27FC236}">
                <a16:creationId xmlns:a16="http://schemas.microsoft.com/office/drawing/2014/main" id="{6C5E651E-B431-2961-FDE3-452C24E1C31E}"/>
              </a:ext>
            </a:extLst>
          </p:cNvPr>
          <p:cNvSpPr txBox="1"/>
          <p:nvPr/>
        </p:nvSpPr>
        <p:spPr>
          <a:xfrm>
            <a:off x="4959041" y="5395345"/>
            <a:ext cx="2423384" cy="369332"/>
          </a:xfrm>
          <a:prstGeom prst="rect">
            <a:avLst/>
          </a:prstGeom>
          <a:noFill/>
        </p:spPr>
        <p:txBody>
          <a:bodyPr wrap="square" lIns="91440" tIns="45720" rIns="91440" bIns="45720" rtlCol="0" anchor="t">
            <a:spAutoFit/>
          </a:bodyPr>
          <a:lstStyle/>
          <a:p>
            <a:r>
              <a:rPr lang="en-IE">
                <a:latin typeface="EC Square Sans Pro"/>
              </a:rPr>
              <a:t>Call postponed to 2024</a:t>
            </a:r>
          </a:p>
        </p:txBody>
      </p:sp>
      <p:sp>
        <p:nvSpPr>
          <p:cNvPr id="4" name="Rectangle: Rounded Corners 3">
            <a:extLst>
              <a:ext uri="{FF2B5EF4-FFF2-40B4-BE49-F238E27FC236}">
                <a16:creationId xmlns:a16="http://schemas.microsoft.com/office/drawing/2014/main" id="{2071AA38-3048-0761-A97E-EEA3F7FEB6FD}"/>
              </a:ext>
            </a:extLst>
          </p:cNvPr>
          <p:cNvSpPr/>
          <p:nvPr/>
        </p:nvSpPr>
        <p:spPr>
          <a:xfrm>
            <a:off x="845553" y="3232274"/>
            <a:ext cx="3596389" cy="1387190"/>
          </a:xfrm>
          <a:prstGeom prst="roundRect">
            <a:avLst/>
          </a:prstGeom>
          <a:noFill/>
          <a:ln w="952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TextBox 10">
            <a:extLst>
              <a:ext uri="{FF2B5EF4-FFF2-40B4-BE49-F238E27FC236}">
                <a16:creationId xmlns:a16="http://schemas.microsoft.com/office/drawing/2014/main" id="{36CBDD7F-CC6F-7D67-B16F-A657C8DF99F5}"/>
              </a:ext>
            </a:extLst>
          </p:cNvPr>
          <p:cNvSpPr txBox="1"/>
          <p:nvPr/>
        </p:nvSpPr>
        <p:spPr>
          <a:xfrm>
            <a:off x="4084914" y="6006269"/>
            <a:ext cx="4448858" cy="323165"/>
          </a:xfrm>
          <a:prstGeom prst="rect">
            <a:avLst/>
          </a:prstGeom>
          <a:solidFill>
            <a:srgbClr val="C00000"/>
          </a:solidFill>
        </p:spPr>
        <p:txBody>
          <a:bodyPr wrap="square" lIns="91440" tIns="45720" rIns="91440" bIns="45720" anchor="t">
            <a:spAutoFit/>
          </a:bodyPr>
          <a:lstStyle/>
          <a:p>
            <a:pPr algn="ctr" defTabSz="685800"/>
            <a:r>
              <a:rPr lang="en-IE" sz="1500">
                <a:solidFill>
                  <a:srgbClr val="FFFFFF"/>
                </a:solidFill>
                <a:latin typeface="EC Square Sans Pro"/>
              </a:rPr>
              <a:t>Work Programme 2024-27: € 865 million</a:t>
            </a:r>
          </a:p>
        </p:txBody>
      </p:sp>
      <p:sp>
        <p:nvSpPr>
          <p:cNvPr id="5" name="TextBox 4">
            <a:extLst>
              <a:ext uri="{FF2B5EF4-FFF2-40B4-BE49-F238E27FC236}">
                <a16:creationId xmlns:a16="http://schemas.microsoft.com/office/drawing/2014/main" id="{24ACE782-352C-B3D6-E579-19163AE72053}"/>
              </a:ext>
            </a:extLst>
          </p:cNvPr>
          <p:cNvSpPr txBox="1"/>
          <p:nvPr/>
        </p:nvSpPr>
        <p:spPr>
          <a:xfrm>
            <a:off x="240030" y="6423660"/>
            <a:ext cx="8228406" cy="307777"/>
          </a:xfrm>
          <a:prstGeom prst="rect">
            <a:avLst/>
          </a:prstGeom>
          <a:noFill/>
        </p:spPr>
        <p:txBody>
          <a:bodyPr wrap="none" lIns="91440" tIns="45720" rIns="91440" bIns="45720" rtlCol="0" anchor="t">
            <a:spAutoFit/>
          </a:bodyPr>
          <a:lstStyle/>
          <a:p>
            <a:r>
              <a:rPr lang="en-IE" sz="1400" i="1">
                <a:latin typeface="EC Square Sans Pro"/>
              </a:rPr>
              <a:t>Note: Call 3 results are indicative and will only be official once Grant Agreement Preparations final, by 12/2024</a:t>
            </a:r>
          </a:p>
        </p:txBody>
      </p:sp>
      <p:sp>
        <p:nvSpPr>
          <p:cNvPr id="21" name="Arrow: Right 20">
            <a:extLst>
              <a:ext uri="{FF2B5EF4-FFF2-40B4-BE49-F238E27FC236}">
                <a16:creationId xmlns:a16="http://schemas.microsoft.com/office/drawing/2014/main" id="{9E982278-7933-17DA-49FD-D67410A838EF}"/>
              </a:ext>
            </a:extLst>
          </p:cNvPr>
          <p:cNvSpPr/>
          <p:nvPr/>
        </p:nvSpPr>
        <p:spPr>
          <a:xfrm>
            <a:off x="188271" y="3743863"/>
            <a:ext cx="451619" cy="465827"/>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5876173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FDAD32F-4928-5374-F594-AB0ADC0BA710}"/>
              </a:ext>
            </a:extLst>
          </p:cNvPr>
          <p:cNvSpPr>
            <a:spLocks noGrp="1"/>
          </p:cNvSpPr>
          <p:nvPr>
            <p:ph type="sldNum" sz="quarter" idx="12"/>
          </p:nvPr>
        </p:nvSpPr>
        <p:spPr/>
        <p:txBody>
          <a:bodyPr/>
          <a:lstStyle/>
          <a:p>
            <a:fld id="{F46C79FD-C571-418B-AB0F-5EE936C85276}" type="slidenum">
              <a:rPr lang="en-GB" smtClean="0"/>
              <a:t>25</a:t>
            </a:fld>
            <a:endParaRPr lang="en-GB"/>
          </a:p>
        </p:txBody>
      </p:sp>
      <p:pic>
        <p:nvPicPr>
          <p:cNvPr id="6" name="Picture 5">
            <a:extLst>
              <a:ext uri="{FF2B5EF4-FFF2-40B4-BE49-F238E27FC236}">
                <a16:creationId xmlns:a16="http://schemas.microsoft.com/office/drawing/2014/main" id="{C2FE89D2-9A3B-7A6E-28F3-AB642A911789}"/>
              </a:ext>
            </a:extLst>
          </p:cNvPr>
          <p:cNvPicPr>
            <a:picLocks noChangeAspect="1"/>
          </p:cNvPicPr>
          <p:nvPr/>
        </p:nvPicPr>
        <p:blipFill>
          <a:blip r:embed="rId3"/>
          <a:stretch>
            <a:fillRect/>
          </a:stretch>
        </p:blipFill>
        <p:spPr>
          <a:xfrm>
            <a:off x="2507101" y="222962"/>
            <a:ext cx="9689200" cy="6656489"/>
          </a:xfrm>
          <a:prstGeom prst="rect">
            <a:avLst/>
          </a:prstGeom>
        </p:spPr>
      </p:pic>
      <p:sp>
        <p:nvSpPr>
          <p:cNvPr id="2" name="TextBox 1">
            <a:extLst>
              <a:ext uri="{FF2B5EF4-FFF2-40B4-BE49-F238E27FC236}">
                <a16:creationId xmlns:a16="http://schemas.microsoft.com/office/drawing/2014/main" id="{A10ED8D2-9BB6-FAA5-E56C-AC9B3BCC28EB}"/>
              </a:ext>
            </a:extLst>
          </p:cNvPr>
          <p:cNvSpPr txBox="1"/>
          <p:nvPr/>
        </p:nvSpPr>
        <p:spPr>
          <a:xfrm>
            <a:off x="589625" y="1136827"/>
            <a:ext cx="5260927" cy="5355312"/>
          </a:xfrm>
          <a:prstGeom prst="rect">
            <a:avLst/>
          </a:prstGeom>
          <a:solidFill>
            <a:schemeClr val="accent3">
              <a:lumMod val="40000"/>
              <a:lumOff val="60000"/>
            </a:schemeClr>
          </a:solidFill>
          <a:ln>
            <a:noFill/>
          </a:ln>
        </p:spPr>
        <p:txBody>
          <a:bodyPr wrap="square" lIns="91440" tIns="45720" rIns="91440" bIns="45720" rtlCol="0" anchor="t">
            <a:spAutoFit/>
          </a:bodyPr>
          <a:lstStyle/>
          <a:p>
            <a:pPr marL="285750" indent="-285750">
              <a:lnSpc>
                <a:spcPct val="200000"/>
              </a:lnSpc>
              <a:buFont typeface="Arial" panose="020B0604020202020204" pitchFamily="34" charset="0"/>
              <a:buChar char="•"/>
            </a:pPr>
            <a:r>
              <a:rPr lang="en-IE">
                <a:solidFill>
                  <a:schemeClr val="tx2">
                    <a:lumMod val="76000"/>
                  </a:schemeClr>
                </a:solidFill>
                <a:latin typeface="EC Square Sans Pro"/>
              </a:rPr>
              <a:t>18 projects: 12 studies &amp; 6 works</a:t>
            </a:r>
            <a:endParaRPr lang="en-US" sz="1600">
              <a:solidFill>
                <a:schemeClr val="tx2">
                  <a:lumMod val="76000"/>
                </a:schemeClr>
              </a:solidFill>
              <a:latin typeface="EC Square Sans Pro"/>
            </a:endParaRPr>
          </a:p>
          <a:p>
            <a:pPr marL="342900" lvl="8" indent="-342900">
              <a:lnSpc>
                <a:spcPct val="200000"/>
              </a:lnSpc>
              <a:buFont typeface="Arial" panose="020B0604020202020204" pitchFamily="34" charset="0"/>
              <a:buChar char="•"/>
            </a:pPr>
            <a:r>
              <a:rPr lang="en-IE">
                <a:solidFill>
                  <a:schemeClr val="tx2">
                    <a:lumMod val="76000"/>
                  </a:schemeClr>
                </a:solidFill>
                <a:latin typeface="EC Square Sans Pro"/>
              </a:rPr>
              <a:t>A good mix of road, rail and maritime projects</a:t>
            </a:r>
          </a:p>
          <a:p>
            <a:pPr marL="342900" lvl="8" indent="-342900">
              <a:lnSpc>
                <a:spcPct val="200000"/>
              </a:lnSpc>
              <a:buFont typeface="Arial" panose="020B0604020202020204" pitchFamily="34" charset="0"/>
              <a:buChar char="•"/>
            </a:pPr>
            <a:r>
              <a:rPr lang="en-IE">
                <a:solidFill>
                  <a:schemeClr val="tx2">
                    <a:lumMod val="76000"/>
                  </a:schemeClr>
                </a:solidFill>
                <a:latin typeface="EC Square Sans Pro"/>
              </a:rPr>
              <a:t>Predominance of studies over projects</a:t>
            </a:r>
          </a:p>
          <a:p>
            <a:pPr marL="342900" lvl="8" indent="-342900">
              <a:lnSpc>
                <a:spcPct val="200000"/>
              </a:lnSpc>
              <a:buFont typeface="Arial" panose="020B0604020202020204" pitchFamily="34" charset="0"/>
              <a:buChar char="•"/>
            </a:pPr>
            <a:r>
              <a:rPr lang="en-IE">
                <a:solidFill>
                  <a:schemeClr val="tx2">
                    <a:lumMod val="76000"/>
                  </a:schemeClr>
                </a:solidFill>
                <a:latin typeface="EC Square Sans Pro"/>
              </a:rPr>
              <a:t>Different trends/business models are developing</a:t>
            </a:r>
          </a:p>
          <a:p>
            <a:pPr marL="285750" indent="-285750">
              <a:lnSpc>
                <a:spcPct val="200000"/>
              </a:lnSpc>
              <a:buFont typeface="Arial" panose="020B0604020202020204" pitchFamily="34" charset="0"/>
              <a:buChar char="•"/>
            </a:pPr>
            <a:r>
              <a:rPr lang="en-IE">
                <a:solidFill>
                  <a:schemeClr val="tx2">
                    <a:lumMod val="76000"/>
                  </a:schemeClr>
                </a:solidFill>
                <a:latin typeface="EC Square Sans Pro"/>
              </a:rPr>
              <a:t> EU grants requested = € 42.3 M</a:t>
            </a:r>
          </a:p>
          <a:p>
            <a:pPr marL="285750" indent="-285750">
              <a:lnSpc>
                <a:spcPct val="200000"/>
              </a:lnSpc>
              <a:buFont typeface="Arial" panose="020B0604020202020204" pitchFamily="34" charset="0"/>
              <a:buChar char="•"/>
            </a:pPr>
            <a:r>
              <a:rPr lang="en-IE">
                <a:solidFill>
                  <a:schemeClr val="tx2">
                    <a:lumMod val="76000"/>
                  </a:schemeClr>
                </a:solidFill>
                <a:latin typeface="EC Square Sans Pro"/>
              </a:rPr>
              <a:t> Total cost  =  € 99.6 M</a:t>
            </a:r>
          </a:p>
          <a:p>
            <a:pPr marL="285750" indent="-285750">
              <a:lnSpc>
                <a:spcPct val="200000"/>
              </a:lnSpc>
              <a:buFont typeface="Arial" panose="020B0604020202020204" pitchFamily="34" charset="0"/>
              <a:buChar char="•"/>
            </a:pPr>
            <a:r>
              <a:rPr lang="en-IE">
                <a:solidFill>
                  <a:schemeClr val="tx2">
                    <a:lumMod val="76000"/>
                  </a:schemeClr>
                </a:solidFill>
                <a:latin typeface="EC Square Sans Pro"/>
              </a:rPr>
              <a:t> Length of deployed 5G corridors covered: 4252km</a:t>
            </a:r>
          </a:p>
          <a:p>
            <a:pPr marL="285750" indent="-285750">
              <a:lnSpc>
                <a:spcPct val="200000"/>
              </a:lnSpc>
              <a:buFont typeface="Arial" panose="020B0604020202020204" pitchFamily="34" charset="0"/>
              <a:buChar char="•"/>
            </a:pPr>
            <a:r>
              <a:rPr lang="en-IE">
                <a:solidFill>
                  <a:schemeClr val="tx2">
                    <a:lumMod val="76000"/>
                  </a:schemeClr>
                </a:solidFill>
                <a:latin typeface="EC Square Sans Pro"/>
              </a:rPr>
              <a:t> Number of intra-EU borders covered: 19</a:t>
            </a:r>
          </a:p>
          <a:p>
            <a:pPr algn="ctr">
              <a:lnSpc>
                <a:spcPct val="200000"/>
              </a:lnSpc>
            </a:pPr>
            <a:r>
              <a:rPr lang="en-IE" b="1">
                <a:solidFill>
                  <a:schemeClr val="accent4"/>
                </a:solidFill>
                <a:latin typeface="EC Square Sans Pro"/>
              </a:rPr>
              <a:t>Up to 50% co-funding</a:t>
            </a:r>
          </a:p>
          <a:p>
            <a:pPr marL="285750" indent="-285750">
              <a:buFont typeface="Arial" panose="020B0604020202020204" pitchFamily="34" charset="0"/>
              <a:buChar char="•"/>
            </a:pPr>
            <a:endParaRPr lang="en-IE"/>
          </a:p>
        </p:txBody>
      </p:sp>
      <p:sp>
        <p:nvSpPr>
          <p:cNvPr id="4" name="Title 3">
            <a:extLst>
              <a:ext uri="{FF2B5EF4-FFF2-40B4-BE49-F238E27FC236}">
                <a16:creationId xmlns:a16="http://schemas.microsoft.com/office/drawing/2014/main" id="{49A84565-DD9F-E8EF-6367-B52352AD5CE7}"/>
              </a:ext>
            </a:extLst>
          </p:cNvPr>
          <p:cNvSpPr>
            <a:spLocks noGrp="1"/>
          </p:cNvSpPr>
          <p:nvPr>
            <p:ph type="title"/>
          </p:nvPr>
        </p:nvSpPr>
        <p:spPr>
          <a:xfrm>
            <a:off x="970722" y="103294"/>
            <a:ext cx="6775800" cy="560849"/>
          </a:xfrm>
          <a:solidFill>
            <a:schemeClr val="lt1"/>
          </a:solidFill>
        </p:spPr>
        <p:txBody>
          <a:bodyPr/>
          <a:lstStyle/>
          <a:p>
            <a:r>
              <a:rPr lang="en-GB" sz="3600" b="1">
                <a:latin typeface="EC Square Sans Pro"/>
                <a:ea typeface="+mj-lt"/>
                <a:cs typeface="+mj-lt"/>
              </a:rPr>
              <a:t>Launched: Call 1&amp;2 projects</a:t>
            </a:r>
            <a:endParaRPr lang="en-US" sz="3600" b="1">
              <a:latin typeface="EC Square Sans Pro"/>
              <a:ea typeface="+mj-lt"/>
              <a:cs typeface="+mj-lt"/>
            </a:endParaRPr>
          </a:p>
        </p:txBody>
      </p:sp>
      <p:sp>
        <p:nvSpPr>
          <p:cNvPr id="7" name="Rectangle: Rounded Corners 6">
            <a:extLst>
              <a:ext uri="{FF2B5EF4-FFF2-40B4-BE49-F238E27FC236}">
                <a16:creationId xmlns:a16="http://schemas.microsoft.com/office/drawing/2014/main" id="{E6E2F6E3-401D-6B76-41C6-F58C2C6922B4}"/>
              </a:ext>
            </a:extLst>
          </p:cNvPr>
          <p:cNvSpPr/>
          <p:nvPr/>
        </p:nvSpPr>
        <p:spPr>
          <a:xfrm>
            <a:off x="9318661" y="5095982"/>
            <a:ext cx="554804" cy="236306"/>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14537146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FC833BE-DB79-A8E2-AAF7-C5223970DB02}"/>
              </a:ext>
            </a:extLst>
          </p:cNvPr>
          <p:cNvPicPr>
            <a:picLocks noChangeAspect="1"/>
          </p:cNvPicPr>
          <p:nvPr/>
        </p:nvPicPr>
        <p:blipFill>
          <a:blip r:embed="rId3"/>
          <a:stretch>
            <a:fillRect/>
          </a:stretch>
        </p:blipFill>
        <p:spPr>
          <a:xfrm>
            <a:off x="4785953" y="1138663"/>
            <a:ext cx="7407559" cy="5092022"/>
          </a:xfrm>
          <a:prstGeom prst="rect">
            <a:avLst/>
          </a:prstGeom>
        </p:spPr>
      </p:pic>
      <p:sp>
        <p:nvSpPr>
          <p:cNvPr id="4" name="Title 3"/>
          <p:cNvSpPr>
            <a:spLocks noGrp="1"/>
          </p:cNvSpPr>
          <p:nvPr>
            <p:ph type="title"/>
          </p:nvPr>
        </p:nvSpPr>
        <p:spPr>
          <a:xfrm>
            <a:off x="1612468" y="361441"/>
            <a:ext cx="8972058" cy="500917"/>
          </a:xfrm>
        </p:spPr>
        <p:txBody>
          <a:bodyPr/>
          <a:lstStyle/>
          <a:p>
            <a:r>
              <a:rPr lang="en-GB" sz="3600" b="1">
                <a:latin typeface="EC Square Sans Pro"/>
                <a:ea typeface="+mj-lt"/>
                <a:cs typeface="+mj-lt"/>
              </a:rPr>
              <a:t>Ongoing: Call 3 proposals undergoing GAP</a:t>
            </a:r>
          </a:p>
        </p:txBody>
      </p:sp>
      <p:sp>
        <p:nvSpPr>
          <p:cNvPr id="11" name="TextBox 10">
            <a:extLst>
              <a:ext uri="{FF2B5EF4-FFF2-40B4-BE49-F238E27FC236}">
                <a16:creationId xmlns:a16="http://schemas.microsoft.com/office/drawing/2014/main" id="{67A75B13-1079-E541-28C1-94AA6335FFDF}"/>
              </a:ext>
            </a:extLst>
          </p:cNvPr>
          <p:cNvSpPr txBox="1"/>
          <p:nvPr/>
        </p:nvSpPr>
        <p:spPr>
          <a:xfrm>
            <a:off x="403502" y="1292618"/>
            <a:ext cx="4382450" cy="4785926"/>
          </a:xfrm>
          <a:prstGeom prst="rect">
            <a:avLst/>
          </a:prstGeom>
          <a:solidFill>
            <a:schemeClr val="accent3">
              <a:lumMod val="60000"/>
              <a:lumOff val="40000"/>
            </a:schemeClr>
          </a:solidFill>
          <a:ln>
            <a:noFill/>
          </a:ln>
        </p:spPr>
        <p:txBody>
          <a:bodyPr wrap="square" lIns="91440" tIns="45720" rIns="91440" bIns="45720" rtlCol="0" anchor="t">
            <a:spAutoFit/>
          </a:bodyPr>
          <a:lstStyle/>
          <a:p>
            <a:pPr algn="l" rtl="0" fontAlgn="base">
              <a:spcAft>
                <a:spcPts val="1200"/>
              </a:spcAft>
            </a:pPr>
            <a:r>
              <a:rPr lang="en-US" sz="2000" b="1" i="0" u="none" strike="noStrike">
                <a:solidFill>
                  <a:schemeClr val="tx2">
                    <a:lumMod val="76000"/>
                  </a:schemeClr>
                </a:solidFill>
                <a:effectLst/>
                <a:latin typeface="EC Square Sans Pro"/>
              </a:rPr>
              <a:t>7 projects: </a:t>
            </a:r>
            <a:r>
              <a:rPr lang="en-US" sz="2000" b="0" i="0" u="none" strike="noStrike">
                <a:solidFill>
                  <a:schemeClr val="tx2">
                    <a:lumMod val="76000"/>
                  </a:schemeClr>
                </a:solidFill>
                <a:effectLst/>
                <a:latin typeface="EC Square Sans Pro"/>
              </a:rPr>
              <a:t>6 works, 1 study</a:t>
            </a:r>
            <a:r>
              <a:rPr lang="en-US" sz="2000" b="0" i="0">
                <a:solidFill>
                  <a:schemeClr val="tx2">
                    <a:lumMod val="76000"/>
                  </a:schemeClr>
                </a:solidFill>
                <a:effectLst/>
                <a:latin typeface="EC Square Sans Pro"/>
              </a:rPr>
              <a:t>​​​</a:t>
            </a:r>
          </a:p>
          <a:p>
            <a:pPr marL="342900" lvl="8" indent="-342900" fontAlgn="base">
              <a:spcAft>
                <a:spcPts val="600"/>
              </a:spcAft>
              <a:buFont typeface="Arial" panose="020B0604020202020204" pitchFamily="34" charset="0"/>
              <a:buChar char="•"/>
            </a:pPr>
            <a:r>
              <a:rPr lang="en-US" sz="2000" b="0" i="0" u="none" strike="noStrike">
                <a:solidFill>
                  <a:schemeClr val="tx2">
                    <a:lumMod val="76000"/>
                  </a:schemeClr>
                </a:solidFill>
                <a:effectLst/>
                <a:latin typeface="EC Square Sans Pro"/>
              </a:rPr>
              <a:t>4 Road projects (EU contribution </a:t>
            </a:r>
            <a:r>
              <a:rPr lang="en-US" sz="2000" b="1" i="0" u="none" strike="noStrike">
                <a:solidFill>
                  <a:schemeClr val="tx2">
                    <a:lumMod val="76000"/>
                  </a:schemeClr>
                </a:solidFill>
                <a:effectLst/>
                <a:latin typeface="EC Square Sans Pro"/>
              </a:rPr>
              <a:t>€ 28 million</a:t>
            </a:r>
            <a:r>
              <a:rPr lang="en-US" sz="2000" b="0" i="0">
                <a:solidFill>
                  <a:schemeClr val="tx2">
                    <a:lumMod val="76000"/>
                  </a:schemeClr>
                </a:solidFill>
                <a:effectLst/>
                <a:latin typeface="EC Square Sans Pro"/>
              </a:rPr>
              <a:t>​</a:t>
            </a:r>
            <a:r>
              <a:rPr lang="en-US" sz="2000">
                <a:solidFill>
                  <a:schemeClr val="tx2">
                    <a:lumMod val="76000"/>
                  </a:schemeClr>
                </a:solidFill>
                <a:latin typeface="EC Square Sans Pro"/>
              </a:rPr>
              <a:t>)</a:t>
            </a:r>
            <a:endParaRPr lang="en-US" sz="2000" b="0" i="0">
              <a:solidFill>
                <a:schemeClr val="tx2">
                  <a:lumMod val="76000"/>
                </a:schemeClr>
              </a:solidFill>
              <a:effectLst/>
              <a:latin typeface="EC Square Sans Pro"/>
            </a:endParaRPr>
          </a:p>
          <a:p>
            <a:pPr marL="342900" indent="-342900" algn="l" rtl="0" fontAlgn="base">
              <a:spcBef>
                <a:spcPts val="600"/>
              </a:spcBef>
              <a:spcAft>
                <a:spcPts val="600"/>
              </a:spcAft>
              <a:buFont typeface="Arial" panose="020B0604020202020204" pitchFamily="34" charset="0"/>
              <a:buChar char="•"/>
            </a:pPr>
            <a:r>
              <a:rPr lang="en-US" sz="2000" b="0" i="0" u="none" strike="noStrike">
                <a:solidFill>
                  <a:schemeClr val="tx2">
                    <a:lumMod val="76000"/>
                  </a:schemeClr>
                </a:solidFill>
                <a:effectLst/>
                <a:latin typeface="EC Square Sans Pro"/>
              </a:rPr>
              <a:t>2 Rail projects (EU contribution </a:t>
            </a:r>
            <a:r>
              <a:rPr lang="en-US" sz="2000" b="1" i="0" u="none" strike="noStrike">
                <a:solidFill>
                  <a:schemeClr val="tx2">
                    <a:lumMod val="76000"/>
                  </a:schemeClr>
                </a:solidFill>
                <a:effectLst/>
                <a:latin typeface="EC Square Sans Pro"/>
              </a:rPr>
              <a:t>€ 19 million</a:t>
            </a:r>
            <a:r>
              <a:rPr lang="en-US" sz="2000">
                <a:solidFill>
                  <a:schemeClr val="tx2">
                    <a:lumMod val="76000"/>
                  </a:schemeClr>
                </a:solidFill>
                <a:latin typeface="EC Square Sans Pro"/>
              </a:rPr>
              <a:t>)</a:t>
            </a:r>
            <a:endParaRPr lang="en-US" sz="2000" i="0">
              <a:solidFill>
                <a:schemeClr val="tx2">
                  <a:lumMod val="76000"/>
                </a:schemeClr>
              </a:solidFill>
              <a:effectLst/>
              <a:latin typeface="EC Square Sans Pro"/>
            </a:endParaRPr>
          </a:p>
          <a:p>
            <a:pPr marL="342900" indent="-342900" algn="l" rtl="0" fontAlgn="base">
              <a:spcBef>
                <a:spcPts val="600"/>
              </a:spcBef>
              <a:spcAft>
                <a:spcPts val="600"/>
              </a:spcAft>
              <a:buFont typeface="Arial" panose="020B0604020202020204" pitchFamily="34" charset="0"/>
              <a:buChar char="•"/>
            </a:pPr>
            <a:r>
              <a:rPr lang="en-US" sz="2000" b="0" i="0" u="none" strike="noStrike">
                <a:solidFill>
                  <a:schemeClr val="tx2">
                    <a:lumMod val="76000"/>
                  </a:schemeClr>
                </a:solidFill>
                <a:effectLst/>
                <a:latin typeface="EC Square Sans Pro"/>
              </a:rPr>
              <a:t>1 Waterway/Maritime project (EU contribution </a:t>
            </a:r>
            <a:r>
              <a:rPr lang="en-US" sz="2000" b="1" i="0" u="none" strike="noStrike">
                <a:solidFill>
                  <a:schemeClr val="tx2">
                    <a:lumMod val="76000"/>
                  </a:schemeClr>
                </a:solidFill>
                <a:effectLst/>
                <a:latin typeface="EC Square Sans Pro"/>
              </a:rPr>
              <a:t>€ 3.7 million</a:t>
            </a:r>
            <a:r>
              <a:rPr lang="en-US" sz="2000">
                <a:solidFill>
                  <a:schemeClr val="tx2">
                    <a:lumMod val="76000"/>
                  </a:schemeClr>
                </a:solidFill>
                <a:latin typeface="EC Square Sans Pro"/>
              </a:rPr>
              <a:t>)</a:t>
            </a:r>
            <a:endParaRPr lang="en-US" sz="2000" i="0" u="none" strike="noStrike">
              <a:solidFill>
                <a:schemeClr val="tx2">
                  <a:lumMod val="76000"/>
                </a:schemeClr>
              </a:solidFill>
              <a:effectLst/>
              <a:latin typeface="EC Square Sans Pro"/>
            </a:endParaRPr>
          </a:p>
          <a:p>
            <a:pPr marL="342900" indent="-342900" algn="l" rtl="0" fontAlgn="base">
              <a:spcBef>
                <a:spcPts val="600"/>
              </a:spcBef>
              <a:spcAft>
                <a:spcPts val="600"/>
              </a:spcAft>
              <a:buFont typeface="Arial" panose="020B0604020202020204" pitchFamily="34" charset="0"/>
              <a:buChar char="•"/>
            </a:pPr>
            <a:r>
              <a:rPr lang="en-US" sz="2000" i="0">
                <a:solidFill>
                  <a:schemeClr val="tx2">
                    <a:lumMod val="76000"/>
                  </a:schemeClr>
                </a:solidFill>
                <a:effectLst/>
                <a:latin typeface="EC Square Sans Pro"/>
              </a:rPr>
              <a:t>Predominance of </a:t>
            </a:r>
            <a:r>
              <a:rPr lang="en-US" sz="2000">
                <a:solidFill>
                  <a:schemeClr val="tx2">
                    <a:lumMod val="76000"/>
                  </a:schemeClr>
                </a:solidFill>
                <a:latin typeface="EC Square Sans Pro"/>
              </a:rPr>
              <a:t>works projects</a:t>
            </a:r>
            <a:endParaRPr lang="en-US" sz="2000" i="0">
              <a:solidFill>
                <a:schemeClr val="tx2">
                  <a:lumMod val="76000"/>
                </a:schemeClr>
              </a:solidFill>
              <a:effectLst/>
              <a:latin typeface="EC Square Sans Pro"/>
            </a:endParaRPr>
          </a:p>
          <a:p>
            <a:pPr marL="342900" indent="-342900" algn="l" rtl="0" fontAlgn="base">
              <a:spcBef>
                <a:spcPts val="600"/>
              </a:spcBef>
              <a:buFont typeface="Arial" panose="020B0604020202020204" pitchFamily="34" charset="0"/>
              <a:buChar char="•"/>
            </a:pPr>
            <a:r>
              <a:rPr lang="en-US" sz="2000" b="0" i="0">
                <a:solidFill>
                  <a:schemeClr val="tx2">
                    <a:lumMod val="76000"/>
                  </a:schemeClr>
                </a:solidFill>
                <a:effectLst/>
                <a:latin typeface="EC Square Sans Pro"/>
              </a:rPr>
              <a:t>Total EU contribution: </a:t>
            </a:r>
            <a:r>
              <a:rPr lang="en-US" sz="2000" b="1" i="0">
                <a:solidFill>
                  <a:schemeClr val="tx2">
                    <a:lumMod val="76000"/>
                  </a:schemeClr>
                </a:solidFill>
                <a:effectLst/>
                <a:latin typeface="EC Square Sans Pro"/>
              </a:rPr>
              <a:t>€ 51 million</a:t>
            </a:r>
          </a:p>
          <a:p>
            <a:pPr marL="342900" indent="-342900" algn="l" rtl="0" fontAlgn="base">
              <a:spcBef>
                <a:spcPts val="600"/>
              </a:spcBef>
              <a:buFont typeface="Arial" panose="020B0604020202020204" pitchFamily="34" charset="0"/>
              <a:buChar char="•"/>
            </a:pPr>
            <a:endParaRPr lang="en-US" sz="2000" b="1" i="0">
              <a:solidFill>
                <a:srgbClr val="4D4D4D"/>
              </a:solidFill>
              <a:effectLst/>
              <a:latin typeface="EC Square Sans Pro"/>
            </a:endParaRPr>
          </a:p>
          <a:p>
            <a:pPr algn="ctr" rtl="0" fontAlgn="base">
              <a:spcBef>
                <a:spcPts val="600"/>
              </a:spcBef>
              <a:spcAft>
                <a:spcPts val="600"/>
              </a:spcAft>
            </a:pPr>
            <a:r>
              <a:rPr lang="en-US" sz="2000" b="1">
                <a:solidFill>
                  <a:schemeClr val="accent4">
                    <a:lumMod val="75000"/>
                  </a:schemeClr>
                </a:solidFill>
                <a:latin typeface="EC Square Sans Pro"/>
              </a:rPr>
              <a:t>up to 50% co-funding</a:t>
            </a:r>
            <a:endParaRPr lang="en-US" sz="2000" b="1" i="0">
              <a:solidFill>
                <a:schemeClr val="accent4">
                  <a:lumMod val="75000"/>
                </a:schemeClr>
              </a:solidFill>
              <a:effectLst/>
              <a:latin typeface="EC Square Sans Pro"/>
            </a:endParaRPr>
          </a:p>
          <a:p>
            <a:pPr algn="l" rtl="0" fontAlgn="base"/>
            <a:r>
              <a:rPr lang="en-US" sz="2000" b="1" i="0">
                <a:solidFill>
                  <a:srgbClr val="4D4D4D"/>
                </a:solidFill>
                <a:effectLst/>
                <a:latin typeface="EC Square Sans Pro"/>
              </a:rPr>
              <a:t>  </a:t>
            </a:r>
          </a:p>
        </p:txBody>
      </p:sp>
      <p:sp>
        <p:nvSpPr>
          <p:cNvPr id="2" name="TextBox 1">
            <a:extLst>
              <a:ext uri="{FF2B5EF4-FFF2-40B4-BE49-F238E27FC236}">
                <a16:creationId xmlns:a16="http://schemas.microsoft.com/office/drawing/2014/main" id="{27BD8921-A978-596E-ECE8-48929B85BA3A}"/>
              </a:ext>
            </a:extLst>
          </p:cNvPr>
          <p:cNvSpPr txBox="1"/>
          <p:nvPr/>
        </p:nvSpPr>
        <p:spPr>
          <a:xfrm>
            <a:off x="489765" y="6329471"/>
            <a:ext cx="8144411" cy="369332"/>
          </a:xfrm>
          <a:prstGeom prst="rect">
            <a:avLst/>
          </a:prstGeom>
          <a:noFill/>
        </p:spPr>
        <p:txBody>
          <a:bodyPr wrap="square" rtlCol="0">
            <a:spAutoFit/>
          </a:bodyPr>
          <a:lstStyle/>
          <a:p>
            <a:r>
              <a:rPr lang="en-IE" sz="900" i="1"/>
              <a:t>Connections shown are approximate</a:t>
            </a:r>
          </a:p>
          <a:p>
            <a:r>
              <a:rPr lang="en-IE" sz="900" i="1"/>
              <a:t>Call 3 projects are still under grant agreement preparation and could be subject to change</a:t>
            </a:r>
          </a:p>
        </p:txBody>
      </p:sp>
    </p:spTree>
    <p:extLst>
      <p:ext uri="{BB962C8B-B14F-4D97-AF65-F5344CB8AC3E}">
        <p14:creationId xmlns:p14="http://schemas.microsoft.com/office/powerpoint/2010/main" val="41884209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E021EBC-F52F-0BD8-4B98-4BF5466C1F46}"/>
              </a:ext>
            </a:extLst>
          </p:cNvPr>
          <p:cNvSpPr>
            <a:spLocks noGrp="1"/>
          </p:cNvSpPr>
          <p:nvPr>
            <p:ph idx="1"/>
          </p:nvPr>
        </p:nvSpPr>
        <p:spPr>
          <a:xfrm>
            <a:off x="838199" y="1568640"/>
            <a:ext cx="10905699" cy="4223786"/>
          </a:xfrm>
          <a:noFill/>
          <a:ln>
            <a:solidFill>
              <a:schemeClr val="accent4"/>
            </a:solidFill>
          </a:ln>
        </p:spPr>
        <p:txBody>
          <a:bodyPr vert="horz" lIns="91440" tIns="45720" rIns="91440" bIns="45720" rtlCol="0" anchor="t">
            <a:noAutofit/>
          </a:bodyPr>
          <a:lstStyle/>
          <a:p>
            <a:pPr>
              <a:lnSpc>
                <a:spcPct val="150000"/>
              </a:lnSpc>
              <a:spcAft>
                <a:spcPts val="0"/>
              </a:spcAft>
            </a:pPr>
            <a:r>
              <a:rPr lang="en-IE" sz="1800">
                <a:solidFill>
                  <a:schemeClr val="tx2">
                    <a:lumMod val="76000"/>
                  </a:schemeClr>
                </a:solidFill>
                <a:latin typeface="EC Square Sans Pro"/>
              </a:rPr>
              <a:t>Focus shift on to 5G Large Scale Pilots </a:t>
            </a:r>
            <a:r>
              <a:rPr lang="en-IE" sz="1800">
                <a:solidFill>
                  <a:schemeClr val="tx2">
                    <a:lumMod val="76000"/>
                  </a:schemeClr>
                </a:solidFill>
                <a:latin typeface="EC Square Sans Pro"/>
                <a:sym typeface="Wingdings" panose="05000000000000000000" pitchFamily="2" charset="2"/>
              </a:rPr>
              <a:t> </a:t>
            </a:r>
            <a:r>
              <a:rPr lang="en-IE" sz="1800" b="1">
                <a:solidFill>
                  <a:schemeClr val="tx2">
                    <a:lumMod val="76000"/>
                  </a:schemeClr>
                </a:solidFill>
                <a:latin typeface="EC Square Sans Pro"/>
                <a:ea typeface="ＭＳ Ｐゴシック"/>
              </a:rPr>
              <a:t>5G stand-alone integrated with edge computing facilities</a:t>
            </a:r>
          </a:p>
          <a:p>
            <a:pPr lvl="1">
              <a:lnSpc>
                <a:spcPct val="150000"/>
              </a:lnSpc>
              <a:spcBef>
                <a:spcPts val="0"/>
              </a:spcBef>
              <a:spcAft>
                <a:spcPts val="0"/>
              </a:spcAft>
              <a:buFont typeface="Wingdings" panose="05000000000000000000" pitchFamily="2" charset="2"/>
              <a:buChar char="Ø"/>
            </a:pPr>
            <a:r>
              <a:rPr lang="en-IE" sz="1600">
                <a:solidFill>
                  <a:schemeClr val="tx2">
                    <a:lumMod val="76000"/>
                  </a:schemeClr>
                </a:solidFill>
                <a:latin typeface="EC Square Sans Pro"/>
                <a:ea typeface="ＭＳ Ｐゴシック"/>
              </a:rPr>
              <a:t>Alignment with the</a:t>
            </a:r>
            <a:r>
              <a:rPr lang="en-IE" sz="1600" b="1">
                <a:solidFill>
                  <a:schemeClr val="tx2">
                    <a:lumMod val="76000"/>
                  </a:schemeClr>
                </a:solidFill>
                <a:latin typeface="EC Square Sans Pro"/>
                <a:ea typeface="ＭＳ Ｐゴシック"/>
              </a:rPr>
              <a:t> Connected Collaborative Computing </a:t>
            </a:r>
            <a:r>
              <a:rPr lang="en-IE" sz="1600">
                <a:solidFill>
                  <a:schemeClr val="tx2">
                    <a:lumMod val="76000"/>
                  </a:schemeClr>
                </a:solidFill>
                <a:latin typeface="EC Square Sans Pro"/>
                <a:ea typeface="ＭＳ Ｐゴシック"/>
              </a:rPr>
              <a:t>narrative of the</a:t>
            </a:r>
            <a:r>
              <a:rPr lang="en-IE" sz="1600" b="1">
                <a:solidFill>
                  <a:schemeClr val="tx2">
                    <a:lumMod val="76000"/>
                  </a:schemeClr>
                </a:solidFill>
                <a:latin typeface="EC Square Sans Pro"/>
                <a:ea typeface="ＭＳ Ｐゴシック"/>
              </a:rPr>
              <a:t> </a:t>
            </a:r>
            <a:r>
              <a:rPr lang="en-IE" sz="1600" b="1" i="1">
                <a:solidFill>
                  <a:schemeClr val="tx2">
                    <a:lumMod val="76000"/>
                  </a:schemeClr>
                </a:solidFill>
                <a:latin typeface="EC Square Sans Pro"/>
                <a:ea typeface="ＭＳ Ｐゴシック"/>
              </a:rPr>
              <a:t>White Paper on Europe’s Digital Infrastructure*</a:t>
            </a:r>
            <a:endParaRPr lang="en-IE" sz="1600" b="1" i="1">
              <a:solidFill>
                <a:schemeClr val="tx2">
                  <a:lumMod val="76000"/>
                </a:schemeClr>
              </a:solidFill>
              <a:latin typeface="EC Square Sans Pro"/>
              <a:ea typeface="ＭＳ Ｐゴシック"/>
              <a:cs typeface="Arial"/>
            </a:endParaRPr>
          </a:p>
          <a:p>
            <a:pPr>
              <a:lnSpc>
                <a:spcPct val="150000"/>
              </a:lnSpc>
              <a:spcAft>
                <a:spcPts val="0"/>
              </a:spcAft>
            </a:pPr>
            <a:r>
              <a:rPr lang="en-IE" sz="1800">
                <a:solidFill>
                  <a:schemeClr val="tx2">
                    <a:lumMod val="76000"/>
                  </a:schemeClr>
                </a:solidFill>
                <a:latin typeface="EC Square Sans Pro"/>
              </a:rPr>
              <a:t>5G Corridors and 5G for Smart Communities regrouped under the 5G LSP umbrella, but separate topics</a:t>
            </a:r>
            <a:endParaRPr lang="en-IE" sz="1800">
              <a:solidFill>
                <a:schemeClr val="tx2">
                  <a:lumMod val="76000"/>
                </a:schemeClr>
              </a:solidFill>
              <a:latin typeface="EC Square Sans Pro"/>
              <a:cs typeface="Arial"/>
            </a:endParaRPr>
          </a:p>
          <a:p>
            <a:pPr>
              <a:lnSpc>
                <a:spcPct val="150000"/>
              </a:lnSpc>
              <a:spcAft>
                <a:spcPts val="0"/>
              </a:spcAft>
            </a:pPr>
            <a:r>
              <a:rPr lang="en-IE" sz="1800">
                <a:solidFill>
                  <a:schemeClr val="tx2">
                    <a:lumMod val="76000"/>
                  </a:schemeClr>
                </a:solidFill>
                <a:latin typeface="EC Square Sans Pro"/>
              </a:rPr>
              <a:t>Proposals for deployment works based on previous CEF-funded inception studies conducted as part of Calls 1 and 2  </a:t>
            </a:r>
            <a:endParaRPr lang="en-IE" sz="1800">
              <a:solidFill>
                <a:schemeClr val="tx2">
                  <a:lumMod val="76000"/>
                </a:schemeClr>
              </a:solidFill>
              <a:latin typeface="EC Square Sans Pro"/>
              <a:cs typeface="Arial"/>
            </a:endParaRPr>
          </a:p>
          <a:p>
            <a:pPr>
              <a:lnSpc>
                <a:spcPct val="150000"/>
              </a:lnSpc>
              <a:spcAft>
                <a:spcPts val="0"/>
              </a:spcAft>
            </a:pPr>
            <a:r>
              <a:rPr lang="en-IE" sz="1800">
                <a:solidFill>
                  <a:schemeClr val="tx2">
                    <a:lumMod val="76000"/>
                  </a:schemeClr>
                </a:solidFill>
                <a:latin typeface="EC Square Sans Pro"/>
              </a:rPr>
              <a:t>New deployment work proposals based on preparatory work done outside of the CEF-Digital Work Programme</a:t>
            </a:r>
          </a:p>
          <a:p>
            <a:pPr marL="0" indent="0" algn="ctr">
              <a:lnSpc>
                <a:spcPct val="150000"/>
              </a:lnSpc>
              <a:spcAft>
                <a:spcPts val="0"/>
              </a:spcAft>
              <a:buNone/>
            </a:pPr>
            <a:endParaRPr lang="en-IE" sz="1800" b="1">
              <a:solidFill>
                <a:schemeClr val="tx2">
                  <a:lumMod val="76000"/>
                </a:schemeClr>
              </a:solidFill>
              <a:highlight>
                <a:srgbClr val="00FFFF"/>
              </a:highlight>
              <a:latin typeface="EC Square Sans Pro"/>
            </a:endParaRPr>
          </a:p>
          <a:p>
            <a:pPr marL="0" indent="0" algn="ctr">
              <a:lnSpc>
                <a:spcPct val="150000"/>
              </a:lnSpc>
              <a:spcAft>
                <a:spcPts val="0"/>
              </a:spcAft>
              <a:buNone/>
            </a:pPr>
            <a:r>
              <a:rPr lang="en-IE" sz="1800" b="1">
                <a:solidFill>
                  <a:schemeClr val="tx2">
                    <a:lumMod val="76000"/>
                  </a:schemeClr>
                </a:solidFill>
                <a:latin typeface="EC Square Sans Pro"/>
              </a:rPr>
              <a:t>5G Corridors EU Grant: ~ 52.5 million € (estimated)</a:t>
            </a:r>
          </a:p>
          <a:p>
            <a:pPr marL="0" indent="0" algn="ctr">
              <a:lnSpc>
                <a:spcPct val="150000"/>
              </a:lnSpc>
              <a:spcAft>
                <a:spcPts val="0"/>
              </a:spcAft>
              <a:buNone/>
            </a:pPr>
            <a:r>
              <a:rPr lang="en-IE" sz="1800" b="1">
                <a:solidFill>
                  <a:schemeClr val="accent4"/>
                </a:solidFill>
                <a:latin typeface="EC Square Sans Pro"/>
              </a:rPr>
              <a:t>Up to 50% co-financing</a:t>
            </a:r>
          </a:p>
          <a:p>
            <a:pPr marL="0" indent="0" algn="ctr">
              <a:lnSpc>
                <a:spcPct val="150000"/>
              </a:lnSpc>
              <a:spcAft>
                <a:spcPts val="0"/>
              </a:spcAft>
              <a:buNone/>
            </a:pPr>
            <a:endParaRPr lang="en-IE" sz="1800" b="1">
              <a:solidFill>
                <a:schemeClr val="tx2"/>
              </a:solidFill>
              <a:highlight>
                <a:srgbClr val="00FFFF"/>
              </a:highlight>
              <a:latin typeface="EC Square Sans Pro"/>
            </a:endParaRPr>
          </a:p>
          <a:p>
            <a:pPr>
              <a:lnSpc>
                <a:spcPct val="150000"/>
              </a:lnSpc>
            </a:pPr>
            <a:endParaRPr lang="en-IE" sz="1800" b="1">
              <a:solidFill>
                <a:schemeClr val="tx2"/>
              </a:solidFill>
              <a:latin typeface="EC Square Sans Pro"/>
            </a:endParaRPr>
          </a:p>
        </p:txBody>
      </p:sp>
      <p:sp>
        <p:nvSpPr>
          <p:cNvPr id="4" name="Title 3">
            <a:extLst>
              <a:ext uri="{FF2B5EF4-FFF2-40B4-BE49-F238E27FC236}">
                <a16:creationId xmlns:a16="http://schemas.microsoft.com/office/drawing/2014/main" id="{5FD0DE08-9227-B118-0486-194A73B144AA}"/>
              </a:ext>
            </a:extLst>
          </p:cNvPr>
          <p:cNvSpPr>
            <a:spLocks noGrp="1"/>
          </p:cNvSpPr>
          <p:nvPr>
            <p:ph type="title"/>
          </p:nvPr>
        </p:nvSpPr>
        <p:spPr>
          <a:xfrm>
            <a:off x="1878014" y="318633"/>
            <a:ext cx="8426522" cy="679616"/>
          </a:xfrm>
        </p:spPr>
        <p:txBody>
          <a:bodyPr/>
          <a:lstStyle/>
          <a:p>
            <a:r>
              <a:rPr lang="fr-BE" sz="3600" b="1">
                <a:latin typeface="EC Square Sans Pro"/>
                <a:ea typeface="+mj-lt"/>
                <a:cs typeface="+mj-lt"/>
              </a:rPr>
              <a:t>5G Corridors: Call 4 </a:t>
            </a:r>
            <a:r>
              <a:rPr lang="fr-BE" sz="3600" b="1">
                <a:latin typeface="EC Square Sans Pro"/>
                <a:ea typeface="+mj-lt"/>
                <a:cs typeface="+mj-lt"/>
                <a:sym typeface="Wingdings" panose="05000000000000000000" pitchFamily="2" charset="2"/>
              </a:rPr>
              <a:t> focus on</a:t>
            </a:r>
            <a:r>
              <a:rPr lang="fr-BE" sz="3200" b="1">
                <a:latin typeface="EC Square Sans Pro"/>
                <a:ea typeface="+mj-lt"/>
                <a:cs typeface="+mj-lt"/>
                <a:sym typeface="Wingdings" panose="05000000000000000000" pitchFamily="2" charset="2"/>
              </a:rPr>
              <a:t> </a:t>
            </a:r>
            <a:r>
              <a:rPr lang="fr-BE" sz="3200" b="1">
                <a:solidFill>
                  <a:schemeClr val="accent4"/>
                </a:solidFill>
                <a:latin typeface="EC Square Sans Pro"/>
              </a:rPr>
              <a:t>5G </a:t>
            </a:r>
            <a:r>
              <a:rPr lang="fr-BE" sz="3200" b="1" err="1">
                <a:solidFill>
                  <a:schemeClr val="accent4"/>
                </a:solidFill>
                <a:latin typeface="EC Square Sans Pro"/>
              </a:rPr>
              <a:t>LSPs</a:t>
            </a:r>
            <a:endParaRPr lang="en-IE" sz="3200" b="1">
              <a:solidFill>
                <a:schemeClr val="accent4"/>
              </a:solidFill>
              <a:latin typeface="EC Square Sans Pro"/>
            </a:endParaRPr>
          </a:p>
        </p:txBody>
      </p:sp>
      <p:sp>
        <p:nvSpPr>
          <p:cNvPr id="5" name="TextBox 4">
            <a:extLst>
              <a:ext uri="{FF2B5EF4-FFF2-40B4-BE49-F238E27FC236}">
                <a16:creationId xmlns:a16="http://schemas.microsoft.com/office/drawing/2014/main" id="{C9F35E4A-8266-B281-0D32-52186646EB7B}"/>
              </a:ext>
            </a:extLst>
          </p:cNvPr>
          <p:cNvSpPr txBox="1"/>
          <p:nvPr/>
        </p:nvSpPr>
        <p:spPr>
          <a:xfrm>
            <a:off x="270653" y="6523378"/>
            <a:ext cx="7795265" cy="446276"/>
          </a:xfrm>
          <a:prstGeom prst="rect">
            <a:avLst/>
          </a:prstGeom>
          <a:noFill/>
        </p:spPr>
        <p:txBody>
          <a:bodyPr wrap="square" lIns="91440" tIns="45720" rIns="91440" bIns="45720" rtlCol="0" anchor="t">
            <a:spAutoFit/>
          </a:bodyPr>
          <a:lstStyle/>
          <a:p>
            <a:r>
              <a:rPr lang="fr-BE" sz="900" b="1" i="1">
                <a:hlinkClick r:id="rId3">
                  <a:extLst>
                    <a:ext uri="{A12FA001-AC4F-418D-AE19-62706E023703}">
                      <ahyp:hlinkClr xmlns:ahyp="http://schemas.microsoft.com/office/drawing/2018/hyperlinkcolor" xmlns="" val="tx"/>
                    </a:ext>
                  </a:extLst>
                </a:hlinkClick>
              </a:rPr>
              <a:t>*</a:t>
            </a:r>
            <a:r>
              <a:rPr lang="en-US" sz="900" b="1" i="1">
                <a:hlinkClick r:id="rId3">
                  <a:extLst>
                    <a:ext uri="{A12FA001-AC4F-418D-AE19-62706E023703}">
                      <ahyp:hlinkClr xmlns:ahyp="http://schemas.microsoft.com/office/drawing/2018/hyperlinkcolor" xmlns="" val="tx"/>
                    </a:ext>
                  </a:extLst>
                </a:hlinkClick>
              </a:rPr>
              <a:t>White Paper on ‘How to master Europe's digital infrastructure needs?’</a:t>
            </a:r>
            <a:endParaRPr lang="en-US" sz="900" b="1" i="1"/>
          </a:p>
          <a:p>
            <a:endParaRPr lang="en-IE" sz="1400" b="1"/>
          </a:p>
        </p:txBody>
      </p:sp>
    </p:spTree>
    <p:extLst>
      <p:ext uri="{BB962C8B-B14F-4D97-AF65-F5344CB8AC3E}">
        <p14:creationId xmlns:p14="http://schemas.microsoft.com/office/powerpoint/2010/main" val="34072944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38926" y="1423039"/>
            <a:ext cx="10515600" cy="4831359"/>
          </a:xfrm>
        </p:spPr>
        <p:txBody>
          <a:bodyPr vert="horz" lIns="91440" tIns="45720" rIns="91440" bIns="45720" rtlCol="0" anchor="t">
            <a:noAutofit/>
          </a:bodyPr>
          <a:lstStyle/>
          <a:p>
            <a:pPr marL="800100" lvl="2" indent="-342900">
              <a:spcBef>
                <a:spcPts val="1200"/>
              </a:spcBef>
              <a:spcAft>
                <a:spcPts val="1200"/>
              </a:spcAft>
              <a:buClr>
                <a:srgbClr val="00B050"/>
              </a:buClr>
              <a:buSzPct val="140000"/>
              <a:buFont typeface="Wingdings" panose="05000000000000000000" pitchFamily="2" charset="2"/>
              <a:buChar char="ü"/>
            </a:pPr>
            <a:r>
              <a:rPr lang="en-GB" sz="2000" b="1">
                <a:solidFill>
                  <a:schemeClr val="tx2">
                    <a:lumMod val="76000"/>
                  </a:schemeClr>
                </a:solidFill>
                <a:latin typeface="EC Square Sans Pro"/>
                <a:ea typeface="Times New Roman" panose="02020603050405020304" pitchFamily="18" charset="0"/>
                <a:cs typeface="Times New Roman"/>
              </a:rPr>
              <a:t>L</a:t>
            </a:r>
            <a:r>
              <a:rPr lang="en-GB" sz="2000" b="1">
                <a:solidFill>
                  <a:schemeClr val="tx2">
                    <a:lumMod val="76000"/>
                  </a:schemeClr>
                </a:solidFill>
                <a:effectLst/>
                <a:latin typeface="EC Square Sans Pro"/>
                <a:ea typeface="Times New Roman" panose="02020603050405020304" pitchFamily="18" charset="0"/>
                <a:cs typeface="Times New Roman"/>
              </a:rPr>
              <a:t>everage the needed private investment </a:t>
            </a:r>
            <a:r>
              <a:rPr lang="en-GB" sz="2000">
                <a:solidFill>
                  <a:schemeClr val="tx2">
                    <a:lumMod val="76000"/>
                  </a:schemeClr>
                </a:solidFill>
                <a:effectLst/>
                <a:latin typeface="EC Square Sans Pro"/>
                <a:ea typeface="Times New Roman" panose="02020603050405020304" pitchFamily="18" charset="0"/>
                <a:cs typeface="Times New Roman"/>
              </a:rPr>
              <a:t>to establish a full pan-European road and railway network of 5G corridors, with a focus on cross-border sections </a:t>
            </a:r>
          </a:p>
          <a:p>
            <a:pPr marL="800100" lvl="2" indent="-342900">
              <a:spcBef>
                <a:spcPts val="1200"/>
              </a:spcBef>
              <a:spcAft>
                <a:spcPts val="1200"/>
              </a:spcAft>
              <a:buClr>
                <a:srgbClr val="00B050"/>
              </a:buClr>
              <a:buSzPct val="140000"/>
              <a:buFont typeface="Wingdings" panose="05000000000000000000" pitchFamily="2" charset="2"/>
              <a:buChar char="ü"/>
            </a:pPr>
            <a:r>
              <a:rPr lang="en-GB" sz="2000" b="1">
                <a:solidFill>
                  <a:schemeClr val="tx2">
                    <a:lumMod val="76000"/>
                  </a:schemeClr>
                </a:solidFill>
                <a:latin typeface="EC Square Sans Pro"/>
                <a:ea typeface="Times New Roman" panose="02020603050405020304" pitchFamily="18" charset="0"/>
                <a:cs typeface="Times New Roman"/>
              </a:rPr>
              <a:t>Deploy 5G systems along transport paths </a:t>
            </a:r>
            <a:r>
              <a:rPr lang="en-GB" sz="2000">
                <a:solidFill>
                  <a:schemeClr val="tx2">
                    <a:lumMod val="76000"/>
                  </a:schemeClr>
                </a:solidFill>
                <a:latin typeface="EC Square Sans Pro"/>
                <a:ea typeface="Times New Roman" panose="02020603050405020304" pitchFamily="18" charset="0"/>
                <a:cs typeface="Times New Roman"/>
              </a:rPr>
              <a:t>thus</a:t>
            </a:r>
            <a:r>
              <a:rPr lang="en-GB" sz="2000" b="1">
                <a:solidFill>
                  <a:schemeClr val="tx2">
                    <a:lumMod val="76000"/>
                  </a:schemeClr>
                </a:solidFill>
                <a:latin typeface="EC Square Sans Pro"/>
                <a:ea typeface="Times New Roman" panose="02020603050405020304" pitchFamily="18" charset="0"/>
                <a:cs typeface="Times New Roman"/>
              </a:rPr>
              <a:t> </a:t>
            </a:r>
            <a:r>
              <a:rPr lang="en-GB" sz="2000">
                <a:solidFill>
                  <a:schemeClr val="tx2">
                    <a:lumMod val="76000"/>
                  </a:schemeClr>
                </a:solidFill>
                <a:latin typeface="EC Square Sans Pro"/>
                <a:ea typeface="Times New Roman" panose="02020603050405020304" pitchFamily="18" charset="0"/>
                <a:cs typeface="Times New Roman"/>
              </a:rPr>
              <a:t>enabling Connected and Automated Mobility (CAM), including automated rail and waterway operations</a:t>
            </a:r>
          </a:p>
          <a:p>
            <a:pPr marL="800100" lvl="2" indent="-342900">
              <a:spcBef>
                <a:spcPts val="1200"/>
              </a:spcBef>
              <a:spcAft>
                <a:spcPts val="1200"/>
              </a:spcAft>
              <a:buClr>
                <a:srgbClr val="00B050"/>
              </a:buClr>
              <a:buSzPct val="140000"/>
              <a:buFont typeface="Wingdings" panose="05000000000000000000" pitchFamily="2" charset="2"/>
              <a:buChar char="ü"/>
            </a:pPr>
            <a:r>
              <a:rPr lang="en-US" sz="2000" b="1">
                <a:solidFill>
                  <a:schemeClr val="tx2">
                    <a:lumMod val="76000"/>
                  </a:schemeClr>
                </a:solidFill>
                <a:latin typeface="EC Square Sans Pro"/>
                <a:ea typeface="Calibri"/>
              </a:rPr>
              <a:t>Uninterrupted coverage </a:t>
            </a:r>
            <a:r>
              <a:rPr lang="en-US" sz="2000">
                <a:solidFill>
                  <a:schemeClr val="tx2">
                    <a:lumMod val="76000"/>
                  </a:schemeClr>
                </a:solidFill>
                <a:latin typeface="EC Square Sans Pro"/>
                <a:ea typeface="Calibri"/>
              </a:rPr>
              <a:t>with 5G systems across all major European transport paths, following but not limited to TEN-T corridors (indicative list in Part V of CEF Regulation Annex) </a:t>
            </a:r>
          </a:p>
          <a:p>
            <a:pPr marL="800100" lvl="2" indent="-342900">
              <a:spcBef>
                <a:spcPts val="1200"/>
              </a:spcBef>
              <a:spcAft>
                <a:spcPts val="1200"/>
              </a:spcAft>
              <a:buClr>
                <a:srgbClr val="00B050"/>
              </a:buClr>
              <a:buSzPct val="140000"/>
              <a:buFont typeface="Wingdings" panose="05000000000000000000" pitchFamily="2" charset="2"/>
              <a:buChar char="ü"/>
            </a:pPr>
            <a:r>
              <a:rPr lang="en-US" sz="2000" b="1">
                <a:solidFill>
                  <a:schemeClr val="tx2">
                    <a:lumMod val="76000"/>
                  </a:schemeClr>
                </a:solidFill>
                <a:latin typeface="EC Square Sans Pro"/>
                <a:ea typeface="Calibri"/>
              </a:rPr>
              <a:t>Uninterrupted coverage </a:t>
            </a:r>
            <a:r>
              <a:rPr lang="en-US" sz="2000">
                <a:solidFill>
                  <a:schemeClr val="tx2">
                    <a:lumMod val="76000"/>
                  </a:schemeClr>
                </a:solidFill>
                <a:latin typeface="EC Square Sans Pro"/>
                <a:ea typeface="Calibri"/>
              </a:rPr>
              <a:t>for</a:t>
            </a:r>
            <a:r>
              <a:rPr lang="en-US" sz="2000" b="1">
                <a:solidFill>
                  <a:schemeClr val="tx2">
                    <a:lumMod val="76000"/>
                  </a:schemeClr>
                </a:solidFill>
                <a:latin typeface="EC Square Sans Pro"/>
                <a:ea typeface="Calibri"/>
              </a:rPr>
              <a:t>: CAM, FRMCS, RIS and multi-service application of 5G services, </a:t>
            </a:r>
            <a:r>
              <a:rPr lang="en-US" sz="2000">
                <a:solidFill>
                  <a:schemeClr val="tx2">
                    <a:lumMod val="76000"/>
                  </a:schemeClr>
                </a:solidFill>
                <a:latin typeface="EC Square Sans Pro"/>
                <a:ea typeface="Calibri"/>
              </a:rPr>
              <a:t>including non-safety services </a:t>
            </a:r>
          </a:p>
          <a:p>
            <a:pPr marL="800100" lvl="2" indent="-342900">
              <a:spcBef>
                <a:spcPts val="1200"/>
              </a:spcBef>
              <a:spcAft>
                <a:spcPts val="1200"/>
              </a:spcAft>
              <a:buClr>
                <a:srgbClr val="00B050"/>
              </a:buClr>
              <a:buSzPct val="140000"/>
              <a:buFont typeface="Wingdings" panose="05000000000000000000" pitchFamily="2" charset="2"/>
              <a:buChar char="ü"/>
            </a:pPr>
            <a:r>
              <a:rPr lang="en-US" sz="2000">
                <a:solidFill>
                  <a:schemeClr val="tx2">
                    <a:lumMod val="76000"/>
                  </a:schemeClr>
                </a:solidFill>
                <a:latin typeface="EC Square Sans Pro"/>
                <a:ea typeface="Calibri"/>
              </a:rPr>
              <a:t>Transport modes: </a:t>
            </a:r>
            <a:r>
              <a:rPr lang="en-US" sz="2000" b="1">
                <a:solidFill>
                  <a:schemeClr val="tx2">
                    <a:lumMod val="76000"/>
                  </a:schemeClr>
                </a:solidFill>
                <a:latin typeface="EC Square Sans Pro"/>
                <a:ea typeface="Calibri"/>
              </a:rPr>
              <a:t>rail, road, inland waterways and/</a:t>
            </a:r>
            <a:r>
              <a:rPr lang="en-US" sz="2000">
                <a:solidFill>
                  <a:schemeClr val="tx2">
                    <a:lumMod val="76000"/>
                  </a:schemeClr>
                </a:solidFill>
                <a:latin typeface="EC Square Sans Pro"/>
                <a:ea typeface="Calibri"/>
              </a:rPr>
              <a:t>or a </a:t>
            </a:r>
            <a:r>
              <a:rPr lang="en-US" sz="2000" b="1">
                <a:solidFill>
                  <a:schemeClr val="tx2">
                    <a:lumMod val="76000"/>
                  </a:schemeClr>
                </a:solidFill>
                <a:latin typeface="EC Square Sans Pro"/>
                <a:ea typeface="Calibri"/>
              </a:rPr>
              <a:t>multimodal</a:t>
            </a:r>
            <a:r>
              <a:rPr lang="en-US" sz="2000">
                <a:solidFill>
                  <a:schemeClr val="tx2">
                    <a:lumMod val="76000"/>
                  </a:schemeClr>
                </a:solidFill>
                <a:latin typeface="EC Square Sans Pro"/>
                <a:ea typeface="Calibri"/>
              </a:rPr>
              <a:t> combination thereof (example: smart logistics use cases in multimodal logistics platforms and ports, etc.)</a:t>
            </a:r>
          </a:p>
          <a:p>
            <a:pPr marL="0" lvl="1" indent="0">
              <a:spcBef>
                <a:spcPts val="1200"/>
              </a:spcBef>
              <a:spcAft>
                <a:spcPts val="1200"/>
              </a:spcAft>
              <a:buClr>
                <a:srgbClr val="00B050"/>
              </a:buClr>
              <a:buSzPct val="140000"/>
              <a:buNone/>
            </a:pPr>
            <a:endParaRPr lang="en-IE" sz="2200">
              <a:effectLst/>
              <a:latin typeface="EC Square Sans Pro"/>
              <a:ea typeface="Calibri" panose="020F0502020204030204" pitchFamily="34" charset="0"/>
            </a:endParaRPr>
          </a:p>
        </p:txBody>
      </p:sp>
      <p:sp>
        <p:nvSpPr>
          <p:cNvPr id="3" name="Title 2"/>
          <p:cNvSpPr>
            <a:spLocks noGrp="1"/>
          </p:cNvSpPr>
          <p:nvPr>
            <p:ph type="title"/>
          </p:nvPr>
        </p:nvSpPr>
        <p:spPr>
          <a:xfrm>
            <a:off x="976800" y="548757"/>
            <a:ext cx="10515600" cy="510814"/>
          </a:xfrm>
        </p:spPr>
        <p:txBody>
          <a:bodyPr vert="horz" lIns="91440" tIns="45720" rIns="91440" bIns="0" rtlCol="0" anchor="b" anchorCtr="0">
            <a:noAutofit/>
          </a:bodyPr>
          <a:lstStyle/>
          <a:p>
            <a:r>
              <a:rPr lang="en-US" sz="3600" b="1">
                <a:latin typeface="EC Square Sans Pro"/>
                <a:ea typeface="+mj-lt"/>
                <a:cs typeface="+mj-lt"/>
              </a:rPr>
              <a:t>Objectives</a:t>
            </a:r>
          </a:p>
        </p:txBody>
      </p:sp>
      <p:pic>
        <p:nvPicPr>
          <p:cNvPr id="2" name="Picture 1" descr="A map of a 5g network&#10;&#10;Description automatically generated">
            <a:extLst>
              <a:ext uri="{FF2B5EF4-FFF2-40B4-BE49-F238E27FC236}">
                <a16:creationId xmlns:a16="http://schemas.microsoft.com/office/drawing/2014/main" id="{F0F6F05C-4BD1-D5A6-1E52-48CDB878913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9304" r="21112" b="26741"/>
          <a:stretch/>
        </p:blipFill>
        <p:spPr>
          <a:xfrm>
            <a:off x="10130945" y="221903"/>
            <a:ext cx="1786063" cy="1109609"/>
          </a:xfrm>
          <a:prstGeom prst="rect">
            <a:avLst/>
          </a:prstGeom>
        </p:spPr>
      </p:pic>
      <p:sp>
        <p:nvSpPr>
          <p:cNvPr id="5" name="Slide Number Placeholder 4">
            <a:extLst>
              <a:ext uri="{FF2B5EF4-FFF2-40B4-BE49-F238E27FC236}">
                <a16:creationId xmlns:a16="http://schemas.microsoft.com/office/drawing/2014/main" id="{AC080EEE-57F1-9E00-4897-BCDE94DDED71}"/>
              </a:ext>
            </a:extLst>
          </p:cNvPr>
          <p:cNvSpPr>
            <a:spLocks noGrp="1"/>
          </p:cNvSpPr>
          <p:nvPr>
            <p:ph type="sldNum" sz="quarter" idx="12"/>
          </p:nvPr>
        </p:nvSpPr>
        <p:spPr/>
        <p:txBody>
          <a:bodyPr/>
          <a:lstStyle/>
          <a:p>
            <a:fld id="{F46C79FD-C571-418B-AB0F-5EE936C85276}" type="slidenum">
              <a:rPr lang="en-GB" smtClean="0"/>
              <a:t>28</a:t>
            </a:fld>
            <a:endParaRPr lang="en-GB"/>
          </a:p>
        </p:txBody>
      </p:sp>
    </p:spTree>
    <p:extLst>
      <p:ext uri="{BB962C8B-B14F-4D97-AF65-F5344CB8AC3E}">
        <p14:creationId xmlns:p14="http://schemas.microsoft.com/office/powerpoint/2010/main" val="21629185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70722" y="220393"/>
            <a:ext cx="10515600" cy="782357"/>
          </a:xfrm>
        </p:spPr>
        <p:txBody>
          <a:bodyPr vert="horz" lIns="91440" tIns="45720" rIns="91440" bIns="0" rtlCol="0" anchor="b" anchorCtr="0">
            <a:noAutofit/>
          </a:bodyPr>
          <a:lstStyle/>
          <a:p>
            <a:r>
              <a:rPr lang="en-IE" sz="3600" b="1">
                <a:latin typeface="EC Square Sans Pro"/>
                <a:ea typeface="+mj-lt"/>
                <a:cs typeface="+mj-lt"/>
              </a:rPr>
              <a:t>Consortium Composition</a:t>
            </a:r>
            <a:endParaRPr lang="en-US" sz="3600" b="1">
              <a:latin typeface="EC Square Sans Pro"/>
              <a:ea typeface="+mj-lt"/>
              <a:cs typeface="+mj-lt"/>
            </a:endParaRPr>
          </a:p>
        </p:txBody>
      </p:sp>
      <p:sp>
        <p:nvSpPr>
          <p:cNvPr id="14" name="Rectangle 13"/>
          <p:cNvSpPr/>
          <p:nvPr/>
        </p:nvSpPr>
        <p:spPr>
          <a:xfrm>
            <a:off x="8160773" y="4758812"/>
            <a:ext cx="147484" cy="155349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Rectangle 14"/>
          <p:cNvSpPr/>
          <p:nvPr/>
        </p:nvSpPr>
        <p:spPr>
          <a:xfrm>
            <a:off x="2921636" y="4758811"/>
            <a:ext cx="147484" cy="155349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Rectangle 15"/>
          <p:cNvSpPr/>
          <p:nvPr/>
        </p:nvSpPr>
        <p:spPr>
          <a:xfrm>
            <a:off x="5517912" y="4786896"/>
            <a:ext cx="147484" cy="155349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Content Placeholder 3">
            <a:extLst>
              <a:ext uri="{FF2B5EF4-FFF2-40B4-BE49-F238E27FC236}">
                <a16:creationId xmlns:a16="http://schemas.microsoft.com/office/drawing/2014/main" id="{FD3A9063-D5FB-5BA1-3BFB-82A1651A153A}"/>
              </a:ext>
            </a:extLst>
          </p:cNvPr>
          <p:cNvSpPr txBox="1">
            <a:spLocks/>
          </p:cNvSpPr>
          <p:nvPr/>
        </p:nvSpPr>
        <p:spPr>
          <a:xfrm>
            <a:off x="485544" y="1487354"/>
            <a:ext cx="10515600" cy="4614332"/>
          </a:xfrm>
          <a:prstGeom prst="rect">
            <a:avLst/>
          </a:prstGeom>
        </p:spPr>
        <p:txBody>
          <a:bodyPr lIns="91440" tIns="45720" rIns="91440" bIns="45720" anchor="t"/>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00100" lvl="2" indent="-342900">
              <a:spcBef>
                <a:spcPts val="1200"/>
              </a:spcBef>
              <a:spcAft>
                <a:spcPts val="1200"/>
              </a:spcAft>
              <a:buClr>
                <a:srgbClr val="00B050"/>
              </a:buClr>
              <a:buSzPct val="140000"/>
              <a:buFont typeface="Wingdings" panose="05000000000000000000" pitchFamily="2" charset="2"/>
              <a:buChar char="ü"/>
            </a:pPr>
            <a:endParaRPr lang="en-GB">
              <a:solidFill>
                <a:schemeClr val="tx2"/>
              </a:solidFill>
              <a:latin typeface="EC Square Sans Pro"/>
              <a:ea typeface="Times New Roman" panose="02020603050405020304" pitchFamily="18" charset="0"/>
              <a:cs typeface="Times New Roman" panose="02020603050405020304" pitchFamily="18" charset="0"/>
            </a:endParaRPr>
          </a:p>
          <a:p>
            <a:pPr marL="800100" lvl="2" indent="-342900">
              <a:spcBef>
                <a:spcPts val="1200"/>
              </a:spcBef>
              <a:spcAft>
                <a:spcPts val="0"/>
              </a:spcAft>
              <a:buClr>
                <a:srgbClr val="00B050"/>
              </a:buClr>
              <a:buSzPct val="140000"/>
              <a:buFont typeface="Wingdings" panose="05000000000000000000" pitchFamily="2" charset="2"/>
              <a:buChar char="ü"/>
            </a:pPr>
            <a:r>
              <a:rPr lang="en-GB" sz="2000">
                <a:solidFill>
                  <a:schemeClr val="tx2">
                    <a:lumMod val="76000"/>
                  </a:schemeClr>
                </a:solidFill>
                <a:latin typeface="EC Square Sans Pro"/>
                <a:ea typeface="Times New Roman" panose="02020603050405020304" pitchFamily="18" charset="0"/>
                <a:cs typeface="Times New Roman"/>
              </a:rPr>
              <a:t>Minimum 2 applicants (beneficiaries, not affiliated entities) from at least 2 Member States or a Member State and an associated or third country</a:t>
            </a:r>
          </a:p>
          <a:p>
            <a:pPr marL="457200" lvl="2" indent="0">
              <a:spcBef>
                <a:spcPts val="1200"/>
              </a:spcBef>
              <a:spcAft>
                <a:spcPts val="1200"/>
              </a:spcAft>
              <a:buClr>
                <a:srgbClr val="00B050"/>
              </a:buClr>
              <a:buSzPct val="140000"/>
              <a:buNone/>
            </a:pPr>
            <a:endParaRPr lang="en-GB" sz="2000">
              <a:solidFill>
                <a:schemeClr val="tx2">
                  <a:lumMod val="76000"/>
                </a:schemeClr>
              </a:solidFill>
              <a:latin typeface="EC Square Sans Pro"/>
              <a:ea typeface="Times New Roman" panose="02020603050405020304" pitchFamily="18" charset="0"/>
              <a:cs typeface="Times New Roman" panose="02020603050405020304" pitchFamily="18" charset="0"/>
            </a:endParaRPr>
          </a:p>
          <a:p>
            <a:pPr marL="800100" lvl="2" indent="-342900">
              <a:spcBef>
                <a:spcPts val="1200"/>
              </a:spcBef>
              <a:spcAft>
                <a:spcPts val="1200"/>
              </a:spcAft>
              <a:buClr>
                <a:srgbClr val="00B050"/>
              </a:buClr>
              <a:buSzPct val="140000"/>
              <a:buFont typeface="Wingdings" panose="05000000000000000000" pitchFamily="2" charset="2"/>
              <a:buChar char="ü"/>
            </a:pPr>
            <a:r>
              <a:rPr lang="en-GB" sz="2000">
                <a:solidFill>
                  <a:schemeClr val="tx2">
                    <a:lumMod val="76000"/>
                  </a:schemeClr>
                </a:solidFill>
                <a:latin typeface="EC Square Sans Pro"/>
                <a:ea typeface="Times New Roman" panose="02020603050405020304" pitchFamily="18" charset="0"/>
                <a:cs typeface="Arial"/>
              </a:rPr>
              <a:t>E</a:t>
            </a:r>
            <a:r>
              <a:rPr lang="en-GB" sz="2000">
                <a:solidFill>
                  <a:schemeClr val="tx2">
                    <a:lumMod val="76000"/>
                  </a:schemeClr>
                </a:solidFill>
                <a:effectLst/>
                <a:latin typeface="EC Square Sans Pro"/>
                <a:ea typeface="Times New Roman" panose="02020603050405020304" pitchFamily="18" charset="0"/>
                <a:cs typeface="Arial"/>
              </a:rPr>
              <a:t>xception: minimum 2 applicants (beneficiaries, not affiliated entities) from at least one Member State</a:t>
            </a:r>
            <a:r>
              <a:rPr lang="en-GB" sz="2000">
                <a:solidFill>
                  <a:schemeClr val="tx2">
                    <a:lumMod val="76000"/>
                  </a:schemeClr>
                </a:solidFill>
                <a:latin typeface="EC Square Sans Pro"/>
                <a:ea typeface="Times New Roman" panose="02020603050405020304" pitchFamily="18" charset="0"/>
                <a:cs typeface="Arial"/>
              </a:rPr>
              <a:t> - when </a:t>
            </a:r>
            <a:r>
              <a:rPr lang="en-GB" sz="2000">
                <a:solidFill>
                  <a:schemeClr val="tx2">
                    <a:lumMod val="76000"/>
                  </a:schemeClr>
                </a:solidFill>
                <a:effectLst/>
                <a:latin typeface="EC Square Sans Pro"/>
                <a:ea typeface="Times New Roman" panose="02020603050405020304" pitchFamily="18" charset="0"/>
                <a:cs typeface="Times New Roman"/>
              </a:rPr>
              <a:t>there is no terrestrial border with another Member State</a:t>
            </a:r>
            <a:r>
              <a:rPr lang="en-GB" sz="2000">
                <a:solidFill>
                  <a:schemeClr val="tx2">
                    <a:lumMod val="76000"/>
                  </a:schemeClr>
                </a:solidFill>
                <a:latin typeface="EC Square Sans Pro"/>
                <a:ea typeface="Times New Roman" panose="02020603050405020304" pitchFamily="18" charset="0"/>
                <a:cs typeface="Times New Roman"/>
              </a:rPr>
              <a:t> -</a:t>
            </a:r>
            <a:r>
              <a:rPr lang="en-GB" sz="2000">
                <a:solidFill>
                  <a:schemeClr val="tx2">
                    <a:lumMod val="76000"/>
                  </a:schemeClr>
                </a:solidFill>
                <a:effectLst/>
                <a:latin typeface="EC Square Sans Pro"/>
                <a:ea typeface="Times New Roman" panose="02020603050405020304" pitchFamily="18" charset="0"/>
                <a:cs typeface="Times New Roman"/>
              </a:rPr>
              <a:t> 5G corridor deployment projects crossing the border of a 3rd country or terminating at a port with maritime connections to other EU Member States</a:t>
            </a:r>
            <a:endParaRPr lang="en-GB" sz="2000">
              <a:solidFill>
                <a:schemeClr val="tx2">
                  <a:lumMod val="76000"/>
                </a:schemeClr>
              </a:solidFill>
              <a:latin typeface="EC Square Sans Pro"/>
              <a:ea typeface="Times New Roman" panose="02020603050405020304" pitchFamily="18" charset="0"/>
              <a:cs typeface="Times New Roman"/>
            </a:endParaRPr>
          </a:p>
          <a:p>
            <a:pPr marL="457200" lvl="2" indent="0">
              <a:spcBef>
                <a:spcPts val="1200"/>
              </a:spcBef>
              <a:spcAft>
                <a:spcPts val="1200"/>
              </a:spcAft>
              <a:buClr>
                <a:srgbClr val="00B050"/>
              </a:buClr>
              <a:buSzPct val="140000"/>
              <a:buFont typeface="Arial" panose="020B0604020202020204" pitchFamily="34" charset="0"/>
              <a:buNone/>
            </a:pPr>
            <a:endParaRPr lang="en-GB">
              <a:solidFill>
                <a:schemeClr val="tx2"/>
              </a:solidFill>
              <a:latin typeface="EC Square Sans Pro"/>
              <a:ea typeface="Times New Roman" panose="02020603050405020304" pitchFamily="18" charset="0"/>
              <a:cs typeface="Times New Roman" panose="02020603050405020304" pitchFamily="18" charset="0"/>
            </a:endParaRPr>
          </a:p>
          <a:p>
            <a:pPr marL="914400" lvl="3" indent="0">
              <a:spcBef>
                <a:spcPts val="1200"/>
              </a:spcBef>
              <a:spcAft>
                <a:spcPts val="1200"/>
              </a:spcAft>
              <a:buClr>
                <a:srgbClr val="00B050"/>
              </a:buClr>
              <a:buSzPct val="140000"/>
              <a:buFont typeface="Arial" panose="020B0604020202020204" pitchFamily="34" charset="0"/>
              <a:buNone/>
            </a:pPr>
            <a:endParaRPr lang="en-US">
              <a:solidFill>
                <a:srgbClr val="024EA2"/>
              </a:solidFill>
              <a:latin typeface="EC Square Sans Pro"/>
              <a:ea typeface="Calibri" panose="020F0502020204030204" pitchFamily="34" charset="0"/>
            </a:endParaRPr>
          </a:p>
          <a:p>
            <a:pPr marL="800100" lvl="2" indent="-342900">
              <a:spcBef>
                <a:spcPts val="1200"/>
              </a:spcBef>
              <a:spcAft>
                <a:spcPts val="1200"/>
              </a:spcAft>
              <a:buClr>
                <a:srgbClr val="00B050"/>
              </a:buClr>
              <a:buSzPct val="140000"/>
              <a:buFont typeface="Wingdings" panose="05000000000000000000" pitchFamily="2" charset="2"/>
              <a:buChar char="ü"/>
            </a:pPr>
            <a:endParaRPr lang="en-US">
              <a:solidFill>
                <a:srgbClr val="024EA2"/>
              </a:solidFill>
              <a:latin typeface="EC Square Sans Pro"/>
              <a:ea typeface="Calibri" panose="020F0502020204030204" pitchFamily="34" charset="0"/>
            </a:endParaRPr>
          </a:p>
          <a:p>
            <a:pPr marL="0" lvl="1" indent="0">
              <a:spcBef>
                <a:spcPts val="1200"/>
              </a:spcBef>
              <a:spcAft>
                <a:spcPts val="1200"/>
              </a:spcAft>
              <a:buClr>
                <a:srgbClr val="00B050"/>
              </a:buClr>
              <a:buSzPct val="140000"/>
              <a:buFont typeface="Arial" panose="020B0604020202020204" pitchFamily="34" charset="0"/>
              <a:buNone/>
            </a:pPr>
            <a:endParaRPr lang="en-IE">
              <a:latin typeface="EC Square Sans Pro"/>
              <a:ea typeface="Calibri" panose="020F0502020204030204" pitchFamily="34" charset="0"/>
            </a:endParaRPr>
          </a:p>
        </p:txBody>
      </p:sp>
      <p:pic>
        <p:nvPicPr>
          <p:cNvPr id="5" name="Picture 4" descr="A map of a 5g network&#10;&#10;Description automatically generated">
            <a:extLst>
              <a:ext uri="{FF2B5EF4-FFF2-40B4-BE49-F238E27FC236}">
                <a16:creationId xmlns:a16="http://schemas.microsoft.com/office/drawing/2014/main" id="{0883747E-D0F4-3EAA-D1FD-C6C6CE1A3986}"/>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9304" r="21112" b="26741"/>
          <a:stretch/>
        </p:blipFill>
        <p:spPr>
          <a:xfrm>
            <a:off x="10130945" y="221903"/>
            <a:ext cx="1786063" cy="1109609"/>
          </a:xfrm>
          <a:prstGeom prst="rect">
            <a:avLst/>
          </a:prstGeom>
        </p:spPr>
      </p:pic>
      <p:sp>
        <p:nvSpPr>
          <p:cNvPr id="2" name="Slide Number Placeholder 1">
            <a:extLst>
              <a:ext uri="{FF2B5EF4-FFF2-40B4-BE49-F238E27FC236}">
                <a16:creationId xmlns:a16="http://schemas.microsoft.com/office/drawing/2014/main" id="{1A939351-A630-F2C8-C33C-D7AF6D5CF27D}"/>
              </a:ext>
            </a:extLst>
          </p:cNvPr>
          <p:cNvSpPr>
            <a:spLocks noGrp="1"/>
          </p:cNvSpPr>
          <p:nvPr>
            <p:ph type="sldNum" sz="quarter" idx="12"/>
          </p:nvPr>
        </p:nvSpPr>
        <p:spPr/>
        <p:txBody>
          <a:bodyPr/>
          <a:lstStyle/>
          <a:p>
            <a:fld id="{F46C79FD-C571-418B-AB0F-5EE936C85276}" type="slidenum">
              <a:rPr lang="en-GB" smtClean="0"/>
              <a:t>29</a:t>
            </a:fld>
            <a:endParaRPr lang="en-GB"/>
          </a:p>
        </p:txBody>
      </p:sp>
    </p:spTree>
    <p:extLst>
      <p:ext uri="{BB962C8B-B14F-4D97-AF65-F5344CB8AC3E}">
        <p14:creationId xmlns:p14="http://schemas.microsoft.com/office/powerpoint/2010/main" val="8921450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blue and pink background&#10;&#10;Description automatically generated">
            <a:extLst>
              <a:ext uri="{FF2B5EF4-FFF2-40B4-BE49-F238E27FC236}">
                <a16:creationId xmlns:a16="http://schemas.microsoft.com/office/drawing/2014/main" id="{FDF4471E-1A6B-CEC4-67D2-79B620D710A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6" name="Title 2">
            <a:extLst>
              <a:ext uri="{FF2B5EF4-FFF2-40B4-BE49-F238E27FC236}">
                <a16:creationId xmlns:a16="http://schemas.microsoft.com/office/drawing/2014/main" id="{F5B7C3F5-50AF-C68B-6B37-A67A2B0DD547}"/>
              </a:ext>
            </a:extLst>
          </p:cNvPr>
          <p:cNvSpPr txBox="1">
            <a:spLocks/>
          </p:cNvSpPr>
          <p:nvPr/>
        </p:nvSpPr>
        <p:spPr>
          <a:xfrm>
            <a:off x="674746" y="447098"/>
            <a:ext cx="10842507" cy="782357"/>
          </a:xfrm>
          <a:prstGeom prst="rect">
            <a:avLst/>
          </a:prstGeom>
        </p:spPr>
        <p:txBody>
          <a:bodyPr vert="horz" lIns="91440" tIns="45720" rIns="91440" bIns="0" rtlCol="0" anchor="b"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pPr algn="ctr"/>
            <a:r>
              <a:rPr lang="en-IE" b="1">
                <a:solidFill>
                  <a:schemeClr val="bg1"/>
                </a:solidFill>
                <a:latin typeface="EC Square Sans Pro"/>
              </a:rPr>
              <a:t>CEF Digital fourth call for proposals: </a:t>
            </a:r>
          </a:p>
          <a:p>
            <a:pPr algn="ctr"/>
            <a:r>
              <a:rPr lang="en-IE" b="1">
                <a:solidFill>
                  <a:schemeClr val="bg1"/>
                </a:solidFill>
                <a:latin typeface="EC Square Sans Pro"/>
              </a:rPr>
              <a:t>Political context</a:t>
            </a:r>
            <a:endParaRPr lang="en-GB" b="1">
              <a:solidFill>
                <a:schemeClr val="bg1"/>
              </a:solidFill>
              <a:latin typeface="EC Square Sans Pro"/>
            </a:endParaRPr>
          </a:p>
        </p:txBody>
      </p:sp>
      <p:sp>
        <p:nvSpPr>
          <p:cNvPr id="7" name="TextBox 6">
            <a:extLst>
              <a:ext uri="{FF2B5EF4-FFF2-40B4-BE49-F238E27FC236}">
                <a16:creationId xmlns:a16="http://schemas.microsoft.com/office/drawing/2014/main" id="{0F99CA7E-DDAC-651D-FC7F-223947F506CE}"/>
              </a:ext>
            </a:extLst>
          </p:cNvPr>
          <p:cNvSpPr txBox="1"/>
          <p:nvPr/>
        </p:nvSpPr>
        <p:spPr>
          <a:xfrm>
            <a:off x="477807" y="1717911"/>
            <a:ext cx="11233942" cy="4093428"/>
          </a:xfrm>
          <a:prstGeom prst="rect">
            <a:avLst/>
          </a:prstGeom>
          <a:noFill/>
        </p:spPr>
        <p:txBody>
          <a:bodyPr wrap="square" lIns="91440" tIns="45720" rIns="91440" bIns="45720" rtlCol="0" anchor="t">
            <a:spAutoFit/>
          </a:bodyPr>
          <a:lstStyle/>
          <a:p>
            <a:pPr marL="285750" indent="-285750">
              <a:spcAft>
                <a:spcPts val="2400"/>
              </a:spcAft>
              <a:buFont typeface="Wingdings" panose="05000000000000000000" pitchFamily="2" charset="2"/>
              <a:buChar char="Ø"/>
            </a:pPr>
            <a:r>
              <a:rPr lang="en-IE" sz="2000">
                <a:solidFill>
                  <a:schemeClr val="accent1">
                    <a:lumMod val="49000"/>
                  </a:schemeClr>
                </a:solidFill>
                <a:latin typeface="EC Square Sans Pro"/>
              </a:rPr>
              <a:t>The broad policy context for the CEF Digital WP 2024-27 remains </a:t>
            </a:r>
            <a:endParaRPr lang="en-US" sz="2000">
              <a:solidFill>
                <a:schemeClr val="accent1">
                  <a:lumMod val="49000"/>
                </a:schemeClr>
              </a:solidFill>
              <a:latin typeface="EC Square Sans Pro"/>
            </a:endParaRPr>
          </a:p>
          <a:p>
            <a:pPr marL="742950" lvl="1" indent="-285750">
              <a:spcAft>
                <a:spcPts val="2400"/>
              </a:spcAft>
              <a:buFont typeface="Wingdings" panose="05000000000000000000" pitchFamily="2" charset="2"/>
              <a:buChar char="Ø"/>
            </a:pPr>
            <a:r>
              <a:rPr lang="en-IE" sz="2000">
                <a:solidFill>
                  <a:schemeClr val="accent1">
                    <a:lumMod val="49000"/>
                  </a:schemeClr>
                </a:solidFill>
                <a:latin typeface="EC Square Sans Pro"/>
              </a:rPr>
              <a:t>The </a:t>
            </a:r>
            <a:r>
              <a:rPr lang="en-IE" sz="2200">
                <a:solidFill>
                  <a:schemeClr val="accent1">
                    <a:lumMod val="49000"/>
                  </a:schemeClr>
                </a:solidFill>
                <a:latin typeface="EC Square Sans Pro"/>
              </a:rPr>
              <a:t>Digital</a:t>
            </a:r>
            <a:r>
              <a:rPr lang="en-IE" sz="2000">
                <a:solidFill>
                  <a:schemeClr val="accent1">
                    <a:lumMod val="49000"/>
                  </a:schemeClr>
                </a:solidFill>
                <a:latin typeface="EC Square Sans Pro"/>
              </a:rPr>
              <a:t> Decade Policy Programme, supporting indirectly connectivity targets (Backbones and 5G) and </a:t>
            </a:r>
            <a:r>
              <a:rPr lang="en-IE" sz="2000" err="1">
                <a:solidFill>
                  <a:schemeClr val="accent1">
                    <a:lumMod val="49000"/>
                  </a:schemeClr>
                </a:solidFill>
                <a:latin typeface="EC Square Sans Pro"/>
              </a:rPr>
              <a:t>iother</a:t>
            </a:r>
            <a:r>
              <a:rPr lang="en-IE" sz="2000">
                <a:solidFill>
                  <a:schemeClr val="accent1">
                    <a:lumMod val="49000"/>
                  </a:schemeClr>
                </a:solidFill>
                <a:latin typeface="EC Square Sans Pro"/>
              </a:rPr>
              <a:t> objectives (e.g. edge cloud nodes).</a:t>
            </a:r>
          </a:p>
          <a:p>
            <a:pPr marL="742950" lvl="1" indent="-285750">
              <a:spcAft>
                <a:spcPts val="2400"/>
              </a:spcAft>
              <a:buFont typeface="Wingdings" panose="05000000000000000000" pitchFamily="2" charset="2"/>
              <a:buChar char="Ø"/>
            </a:pPr>
            <a:r>
              <a:rPr lang="en-US" sz="2000">
                <a:solidFill>
                  <a:schemeClr val="accent1">
                    <a:lumMod val="49000"/>
                  </a:schemeClr>
                </a:solidFill>
                <a:latin typeface="EC Square Sans Pro"/>
              </a:rPr>
              <a:t>The White Paper “How to master Europe’s digital infrastructure needs?”, s</a:t>
            </a:r>
            <a:r>
              <a:rPr lang="en-IE" sz="2000" err="1">
                <a:solidFill>
                  <a:schemeClr val="accent1">
                    <a:lumMod val="49000"/>
                  </a:schemeClr>
                </a:solidFill>
                <a:latin typeface="EC Square Sans Pro"/>
              </a:rPr>
              <a:t>upporting</a:t>
            </a:r>
            <a:r>
              <a:rPr lang="en-IE" sz="2000">
                <a:solidFill>
                  <a:schemeClr val="accent1">
                    <a:lumMod val="49000"/>
                  </a:schemeClr>
                </a:solidFill>
                <a:latin typeface="EC Square Sans Pro"/>
              </a:rPr>
              <a:t> the  needed transformation of the telecom sector in line with the challenges described.</a:t>
            </a:r>
          </a:p>
          <a:p>
            <a:pPr marL="742950" lvl="1" indent="-285750">
              <a:spcAft>
                <a:spcPts val="2400"/>
              </a:spcAft>
              <a:buFont typeface="Wingdings" panose="05000000000000000000" pitchFamily="2" charset="2"/>
              <a:buChar char="Ø"/>
            </a:pPr>
            <a:r>
              <a:rPr lang="en-IE" sz="2000">
                <a:solidFill>
                  <a:schemeClr val="accent1">
                    <a:lumMod val="49000"/>
                  </a:schemeClr>
                </a:solidFill>
                <a:latin typeface="EC Square Sans Pro"/>
              </a:rPr>
              <a:t>The Recommendation</a:t>
            </a:r>
            <a:r>
              <a:rPr lang="en-US" sz="2000">
                <a:solidFill>
                  <a:schemeClr val="accent1">
                    <a:lumMod val="49000"/>
                  </a:schemeClr>
                </a:solidFill>
                <a:latin typeface="EC Square Sans Pro"/>
              </a:rPr>
              <a:t> on the security and resilience of submarine cable infrastructures, requiring to </a:t>
            </a:r>
            <a:r>
              <a:rPr lang="en-IE" sz="2000">
                <a:solidFill>
                  <a:schemeClr val="accent1">
                    <a:lumMod val="49000"/>
                  </a:schemeClr>
                </a:solidFill>
                <a:latin typeface="EC Square Sans Pro"/>
              </a:rPr>
              <a:t>strengthen security and resilience of EU backbone connectivity within the EU and globally in a challenging geopolitical context. </a:t>
            </a:r>
          </a:p>
          <a:p>
            <a:pPr marL="742950" lvl="1" indent="-285750">
              <a:spcAft>
                <a:spcPts val="2400"/>
              </a:spcAft>
              <a:buFont typeface="Wingdings" panose="05000000000000000000" pitchFamily="2" charset="2"/>
              <a:buChar char="Ø"/>
            </a:pPr>
            <a:r>
              <a:rPr lang="en-IE" sz="2000">
                <a:solidFill>
                  <a:schemeClr val="accent1">
                    <a:lumMod val="49000"/>
                  </a:schemeClr>
                </a:solidFill>
                <a:latin typeface="EC Square Sans Pro"/>
              </a:rPr>
              <a:t>Deploying quantum infrastructure to enable ultra-secure communication between capitals</a:t>
            </a:r>
          </a:p>
        </p:txBody>
      </p:sp>
      <p:sp>
        <p:nvSpPr>
          <p:cNvPr id="8" name="Slide Number Placeholder 2">
            <a:extLst>
              <a:ext uri="{FF2B5EF4-FFF2-40B4-BE49-F238E27FC236}">
                <a16:creationId xmlns:a16="http://schemas.microsoft.com/office/drawing/2014/main" id="{D489F812-0A19-0FE4-D0AA-C7AC60FF69A1}"/>
              </a:ext>
            </a:extLst>
          </p:cNvPr>
          <p:cNvSpPr>
            <a:spLocks noGrp="1"/>
          </p:cNvSpPr>
          <p:nvPr>
            <p:ph type="sldNum" sz="quarter" idx="12"/>
          </p:nvPr>
        </p:nvSpPr>
        <p:spPr>
          <a:xfrm>
            <a:off x="8610600" y="6356350"/>
            <a:ext cx="2743200" cy="365125"/>
          </a:xfrm>
        </p:spPr>
        <p:txBody>
          <a:bodyPr/>
          <a:lstStyle/>
          <a:p>
            <a:fld id="{F46C79FD-C571-418B-AB0F-5EE936C85276}" type="slidenum">
              <a:rPr lang="en-GB" smtClean="0"/>
              <a:t>3</a:t>
            </a:fld>
            <a:endParaRPr lang="en-GB"/>
          </a:p>
        </p:txBody>
      </p:sp>
    </p:spTree>
    <p:extLst>
      <p:ext uri="{BB962C8B-B14F-4D97-AF65-F5344CB8AC3E}">
        <p14:creationId xmlns:p14="http://schemas.microsoft.com/office/powerpoint/2010/main" val="9104798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564498" y="1434638"/>
            <a:ext cx="10515600" cy="5273749"/>
          </a:xfrm>
        </p:spPr>
        <p:txBody>
          <a:bodyPr vert="horz" lIns="91440" tIns="45720" rIns="91440" bIns="45720" rtlCol="0" anchor="t">
            <a:noAutofit/>
          </a:bodyPr>
          <a:lstStyle/>
          <a:p>
            <a:pPr marL="800100" lvl="2" indent="-342900">
              <a:spcBef>
                <a:spcPts val="1200"/>
              </a:spcBef>
              <a:spcAft>
                <a:spcPts val="1200"/>
              </a:spcAft>
              <a:buClr>
                <a:srgbClr val="00B050"/>
              </a:buClr>
              <a:buSzPct val="140000"/>
              <a:buFont typeface="Wingdings" panose="05000000000000000000" pitchFamily="2" charset="2"/>
              <a:buChar char="ü"/>
            </a:pPr>
            <a:r>
              <a:rPr lang="en-GB" sz="2000">
                <a:solidFill>
                  <a:schemeClr val="tx2">
                    <a:lumMod val="76000"/>
                  </a:schemeClr>
                </a:solidFill>
                <a:latin typeface="EC Square Sans Pro"/>
                <a:cs typeface="Times New Roman"/>
              </a:rPr>
              <a:t>5G spectrum band owners / telecom operators </a:t>
            </a:r>
          </a:p>
          <a:p>
            <a:pPr marL="800100" lvl="2" indent="-342900">
              <a:spcBef>
                <a:spcPts val="1200"/>
              </a:spcBef>
              <a:spcAft>
                <a:spcPts val="1200"/>
              </a:spcAft>
              <a:buClr>
                <a:srgbClr val="00B050"/>
              </a:buClr>
              <a:buSzPct val="140000"/>
              <a:buFont typeface="Wingdings" panose="05000000000000000000" pitchFamily="2" charset="2"/>
              <a:buChar char="ü"/>
            </a:pPr>
            <a:r>
              <a:rPr lang="en-GB" sz="2000">
                <a:solidFill>
                  <a:schemeClr val="tx2">
                    <a:lumMod val="76000"/>
                  </a:schemeClr>
                </a:solidFill>
                <a:latin typeface="EC Square Sans Pro"/>
                <a:cs typeface="Times New Roman"/>
              </a:rPr>
              <a:t>Tower companies</a:t>
            </a:r>
          </a:p>
          <a:p>
            <a:pPr marL="800100" lvl="2" indent="-342900">
              <a:spcBef>
                <a:spcPts val="1200"/>
              </a:spcBef>
              <a:spcAft>
                <a:spcPts val="1200"/>
              </a:spcAft>
              <a:buClr>
                <a:srgbClr val="00B050"/>
              </a:buClr>
              <a:buSzPct val="140000"/>
              <a:buFont typeface="Wingdings" panose="05000000000000000000" pitchFamily="2" charset="2"/>
              <a:buChar char="ü"/>
            </a:pPr>
            <a:r>
              <a:rPr lang="en-GB" sz="2000">
                <a:solidFill>
                  <a:schemeClr val="tx2">
                    <a:lumMod val="76000"/>
                  </a:schemeClr>
                </a:solidFill>
                <a:latin typeface="EC Square Sans Pro"/>
                <a:cs typeface="Times New Roman"/>
              </a:rPr>
              <a:t>Public authorities / agencies in charge of traffic and infrastructure management</a:t>
            </a:r>
          </a:p>
          <a:p>
            <a:pPr marL="800100" lvl="2" indent="-342900">
              <a:spcBef>
                <a:spcPts val="1200"/>
              </a:spcBef>
              <a:spcAft>
                <a:spcPts val="1200"/>
              </a:spcAft>
              <a:buClr>
                <a:srgbClr val="00B050"/>
              </a:buClr>
              <a:buSzPct val="140000"/>
              <a:buFont typeface="Wingdings" panose="05000000000000000000" pitchFamily="2" charset="2"/>
              <a:buChar char="ü"/>
            </a:pPr>
            <a:r>
              <a:rPr lang="en-GB" sz="2000">
                <a:solidFill>
                  <a:schemeClr val="tx2">
                    <a:lumMod val="76000"/>
                  </a:schemeClr>
                </a:solidFill>
                <a:latin typeface="EC Square Sans Pro"/>
                <a:cs typeface="Times New Roman"/>
              </a:rPr>
              <a:t>Road operators</a:t>
            </a:r>
          </a:p>
          <a:p>
            <a:pPr marL="800100" lvl="2" indent="-342900">
              <a:spcBef>
                <a:spcPts val="1200"/>
              </a:spcBef>
              <a:spcAft>
                <a:spcPts val="1200"/>
              </a:spcAft>
              <a:buClr>
                <a:srgbClr val="00B050"/>
              </a:buClr>
              <a:buSzPct val="140000"/>
              <a:buFont typeface="Wingdings" panose="05000000000000000000" pitchFamily="2" charset="2"/>
              <a:buChar char="ü"/>
            </a:pPr>
            <a:r>
              <a:rPr lang="en-GB" sz="2000">
                <a:solidFill>
                  <a:schemeClr val="tx2">
                    <a:lumMod val="76000"/>
                  </a:schemeClr>
                </a:solidFill>
                <a:latin typeface="EC Square Sans Pro"/>
                <a:cs typeface="Times New Roman"/>
              </a:rPr>
              <a:t>Rail infrastructure managers</a:t>
            </a:r>
          </a:p>
          <a:p>
            <a:pPr marL="800100" lvl="2" indent="-342900">
              <a:spcBef>
                <a:spcPts val="1200"/>
              </a:spcBef>
              <a:spcAft>
                <a:spcPts val="1200"/>
              </a:spcAft>
              <a:buClr>
                <a:srgbClr val="00B050"/>
              </a:buClr>
              <a:buSzPct val="140000"/>
              <a:buFont typeface="Wingdings" panose="05000000000000000000" pitchFamily="2" charset="2"/>
              <a:buChar char="ü"/>
            </a:pPr>
            <a:r>
              <a:rPr lang="en-GB" sz="2000">
                <a:solidFill>
                  <a:schemeClr val="tx2">
                    <a:lumMod val="76000"/>
                  </a:schemeClr>
                </a:solidFill>
                <a:latin typeface="EC Square Sans Pro"/>
                <a:cs typeface="Times New Roman"/>
              </a:rPr>
              <a:t>Original equipment manufacturers</a:t>
            </a:r>
          </a:p>
          <a:p>
            <a:pPr marL="800100" lvl="2" indent="-342900">
              <a:spcBef>
                <a:spcPts val="1200"/>
              </a:spcBef>
              <a:spcAft>
                <a:spcPts val="1200"/>
              </a:spcAft>
              <a:buClr>
                <a:srgbClr val="00B050"/>
              </a:buClr>
              <a:buSzPct val="140000"/>
              <a:buFont typeface="Wingdings" panose="05000000000000000000" pitchFamily="2" charset="2"/>
              <a:buChar char="ü"/>
            </a:pPr>
            <a:r>
              <a:rPr lang="en-GB" sz="2000">
                <a:solidFill>
                  <a:schemeClr val="tx2">
                    <a:lumMod val="76000"/>
                  </a:schemeClr>
                </a:solidFill>
                <a:latin typeface="EC Square Sans Pro"/>
                <a:cs typeface="Times New Roman"/>
              </a:rPr>
              <a:t>Mobility service providers (such as innovative solutions providers for traffic management and intelligent transport systems)</a:t>
            </a:r>
          </a:p>
          <a:p>
            <a:pPr marL="800100" lvl="2" indent="-342900">
              <a:spcBef>
                <a:spcPts val="1200"/>
              </a:spcBef>
              <a:spcAft>
                <a:spcPts val="1200"/>
              </a:spcAft>
              <a:buClr>
                <a:srgbClr val="00B050"/>
              </a:buClr>
              <a:buSzPct val="140000"/>
              <a:buFont typeface="Wingdings" panose="05000000000000000000" pitchFamily="2" charset="2"/>
              <a:buChar char="ü"/>
            </a:pPr>
            <a:endParaRPr lang="fr-BE" sz="2000">
              <a:solidFill>
                <a:schemeClr val="tx2">
                  <a:lumMod val="76000"/>
                </a:schemeClr>
              </a:solidFill>
              <a:latin typeface="EC Square Sans Pro"/>
              <a:cs typeface="Times New Roman"/>
            </a:endParaRPr>
          </a:p>
        </p:txBody>
      </p:sp>
      <p:sp>
        <p:nvSpPr>
          <p:cNvPr id="3" name="Title 2"/>
          <p:cNvSpPr>
            <a:spLocks noGrp="1"/>
          </p:cNvSpPr>
          <p:nvPr>
            <p:ph type="title"/>
          </p:nvPr>
        </p:nvSpPr>
        <p:spPr>
          <a:xfrm>
            <a:off x="976800" y="548757"/>
            <a:ext cx="10515600" cy="510814"/>
          </a:xfrm>
        </p:spPr>
        <p:txBody>
          <a:bodyPr vert="horz" lIns="91440" tIns="45720" rIns="91440" bIns="0" rtlCol="0" anchor="b" anchorCtr="0">
            <a:noAutofit/>
          </a:bodyPr>
          <a:lstStyle/>
          <a:p>
            <a:r>
              <a:rPr lang="en-US" sz="3600" b="1">
                <a:latin typeface="EC Square Sans Pro"/>
                <a:ea typeface="+mj-lt"/>
                <a:cs typeface="+mj-lt"/>
              </a:rPr>
              <a:t>Possible Consortium Members</a:t>
            </a:r>
          </a:p>
        </p:txBody>
      </p:sp>
      <p:pic>
        <p:nvPicPr>
          <p:cNvPr id="2" name="Picture 1" descr="A map of a 5g network&#10;&#10;Description automatically generated">
            <a:extLst>
              <a:ext uri="{FF2B5EF4-FFF2-40B4-BE49-F238E27FC236}">
                <a16:creationId xmlns:a16="http://schemas.microsoft.com/office/drawing/2014/main" id="{E9AE1872-7454-D444-ED13-EF230E4379DC}"/>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9304" r="21112" b="26741"/>
          <a:stretch/>
        </p:blipFill>
        <p:spPr>
          <a:xfrm>
            <a:off x="10130945" y="221903"/>
            <a:ext cx="1786063" cy="1109609"/>
          </a:xfrm>
          <a:prstGeom prst="rect">
            <a:avLst/>
          </a:prstGeom>
        </p:spPr>
      </p:pic>
      <p:sp>
        <p:nvSpPr>
          <p:cNvPr id="5" name="Slide Number Placeholder 4">
            <a:extLst>
              <a:ext uri="{FF2B5EF4-FFF2-40B4-BE49-F238E27FC236}">
                <a16:creationId xmlns:a16="http://schemas.microsoft.com/office/drawing/2014/main" id="{C762E3B4-E00A-95B9-2013-AC7347FD172E}"/>
              </a:ext>
            </a:extLst>
          </p:cNvPr>
          <p:cNvSpPr>
            <a:spLocks noGrp="1"/>
          </p:cNvSpPr>
          <p:nvPr>
            <p:ph type="sldNum" sz="quarter" idx="12"/>
          </p:nvPr>
        </p:nvSpPr>
        <p:spPr/>
        <p:txBody>
          <a:bodyPr/>
          <a:lstStyle/>
          <a:p>
            <a:fld id="{F46C79FD-C571-418B-AB0F-5EE936C85276}" type="slidenum">
              <a:rPr lang="en-GB" smtClean="0"/>
              <a:t>30</a:t>
            </a:fld>
            <a:endParaRPr lang="en-GB"/>
          </a:p>
        </p:txBody>
      </p:sp>
    </p:spTree>
    <p:extLst>
      <p:ext uri="{BB962C8B-B14F-4D97-AF65-F5344CB8AC3E}">
        <p14:creationId xmlns:p14="http://schemas.microsoft.com/office/powerpoint/2010/main" val="2647220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1">
            <a:extLst>
              <a:ext uri="{FF2B5EF4-FFF2-40B4-BE49-F238E27FC236}">
                <a16:creationId xmlns:a16="http://schemas.microsoft.com/office/drawing/2014/main" id="{2DA7C378-887D-70F9-365E-0C06F978A202}"/>
              </a:ext>
            </a:extLst>
          </p:cNvPr>
          <p:cNvGraphicFramePr>
            <a:graphicFrameLocks noGrp="1"/>
          </p:cNvGraphicFramePr>
          <p:nvPr>
            <p:ph idx="1"/>
            <p:extLst>
              <p:ext uri="{D42A27DB-BD31-4B8C-83A1-F6EECF244321}">
                <p14:modId xmlns:p14="http://schemas.microsoft.com/office/powerpoint/2010/main" val="3197409919"/>
              </p:ext>
            </p:extLst>
          </p:nvPr>
        </p:nvGraphicFramePr>
        <p:xfrm>
          <a:off x="1457325" y="1352550"/>
          <a:ext cx="8991275" cy="4664011"/>
        </p:xfrm>
        <a:graphic>
          <a:graphicData uri="http://schemas.openxmlformats.org/drawingml/2006/table">
            <a:tbl>
              <a:tblPr firstRow="1" bandRow="1">
                <a:tableStyleId>{21E4AEA4-8DFA-4A89-87EB-49C32662AFE0}</a:tableStyleId>
              </a:tblPr>
              <a:tblGrid>
                <a:gridCol w="7154623">
                  <a:extLst>
                    <a:ext uri="{9D8B030D-6E8A-4147-A177-3AD203B41FA5}">
                      <a16:colId xmlns:a16="http://schemas.microsoft.com/office/drawing/2014/main" val="2645358790"/>
                    </a:ext>
                  </a:extLst>
                </a:gridCol>
                <a:gridCol w="1836652">
                  <a:extLst>
                    <a:ext uri="{9D8B030D-6E8A-4147-A177-3AD203B41FA5}">
                      <a16:colId xmlns:a16="http://schemas.microsoft.com/office/drawing/2014/main" val="1607239281"/>
                    </a:ext>
                  </a:extLst>
                </a:gridCol>
              </a:tblGrid>
              <a:tr h="382819">
                <a:tc>
                  <a:txBody>
                    <a:bodyPr/>
                    <a:lstStyle/>
                    <a:p>
                      <a:r>
                        <a:rPr lang="fr-BE">
                          <a:latin typeface="EC Square Sans Pro"/>
                        </a:rPr>
                        <a:t>Scope</a:t>
                      </a:r>
                    </a:p>
                  </a:txBody>
                  <a:tcPr/>
                </a:tc>
                <a:tc>
                  <a:txBody>
                    <a:bodyPr/>
                    <a:lstStyle/>
                    <a:p>
                      <a:r>
                        <a:rPr lang="fr-BE">
                          <a:latin typeface="EC Square Sans Pro"/>
                        </a:rPr>
                        <a:t>Works</a:t>
                      </a:r>
                      <a:endParaRPr lang="en-IE">
                        <a:latin typeface="EC Square Sans Pro"/>
                      </a:endParaRPr>
                    </a:p>
                  </a:txBody>
                  <a:tcPr/>
                </a:tc>
                <a:extLst>
                  <a:ext uri="{0D108BD9-81ED-4DB2-BD59-A6C34878D82A}">
                    <a16:rowId xmlns:a16="http://schemas.microsoft.com/office/drawing/2014/main" val="2550666162"/>
                  </a:ext>
                </a:extLst>
              </a:tr>
              <a:tr h="382819">
                <a:tc>
                  <a:txBody>
                    <a:bodyPr/>
                    <a:lstStyle/>
                    <a:p>
                      <a:r>
                        <a:rPr lang="fr-BE" sz="1400" noProof="0">
                          <a:solidFill>
                            <a:schemeClr val="tx2">
                              <a:lumMod val="76000"/>
                            </a:schemeClr>
                          </a:solidFill>
                          <a:latin typeface="EC Square Sans Pro"/>
                        </a:rPr>
                        <a:t>Cross-border (50% funding)</a:t>
                      </a:r>
                    </a:p>
                  </a:txBody>
                  <a:tcPr/>
                </a:tc>
                <a:tc>
                  <a:txBody>
                    <a:bodyPr/>
                    <a:lstStyle/>
                    <a:p>
                      <a:pPr marL="285750" indent="-285750">
                        <a:buFont typeface="Wingdings"/>
                        <a:buChar char="ü"/>
                      </a:pPr>
                      <a:r>
                        <a:rPr lang="en-IE" sz="1400">
                          <a:solidFill>
                            <a:schemeClr val="tx2"/>
                          </a:solidFill>
                          <a:latin typeface="EC Square Sans Pro"/>
                        </a:rPr>
                        <a:t> </a:t>
                      </a:r>
                    </a:p>
                  </a:txBody>
                  <a:tcPr/>
                </a:tc>
                <a:extLst>
                  <a:ext uri="{0D108BD9-81ED-4DB2-BD59-A6C34878D82A}">
                    <a16:rowId xmlns:a16="http://schemas.microsoft.com/office/drawing/2014/main" val="3066758469"/>
                  </a:ext>
                </a:extLst>
              </a:tr>
              <a:tr h="382819">
                <a:tc>
                  <a:txBody>
                    <a:bodyPr/>
                    <a:lstStyle/>
                    <a:p>
                      <a:pPr lvl="0" algn="l">
                        <a:lnSpc>
                          <a:spcPct val="100000"/>
                        </a:lnSpc>
                        <a:spcBef>
                          <a:spcPts val="0"/>
                        </a:spcBef>
                        <a:spcAft>
                          <a:spcPts val="0"/>
                        </a:spcAft>
                        <a:buNone/>
                      </a:pPr>
                      <a:r>
                        <a:rPr lang="fr-BE" sz="1400" b="0" i="0" u="none" strike="noStrike" noProof="0">
                          <a:solidFill>
                            <a:schemeClr val="tx2">
                              <a:lumMod val="76000"/>
                            </a:schemeClr>
                          </a:solidFill>
                          <a:latin typeface="EC Square Sans Pro"/>
                        </a:rPr>
                        <a:t>Intra-national if insufficient mobile coverage for CAM or without 4G coverage (30% funding)</a:t>
                      </a:r>
                    </a:p>
                    <a:p>
                      <a:pPr lvl="0">
                        <a:buNone/>
                      </a:pPr>
                      <a:endParaRPr lang="fr-BE" sz="1400" noProof="0">
                        <a:solidFill>
                          <a:schemeClr val="tx2">
                            <a:lumMod val="76000"/>
                          </a:schemeClr>
                        </a:solidFill>
                        <a:latin typeface="EC Square Sans Pro"/>
                      </a:endParaRPr>
                    </a:p>
                  </a:txBody>
                  <a:tcPr/>
                </a:tc>
                <a:tc>
                  <a:txBody>
                    <a:bodyPr/>
                    <a:lstStyle/>
                    <a:p>
                      <a:pPr marL="285750" lvl="0" indent="-285750">
                        <a:buFont typeface="Wingdings"/>
                        <a:buChar char="ü"/>
                      </a:pPr>
                      <a:r>
                        <a:rPr lang="en-IE" sz="1400">
                          <a:solidFill>
                            <a:schemeClr val="tx2"/>
                          </a:solidFill>
                          <a:latin typeface="EC Square Sans Pro"/>
                        </a:rPr>
                        <a:t> </a:t>
                      </a:r>
                    </a:p>
                  </a:txBody>
                  <a:tcPr/>
                </a:tc>
                <a:extLst>
                  <a:ext uri="{0D108BD9-81ED-4DB2-BD59-A6C34878D82A}">
                    <a16:rowId xmlns:a16="http://schemas.microsoft.com/office/drawing/2014/main" val="244599823"/>
                  </a:ext>
                </a:extLst>
              </a:tr>
              <a:tr h="382819">
                <a:tc>
                  <a:txBody>
                    <a:bodyPr/>
                    <a:lstStyle/>
                    <a:p>
                      <a:pPr marL="0" marR="0" lvl="0" indent="0" algn="l" rtl="0" eaLnBrk="1" fontAlgn="auto" latinLnBrk="0" hangingPunct="1">
                        <a:lnSpc>
                          <a:spcPct val="100000"/>
                        </a:lnSpc>
                        <a:spcBef>
                          <a:spcPts val="0"/>
                        </a:spcBef>
                        <a:spcAft>
                          <a:spcPts val="0"/>
                        </a:spcAft>
                        <a:buClrTx/>
                        <a:buSzTx/>
                        <a:buFontTx/>
                        <a:buNone/>
                      </a:pPr>
                      <a:r>
                        <a:rPr lang="en-IE" sz="1400" noProof="0">
                          <a:solidFill>
                            <a:schemeClr val="tx2">
                              <a:lumMod val="76000"/>
                            </a:schemeClr>
                          </a:solidFill>
                          <a:latin typeface="EC Square Sans Pro"/>
                        </a:rPr>
                        <a:t>Coexistence with ITS-G5, FRMCS and RIS - compatibility analysis </a:t>
                      </a:r>
                    </a:p>
                  </a:txBody>
                  <a:tcPr/>
                </a:tc>
                <a:tc>
                  <a:txBody>
                    <a:bodyPr/>
                    <a:lstStyle/>
                    <a:p>
                      <a:pPr marL="285750" indent="-285750">
                        <a:buFont typeface="Wingdings"/>
                        <a:buChar char="ü"/>
                      </a:pPr>
                      <a:r>
                        <a:rPr lang="en-IE" sz="1400">
                          <a:solidFill>
                            <a:schemeClr val="tx2"/>
                          </a:solidFill>
                          <a:latin typeface="EC Square Sans Pro"/>
                        </a:rPr>
                        <a:t> </a:t>
                      </a:r>
                    </a:p>
                  </a:txBody>
                  <a:tcPr/>
                </a:tc>
                <a:extLst>
                  <a:ext uri="{0D108BD9-81ED-4DB2-BD59-A6C34878D82A}">
                    <a16:rowId xmlns:a16="http://schemas.microsoft.com/office/drawing/2014/main" val="1992900508"/>
                  </a:ext>
                </a:extLst>
              </a:tr>
              <a:tr h="3828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400" noProof="0">
                          <a:solidFill>
                            <a:schemeClr val="tx2">
                              <a:lumMod val="76000"/>
                            </a:schemeClr>
                          </a:solidFill>
                          <a:latin typeface="EC Square Sans Pro"/>
                        </a:rPr>
                        <a:t>Road, rail, inland waterways, multimodality (i.e., logistics)</a:t>
                      </a:r>
                    </a:p>
                  </a:txBody>
                  <a:tcPr/>
                </a:tc>
                <a:tc>
                  <a:txBody>
                    <a:bodyPr/>
                    <a:lstStyle/>
                    <a:p>
                      <a:endParaRPr lang="en-IE" sz="1400">
                        <a:solidFill>
                          <a:schemeClr val="tx2"/>
                        </a:solidFill>
                        <a:latin typeface="EC Square Sans Pro"/>
                      </a:endParaRPr>
                    </a:p>
                  </a:txBody>
                  <a:tcPr/>
                </a:tc>
                <a:extLst>
                  <a:ext uri="{0D108BD9-81ED-4DB2-BD59-A6C34878D82A}">
                    <a16:rowId xmlns:a16="http://schemas.microsoft.com/office/drawing/2014/main" val="460076241"/>
                  </a:ext>
                </a:extLst>
              </a:tr>
              <a:tr h="538016">
                <a:tc>
                  <a:txBody>
                    <a:bodyPr/>
                    <a:lstStyle/>
                    <a:p>
                      <a:r>
                        <a:rPr lang="en-IE" sz="1400" noProof="0">
                          <a:solidFill>
                            <a:schemeClr val="tx2">
                              <a:lumMod val="76000"/>
                            </a:schemeClr>
                          </a:solidFill>
                          <a:latin typeface="EC Square Sans Pro"/>
                        </a:rPr>
                        <a:t>Installation of active network elements (routers, switches, antennae, MEC edge nodes, etc.)</a:t>
                      </a:r>
                    </a:p>
                  </a:txBody>
                  <a:tcPr/>
                </a:tc>
                <a:tc>
                  <a:txBody>
                    <a:bodyPr/>
                    <a:lstStyle/>
                    <a:p>
                      <a:pPr marL="285750" indent="-285750">
                        <a:buFont typeface="Wingdings" panose="05000000000000000000" pitchFamily="2" charset="2"/>
                        <a:buChar char="ü"/>
                      </a:pPr>
                      <a:r>
                        <a:rPr lang="fr-BE" sz="1400">
                          <a:solidFill>
                            <a:schemeClr val="tx2"/>
                          </a:solidFill>
                          <a:latin typeface="EC Square Sans Pro"/>
                        </a:rPr>
                        <a:t> </a:t>
                      </a:r>
                      <a:endParaRPr lang="en-IE" sz="1400">
                        <a:solidFill>
                          <a:schemeClr val="tx2"/>
                        </a:solidFill>
                        <a:latin typeface="EC Square Sans Pro"/>
                      </a:endParaRPr>
                    </a:p>
                  </a:txBody>
                  <a:tcPr/>
                </a:tc>
                <a:extLst>
                  <a:ext uri="{0D108BD9-81ED-4DB2-BD59-A6C34878D82A}">
                    <a16:rowId xmlns:a16="http://schemas.microsoft.com/office/drawing/2014/main" val="2083532343"/>
                  </a:ext>
                </a:extLst>
              </a:tr>
              <a:tr h="362126">
                <a:tc>
                  <a:txBody>
                    <a:bodyPr/>
                    <a:lstStyle/>
                    <a:p>
                      <a:r>
                        <a:rPr lang="en-IE" sz="1400" noProof="0">
                          <a:solidFill>
                            <a:schemeClr val="tx2">
                              <a:lumMod val="76000"/>
                            </a:schemeClr>
                          </a:solidFill>
                          <a:latin typeface="EC Square Sans Pro"/>
                        </a:rPr>
                        <a:t>Installation of passive network elements (ducts, dark fibre, 5G radio stations, etc.)</a:t>
                      </a:r>
                    </a:p>
                  </a:txBody>
                  <a:tcPr/>
                </a:tc>
                <a:tc>
                  <a:txBody>
                    <a:bodyPr/>
                    <a:lstStyle/>
                    <a:p>
                      <a:pPr marL="285750" indent="-285750">
                        <a:buFont typeface="Wingdings" panose="05000000000000000000" pitchFamily="2" charset="2"/>
                        <a:buChar char="ü"/>
                      </a:pPr>
                      <a:r>
                        <a:rPr lang="fr-BE" sz="1400">
                          <a:solidFill>
                            <a:schemeClr val="tx2"/>
                          </a:solidFill>
                          <a:latin typeface="EC Square Sans Pro"/>
                        </a:rPr>
                        <a:t> </a:t>
                      </a:r>
                      <a:endParaRPr lang="en-IE" sz="1400">
                        <a:solidFill>
                          <a:schemeClr val="tx2"/>
                        </a:solidFill>
                        <a:latin typeface="EC Square Sans Pro"/>
                      </a:endParaRPr>
                    </a:p>
                  </a:txBody>
                  <a:tcPr/>
                </a:tc>
                <a:extLst>
                  <a:ext uri="{0D108BD9-81ED-4DB2-BD59-A6C34878D82A}">
                    <a16:rowId xmlns:a16="http://schemas.microsoft.com/office/drawing/2014/main" val="2900655000"/>
                  </a:ext>
                </a:extLst>
              </a:tr>
              <a:tr h="600094">
                <a:tc>
                  <a:txBody>
                    <a:bodyPr/>
                    <a:lstStyle/>
                    <a:p>
                      <a:r>
                        <a:rPr lang="en-IE" sz="1400" noProof="0">
                          <a:solidFill>
                            <a:schemeClr val="tx2">
                              <a:lumMod val="76000"/>
                            </a:schemeClr>
                          </a:solidFill>
                          <a:latin typeface="EC Square Sans Pro"/>
                        </a:rPr>
                        <a:t>Installation of specific track side devices (sensors, cameras for traffic monitoring incl. roadside units)</a:t>
                      </a:r>
                    </a:p>
                  </a:txBody>
                  <a:tcPr/>
                </a:tc>
                <a:tc>
                  <a:txBody>
                    <a:bodyPr/>
                    <a:lstStyle/>
                    <a:p>
                      <a:pPr marL="285750" indent="-285750">
                        <a:buFont typeface="Wingdings" panose="05000000000000000000" pitchFamily="2" charset="2"/>
                        <a:buChar char="ü"/>
                      </a:pPr>
                      <a:r>
                        <a:rPr lang="fr-BE" sz="1400">
                          <a:solidFill>
                            <a:schemeClr val="tx2"/>
                          </a:solidFill>
                          <a:latin typeface="EC Square Sans Pro"/>
                        </a:rPr>
                        <a:t> </a:t>
                      </a:r>
                      <a:endParaRPr lang="en-IE" sz="1400">
                        <a:solidFill>
                          <a:schemeClr val="tx2"/>
                        </a:solidFill>
                        <a:latin typeface="EC Square Sans Pro"/>
                      </a:endParaRPr>
                    </a:p>
                  </a:txBody>
                  <a:tcPr/>
                </a:tc>
                <a:extLst>
                  <a:ext uri="{0D108BD9-81ED-4DB2-BD59-A6C34878D82A}">
                    <a16:rowId xmlns:a16="http://schemas.microsoft.com/office/drawing/2014/main" val="2298877016"/>
                  </a:ext>
                </a:extLst>
              </a:tr>
              <a:tr h="527669">
                <a:tc>
                  <a:txBody>
                    <a:bodyPr/>
                    <a:lstStyle/>
                    <a:p>
                      <a:r>
                        <a:rPr lang="en-IE" sz="1400" noProof="0">
                          <a:solidFill>
                            <a:schemeClr val="tx2">
                              <a:lumMod val="76000"/>
                            </a:schemeClr>
                          </a:solidFill>
                          <a:latin typeface="EC Square Sans Pro"/>
                        </a:rPr>
                        <a:t>Studies for preparatory works, including network planning (50% funding)</a:t>
                      </a:r>
                    </a:p>
                  </a:txBody>
                  <a:tcPr/>
                </a:tc>
                <a:tc>
                  <a:txBody>
                    <a:bodyPr/>
                    <a:lstStyle/>
                    <a:p>
                      <a:pPr lvl="0">
                        <a:buNone/>
                      </a:pPr>
                      <a:r>
                        <a:rPr lang="fr-BE" sz="1400" b="0" i="1" u="none" strike="noStrike" noProof="0">
                          <a:solidFill>
                            <a:schemeClr val="accent4"/>
                          </a:solidFill>
                          <a:latin typeface="EC Square Sans Pro"/>
                        </a:rPr>
                        <a:t>If necessary for the works deployment in the same proposal</a:t>
                      </a:r>
                      <a:endParaRPr lang="en-US" b="0" i="1" u="none" strike="noStrike" noProof="0" err="1">
                        <a:latin typeface="EC Square Sans Pro"/>
                      </a:endParaRPr>
                    </a:p>
                  </a:txBody>
                  <a:tcPr/>
                </a:tc>
                <a:extLst>
                  <a:ext uri="{0D108BD9-81ED-4DB2-BD59-A6C34878D82A}">
                    <a16:rowId xmlns:a16="http://schemas.microsoft.com/office/drawing/2014/main" val="535856166"/>
                  </a:ext>
                </a:extLst>
              </a:tr>
              <a:tr h="382819">
                <a:tc>
                  <a:txBody>
                    <a:bodyPr/>
                    <a:lstStyle/>
                    <a:p>
                      <a:r>
                        <a:rPr lang="en-IE" sz="1400" noProof="0">
                          <a:solidFill>
                            <a:schemeClr val="tx2">
                              <a:lumMod val="76000"/>
                            </a:schemeClr>
                          </a:solidFill>
                          <a:latin typeface="EC Square Sans Pro"/>
                        </a:rPr>
                        <a:t>Location, length </a:t>
                      </a:r>
                    </a:p>
                  </a:txBody>
                  <a:tcPr/>
                </a:tc>
                <a:tc>
                  <a:txBody>
                    <a:bodyPr/>
                    <a:lstStyle/>
                    <a:p>
                      <a:pPr marL="285750" indent="-285750">
                        <a:buFont typeface="Wingdings" panose="05000000000000000000" pitchFamily="2" charset="2"/>
                        <a:buChar char="ü"/>
                      </a:pPr>
                      <a:r>
                        <a:rPr lang="fr-BE" sz="1400">
                          <a:solidFill>
                            <a:schemeClr val="tx2"/>
                          </a:solidFill>
                          <a:latin typeface="EC Square Sans Pro"/>
                        </a:rPr>
                        <a:t> 15% TEN-T</a:t>
                      </a:r>
                      <a:endParaRPr lang="en-IE" sz="1400">
                        <a:solidFill>
                          <a:schemeClr val="tx2"/>
                        </a:solidFill>
                        <a:latin typeface="EC Square Sans Pro"/>
                      </a:endParaRPr>
                    </a:p>
                  </a:txBody>
                  <a:tcPr/>
                </a:tc>
                <a:extLst>
                  <a:ext uri="{0D108BD9-81ED-4DB2-BD59-A6C34878D82A}">
                    <a16:rowId xmlns:a16="http://schemas.microsoft.com/office/drawing/2014/main" val="337101500"/>
                  </a:ext>
                </a:extLst>
              </a:tr>
            </a:tbl>
          </a:graphicData>
        </a:graphic>
      </p:graphicFrame>
      <p:sp>
        <p:nvSpPr>
          <p:cNvPr id="5" name="Title 2">
            <a:extLst>
              <a:ext uri="{FF2B5EF4-FFF2-40B4-BE49-F238E27FC236}">
                <a16:creationId xmlns:a16="http://schemas.microsoft.com/office/drawing/2014/main" id="{E0138C7E-24F9-71D0-7D74-7CA58429BFE4}"/>
              </a:ext>
            </a:extLst>
          </p:cNvPr>
          <p:cNvSpPr txBox="1">
            <a:spLocks/>
          </p:cNvSpPr>
          <p:nvPr/>
        </p:nvSpPr>
        <p:spPr>
          <a:xfrm>
            <a:off x="1033462" y="229812"/>
            <a:ext cx="10515600" cy="782638"/>
          </a:xfrm>
          <a:prstGeom prst="rect">
            <a:avLst/>
          </a:prstGeom>
        </p:spPr>
        <p:txBody>
          <a:bodyPr vert="horz" lIns="91440" tIns="45720" rIns="91440" bIns="0" rtlCol="0" anchor="b" anchorCtr="0">
            <a:noAutofit/>
          </a:bodyPr>
          <a:lstStyle>
            <a:lvl1pPr>
              <a:lnSpc>
                <a:spcPct val="90000"/>
              </a:lnSpc>
              <a:spcBef>
                <a:spcPct val="0"/>
              </a:spcBef>
              <a:buNone/>
              <a:defRPr sz="4000">
                <a:solidFill>
                  <a:schemeClr val="tx2"/>
                </a:solidFill>
                <a:latin typeface="+mj-lt"/>
                <a:ea typeface="+mj-ea"/>
                <a:cs typeface="+mj-cs"/>
              </a:defRPr>
            </a:lvl1pPr>
          </a:lstStyle>
          <a:p>
            <a:r>
              <a:rPr lang="fr-BE" sz="3600" b="1">
                <a:latin typeface="EC Square Sans Pro"/>
                <a:ea typeface="+mj-lt"/>
                <a:cs typeface="+mj-lt"/>
              </a:rPr>
              <a:t>Scope </a:t>
            </a:r>
            <a:endParaRPr lang="en-IE" sz="3600" b="1">
              <a:latin typeface="EC Square Sans Pro"/>
              <a:ea typeface="+mj-lt"/>
              <a:cs typeface="+mj-lt"/>
            </a:endParaRPr>
          </a:p>
        </p:txBody>
      </p:sp>
      <p:pic>
        <p:nvPicPr>
          <p:cNvPr id="6" name="Picture 5" descr="A map of a 5g network&#10;&#10;Description automatically generated">
            <a:extLst>
              <a:ext uri="{FF2B5EF4-FFF2-40B4-BE49-F238E27FC236}">
                <a16:creationId xmlns:a16="http://schemas.microsoft.com/office/drawing/2014/main" id="{D7F96698-6AE1-A90C-03BA-6F7C2C2E75A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9304" r="21112" b="26741"/>
          <a:stretch/>
        </p:blipFill>
        <p:spPr>
          <a:xfrm>
            <a:off x="10130945" y="221903"/>
            <a:ext cx="1786063" cy="1109609"/>
          </a:xfrm>
          <a:prstGeom prst="rect">
            <a:avLst/>
          </a:prstGeom>
        </p:spPr>
      </p:pic>
      <p:sp>
        <p:nvSpPr>
          <p:cNvPr id="2" name="Slide Number Placeholder 1">
            <a:extLst>
              <a:ext uri="{FF2B5EF4-FFF2-40B4-BE49-F238E27FC236}">
                <a16:creationId xmlns:a16="http://schemas.microsoft.com/office/drawing/2014/main" id="{13A253A9-79C1-17F1-738F-348E865BC1DE}"/>
              </a:ext>
            </a:extLst>
          </p:cNvPr>
          <p:cNvSpPr>
            <a:spLocks noGrp="1"/>
          </p:cNvSpPr>
          <p:nvPr>
            <p:ph type="sldNum" sz="quarter" idx="12"/>
          </p:nvPr>
        </p:nvSpPr>
        <p:spPr/>
        <p:txBody>
          <a:bodyPr/>
          <a:lstStyle/>
          <a:p>
            <a:fld id="{F46C79FD-C571-418B-AB0F-5EE936C85276}" type="slidenum">
              <a:rPr lang="en-GB" smtClean="0"/>
              <a:t>31</a:t>
            </a:fld>
            <a:endParaRPr lang="en-GB"/>
          </a:p>
        </p:txBody>
      </p:sp>
      <mc:AlternateContent xmlns:mc="http://schemas.openxmlformats.org/markup-compatibility/2006">
        <mc:Choice xmlns:p14="http://schemas.microsoft.com/office/powerpoint/2010/main" xmlns:aink="http://schemas.microsoft.com/office/drawing/2016/ink" xmlns="" Requires="p14 aink">
          <p:contentPart p14:bwMode="auto" r:id="rId4">
            <p14:nvContentPartPr>
              <p14:cNvPr id="3" name="Ink 2">
                <a:extLst>
                  <a:ext uri="{FF2B5EF4-FFF2-40B4-BE49-F238E27FC236}">
                    <a16:creationId xmlns:a16="http://schemas.microsoft.com/office/drawing/2014/main" id="{AFABF739-10D4-D0F4-F5B6-982738DF287C}"/>
                  </a:ext>
                </a:extLst>
              </p14:cNvPr>
              <p14:cNvContentPartPr/>
              <p14:nvPr/>
            </p14:nvContentPartPr>
            <p14:xfrm>
              <a:off x="8758223" y="3154240"/>
              <a:ext cx="154080" cy="87480"/>
            </p14:xfrm>
          </p:contentPart>
        </mc:Choice>
        <mc:Fallback>
          <p:pic>
            <p:nvPicPr>
              <p:cNvPr id="3" name="Ink 2">
                <a:extLst>
                  <a:ext uri="{FF2B5EF4-FFF2-40B4-BE49-F238E27FC236}">
                    <a16:creationId xmlns:a16="http://schemas.microsoft.com/office/drawing/2014/main" id="{AFABF739-10D4-D0F4-F5B6-982738DF287C}"/>
                  </a:ext>
                </a:extLst>
              </p:cNvPr>
              <p:cNvPicPr/>
              <p:nvPr/>
            </p:nvPicPr>
            <p:blipFill>
              <a:blip r:embed="rId5"/>
              <a:stretch>
                <a:fillRect/>
              </a:stretch>
            </p:blipFill>
            <p:spPr>
              <a:xfrm>
                <a:off x="8749223" y="3145240"/>
                <a:ext cx="171720" cy="105120"/>
              </a:xfrm>
              <a:prstGeom prst="rect">
                <a:avLst/>
              </a:prstGeom>
            </p:spPr>
          </p:pic>
        </mc:Fallback>
      </mc:AlternateContent>
    </p:spTree>
    <p:extLst>
      <p:ext uri="{BB962C8B-B14F-4D97-AF65-F5344CB8AC3E}">
        <p14:creationId xmlns:p14="http://schemas.microsoft.com/office/powerpoint/2010/main" val="1484375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C9B8F239-FECA-2F81-2C54-96CEEFF170E1}"/>
              </a:ext>
            </a:extLst>
          </p:cNvPr>
          <p:cNvGraphicFramePr>
            <a:graphicFrameLocks noGrp="1"/>
          </p:cNvGraphicFramePr>
          <p:nvPr>
            <p:ph idx="1"/>
            <p:extLst>
              <p:ext uri="{D42A27DB-BD31-4B8C-83A1-F6EECF244321}">
                <p14:modId xmlns:p14="http://schemas.microsoft.com/office/powerpoint/2010/main" val="2115090290"/>
              </p:ext>
            </p:extLst>
          </p:nvPr>
        </p:nvGraphicFramePr>
        <p:xfrm>
          <a:off x="1019175" y="1562100"/>
          <a:ext cx="9728059" cy="4057443"/>
        </p:xfrm>
        <a:graphic>
          <a:graphicData uri="http://schemas.openxmlformats.org/drawingml/2006/table">
            <a:tbl>
              <a:tblPr firstRow="1" bandRow="1">
                <a:tableStyleId>{21E4AEA4-8DFA-4A89-87EB-49C32662AFE0}</a:tableStyleId>
              </a:tblPr>
              <a:tblGrid>
                <a:gridCol w="8359175">
                  <a:extLst>
                    <a:ext uri="{9D8B030D-6E8A-4147-A177-3AD203B41FA5}">
                      <a16:colId xmlns:a16="http://schemas.microsoft.com/office/drawing/2014/main" val="1187253015"/>
                    </a:ext>
                  </a:extLst>
                </a:gridCol>
                <a:gridCol w="1368884">
                  <a:extLst>
                    <a:ext uri="{9D8B030D-6E8A-4147-A177-3AD203B41FA5}">
                      <a16:colId xmlns:a16="http://schemas.microsoft.com/office/drawing/2014/main" val="1330934112"/>
                    </a:ext>
                  </a:extLst>
                </a:gridCol>
              </a:tblGrid>
              <a:tr h="552322">
                <a:tc>
                  <a:txBody>
                    <a:bodyPr/>
                    <a:lstStyle/>
                    <a:p>
                      <a:r>
                        <a:rPr lang="fr-BE">
                          <a:latin typeface="EC Square Sans Pro"/>
                        </a:rPr>
                        <a:t>Requirements</a:t>
                      </a:r>
                      <a:endParaRPr lang="en-IE" err="1">
                        <a:latin typeface="EC Square Sans Pro"/>
                      </a:endParaRPr>
                    </a:p>
                  </a:txBody>
                  <a:tcPr/>
                </a:tc>
                <a:tc>
                  <a:txBody>
                    <a:bodyPr/>
                    <a:lstStyle/>
                    <a:p>
                      <a:r>
                        <a:rPr lang="fr-BE">
                          <a:latin typeface="EC Square Sans Pro"/>
                        </a:rPr>
                        <a:t>Works</a:t>
                      </a:r>
                      <a:endParaRPr lang="en-IE">
                        <a:latin typeface="EC Square Sans Pro"/>
                      </a:endParaRPr>
                    </a:p>
                  </a:txBody>
                  <a:tcPr/>
                </a:tc>
                <a:extLst>
                  <a:ext uri="{0D108BD9-81ED-4DB2-BD59-A6C34878D82A}">
                    <a16:rowId xmlns:a16="http://schemas.microsoft.com/office/drawing/2014/main" val="3190391310"/>
                  </a:ext>
                </a:extLst>
              </a:tr>
              <a:tr h="7010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noProof="0">
                          <a:solidFill>
                            <a:schemeClr val="tx2">
                              <a:lumMod val="76000"/>
                            </a:schemeClr>
                          </a:solidFill>
                          <a:latin typeface="EC Square Sans Pro"/>
                        </a:rPr>
                        <a:t>Security declarations</a:t>
                      </a:r>
                    </a:p>
                    <a:p>
                      <a:endParaRPr lang="en-IE" noProof="0">
                        <a:solidFill>
                          <a:schemeClr val="tx2">
                            <a:lumMod val="76000"/>
                          </a:schemeClr>
                        </a:solidFill>
                        <a:latin typeface="EC Square Sans Pro"/>
                      </a:endParaRPr>
                    </a:p>
                  </a:txBody>
                  <a:tcPr/>
                </a:tc>
                <a:tc>
                  <a:txBody>
                    <a:bodyPr/>
                    <a:lstStyle/>
                    <a:p>
                      <a:pPr marL="285750" indent="-285750">
                        <a:buFont typeface="Wingdings" panose="05000000000000000000" pitchFamily="2" charset="2"/>
                        <a:buChar char="ü"/>
                      </a:pPr>
                      <a:r>
                        <a:rPr lang="fr-BE">
                          <a:solidFill>
                            <a:schemeClr val="tx2"/>
                          </a:solidFill>
                          <a:latin typeface="EC Square Sans Pro"/>
                        </a:rPr>
                        <a:t> </a:t>
                      </a:r>
                      <a:endParaRPr lang="en-IE">
                        <a:solidFill>
                          <a:schemeClr val="tx2"/>
                        </a:solidFill>
                        <a:latin typeface="EC Square Sans Pro"/>
                      </a:endParaRPr>
                    </a:p>
                  </a:txBody>
                  <a:tcPr/>
                </a:tc>
                <a:extLst>
                  <a:ext uri="{0D108BD9-81ED-4DB2-BD59-A6C34878D82A}">
                    <a16:rowId xmlns:a16="http://schemas.microsoft.com/office/drawing/2014/main" val="1750919612"/>
                  </a:ext>
                </a:extLst>
              </a:tr>
              <a:tr h="701024">
                <a:tc>
                  <a:txBody>
                    <a:bodyPr/>
                    <a:lstStyle/>
                    <a:p>
                      <a:pPr>
                        <a:defRPr/>
                      </a:pPr>
                      <a:r>
                        <a:rPr lang="en-US" sz="1800" kern="1200">
                          <a:solidFill>
                            <a:schemeClr val="tx2">
                              <a:lumMod val="76000"/>
                            </a:schemeClr>
                          </a:solidFill>
                          <a:latin typeface="EC Square Sans Pro"/>
                          <a:ea typeface="+mn-ea"/>
                          <a:cs typeface="+mn-cs"/>
                        </a:rPr>
                        <a:t>Ownership Control Questionnaire</a:t>
                      </a:r>
                    </a:p>
                    <a:p>
                      <a:endParaRPr lang="en-IE" noProof="0">
                        <a:solidFill>
                          <a:schemeClr val="tx2">
                            <a:lumMod val="76000"/>
                          </a:schemeClr>
                        </a:solidFill>
                        <a:latin typeface="EC Square Sans Pro"/>
                      </a:endParaRPr>
                    </a:p>
                  </a:txBody>
                  <a:tcPr/>
                </a:tc>
                <a:tc>
                  <a:txBody>
                    <a:bodyPr/>
                    <a:lstStyle/>
                    <a:p>
                      <a:pPr marL="285750" indent="-285750">
                        <a:buFont typeface="Wingdings"/>
                        <a:buChar char="ü"/>
                      </a:pPr>
                      <a:r>
                        <a:rPr lang="en-IE">
                          <a:solidFill>
                            <a:schemeClr val="tx2"/>
                          </a:solidFill>
                          <a:latin typeface="EC Square Sans Pro"/>
                        </a:rPr>
                        <a:t> </a:t>
                      </a:r>
                    </a:p>
                  </a:txBody>
                  <a:tcPr/>
                </a:tc>
                <a:extLst>
                  <a:ext uri="{0D108BD9-81ED-4DB2-BD59-A6C34878D82A}">
                    <a16:rowId xmlns:a16="http://schemas.microsoft.com/office/drawing/2014/main" val="681379678"/>
                  </a:ext>
                </a:extLst>
              </a:tr>
              <a:tr h="9984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noProof="0">
                          <a:solidFill>
                            <a:schemeClr val="tx2">
                              <a:lumMod val="76000"/>
                            </a:schemeClr>
                          </a:solidFill>
                          <a:latin typeface="EC Square Sans Pro"/>
                        </a:rPr>
                        <a:t>Market failure declarations from the coordinator indicating no other 5G infrastructure present or credibly planned</a:t>
                      </a:r>
                    </a:p>
                    <a:p>
                      <a:endParaRPr lang="en-IE" noProof="0">
                        <a:solidFill>
                          <a:schemeClr val="tx2">
                            <a:lumMod val="76000"/>
                          </a:schemeClr>
                        </a:solidFill>
                        <a:latin typeface="EC Square Sans Pro"/>
                      </a:endParaRPr>
                    </a:p>
                  </a:txBody>
                  <a:tcPr/>
                </a:tc>
                <a:tc>
                  <a:txBody>
                    <a:bodyPr/>
                    <a:lstStyle/>
                    <a:p>
                      <a:pPr marL="285750" indent="-285750">
                        <a:buFont typeface="Wingdings" panose="05000000000000000000" pitchFamily="2" charset="2"/>
                        <a:buChar char="ü"/>
                      </a:pPr>
                      <a:r>
                        <a:rPr lang="fr-BE">
                          <a:solidFill>
                            <a:schemeClr val="tx2"/>
                          </a:solidFill>
                          <a:latin typeface="EC Square Sans Pro"/>
                        </a:rPr>
                        <a:t> </a:t>
                      </a:r>
                      <a:endParaRPr lang="en-IE">
                        <a:solidFill>
                          <a:schemeClr val="tx2"/>
                        </a:solidFill>
                        <a:latin typeface="EC Square Sans Pro"/>
                      </a:endParaRPr>
                    </a:p>
                  </a:txBody>
                  <a:tcPr/>
                </a:tc>
                <a:extLst>
                  <a:ext uri="{0D108BD9-81ED-4DB2-BD59-A6C34878D82A}">
                    <a16:rowId xmlns:a16="http://schemas.microsoft.com/office/drawing/2014/main" val="2854309895"/>
                  </a:ext>
                </a:extLst>
              </a:tr>
              <a:tr h="552322">
                <a:tc>
                  <a:txBody>
                    <a:bodyPr/>
                    <a:lstStyle/>
                    <a:p>
                      <a:r>
                        <a:rPr lang="en-IE" noProof="0">
                          <a:solidFill>
                            <a:schemeClr val="tx2">
                              <a:lumMod val="76000"/>
                            </a:schemeClr>
                          </a:solidFill>
                          <a:latin typeface="EC Square Sans Pro"/>
                        </a:rPr>
                        <a:t>MNO declarations - beyond coverage obligations</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fr-BE">
                          <a:solidFill>
                            <a:schemeClr val="tx2"/>
                          </a:solidFill>
                          <a:latin typeface="EC Square Sans Pro"/>
                        </a:rPr>
                        <a:t>  </a:t>
                      </a:r>
                      <a:endParaRPr lang="en-IE">
                        <a:solidFill>
                          <a:schemeClr val="tx2"/>
                        </a:solidFill>
                        <a:latin typeface="EC Square Sans Pro"/>
                      </a:endParaRPr>
                    </a:p>
                  </a:txBody>
                  <a:tcPr/>
                </a:tc>
                <a:extLst>
                  <a:ext uri="{0D108BD9-81ED-4DB2-BD59-A6C34878D82A}">
                    <a16:rowId xmlns:a16="http://schemas.microsoft.com/office/drawing/2014/main" val="1952856126"/>
                  </a:ext>
                </a:extLst>
              </a:tr>
              <a:tr h="552322">
                <a:tc>
                  <a:txBody>
                    <a:bodyPr/>
                    <a:lstStyle/>
                    <a:p>
                      <a:r>
                        <a:rPr lang="en-IE" noProof="0">
                          <a:solidFill>
                            <a:schemeClr val="accent4"/>
                          </a:solidFill>
                          <a:latin typeface="EC Square Sans Pro"/>
                        </a:rPr>
                        <a:t>Other: please check carefully admissibility requirements!</a:t>
                      </a:r>
                    </a:p>
                  </a:txBody>
                  <a:tcPr/>
                </a:tc>
                <a:tc>
                  <a:txBody>
                    <a:bodyPr/>
                    <a:lstStyle/>
                    <a:p>
                      <a:pPr marL="285750" indent="-285750">
                        <a:buFont typeface="Wingdings" panose="05000000000000000000" pitchFamily="2" charset="2"/>
                        <a:buChar char="ü"/>
                      </a:pPr>
                      <a:endParaRPr lang="en-IE">
                        <a:solidFill>
                          <a:schemeClr val="tx2"/>
                        </a:solidFill>
                        <a:latin typeface="EC Square Sans Pro"/>
                      </a:endParaRPr>
                    </a:p>
                  </a:txBody>
                  <a:tcPr/>
                </a:tc>
                <a:extLst>
                  <a:ext uri="{0D108BD9-81ED-4DB2-BD59-A6C34878D82A}">
                    <a16:rowId xmlns:a16="http://schemas.microsoft.com/office/drawing/2014/main" val="708229252"/>
                  </a:ext>
                </a:extLst>
              </a:tr>
            </a:tbl>
          </a:graphicData>
        </a:graphic>
      </p:graphicFrame>
      <p:sp>
        <p:nvSpPr>
          <p:cNvPr id="5" name="Title 2">
            <a:extLst>
              <a:ext uri="{FF2B5EF4-FFF2-40B4-BE49-F238E27FC236}">
                <a16:creationId xmlns:a16="http://schemas.microsoft.com/office/drawing/2014/main" id="{0E760585-2BE3-4122-AAE0-926ED0B671CD}"/>
              </a:ext>
            </a:extLst>
          </p:cNvPr>
          <p:cNvSpPr txBox="1">
            <a:spLocks/>
          </p:cNvSpPr>
          <p:nvPr/>
        </p:nvSpPr>
        <p:spPr>
          <a:xfrm>
            <a:off x="1033462" y="229812"/>
            <a:ext cx="10515600" cy="782638"/>
          </a:xfrm>
          <a:prstGeom prst="rect">
            <a:avLst/>
          </a:prstGeom>
        </p:spPr>
        <p:txBody>
          <a:bodyPr vert="horz" lIns="91440" tIns="45720" rIns="91440" bIns="0" rtlCol="0" anchor="b" anchorCtr="0">
            <a:noAutofit/>
          </a:bodyPr>
          <a:lstStyle>
            <a:lvl1pPr>
              <a:lnSpc>
                <a:spcPct val="90000"/>
              </a:lnSpc>
              <a:spcBef>
                <a:spcPct val="0"/>
              </a:spcBef>
              <a:buNone/>
              <a:defRPr sz="4000">
                <a:solidFill>
                  <a:schemeClr val="tx2"/>
                </a:solidFill>
                <a:latin typeface="+mj-lt"/>
                <a:ea typeface="+mj-ea"/>
                <a:cs typeface="+mj-cs"/>
              </a:defRPr>
            </a:lvl1pPr>
          </a:lstStyle>
          <a:p>
            <a:r>
              <a:rPr lang="en-US" sz="3600" b="1">
                <a:latin typeface="EC Square Sans Pro"/>
                <a:ea typeface="+mj-lt"/>
                <a:cs typeface="+mj-lt"/>
              </a:rPr>
              <a:t>Requirements</a:t>
            </a:r>
            <a:r>
              <a:rPr lang="fr-BE" sz="3600" b="1">
                <a:latin typeface="EC Square Sans Pro"/>
                <a:ea typeface="+mj-lt"/>
                <a:cs typeface="+mj-lt"/>
              </a:rPr>
              <a:t> </a:t>
            </a:r>
            <a:endParaRPr lang="en-IE" sz="3600" b="1">
              <a:latin typeface="EC Square Sans Pro"/>
              <a:ea typeface="+mj-lt"/>
              <a:cs typeface="+mj-lt"/>
            </a:endParaRPr>
          </a:p>
        </p:txBody>
      </p:sp>
      <p:pic>
        <p:nvPicPr>
          <p:cNvPr id="2" name="Picture 1" descr="A map of a 5g network&#10;&#10;Description automatically generated">
            <a:extLst>
              <a:ext uri="{FF2B5EF4-FFF2-40B4-BE49-F238E27FC236}">
                <a16:creationId xmlns:a16="http://schemas.microsoft.com/office/drawing/2014/main" id="{9C8EFD63-A452-3BDE-6470-2ECCF3C66A87}"/>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9304" r="21112" b="26741"/>
          <a:stretch/>
        </p:blipFill>
        <p:spPr>
          <a:xfrm>
            <a:off x="10130945" y="221903"/>
            <a:ext cx="1786063" cy="1109609"/>
          </a:xfrm>
          <a:prstGeom prst="rect">
            <a:avLst/>
          </a:prstGeom>
        </p:spPr>
      </p:pic>
      <p:sp>
        <p:nvSpPr>
          <p:cNvPr id="3" name="Slide Number Placeholder 2">
            <a:extLst>
              <a:ext uri="{FF2B5EF4-FFF2-40B4-BE49-F238E27FC236}">
                <a16:creationId xmlns:a16="http://schemas.microsoft.com/office/drawing/2014/main" id="{A90C8BE8-89D4-C12C-B62F-968DCCC1BD36}"/>
              </a:ext>
            </a:extLst>
          </p:cNvPr>
          <p:cNvSpPr>
            <a:spLocks noGrp="1"/>
          </p:cNvSpPr>
          <p:nvPr>
            <p:ph type="sldNum" sz="quarter" idx="12"/>
          </p:nvPr>
        </p:nvSpPr>
        <p:spPr/>
        <p:txBody>
          <a:bodyPr/>
          <a:lstStyle/>
          <a:p>
            <a:fld id="{F46C79FD-C571-418B-AB0F-5EE936C85276}" type="slidenum">
              <a:rPr lang="en-GB" smtClean="0"/>
              <a:t>32</a:t>
            </a:fld>
            <a:endParaRPr lang="en-GB"/>
          </a:p>
        </p:txBody>
      </p:sp>
    </p:spTree>
    <p:extLst>
      <p:ext uri="{BB962C8B-B14F-4D97-AF65-F5344CB8AC3E}">
        <p14:creationId xmlns:p14="http://schemas.microsoft.com/office/powerpoint/2010/main" val="2295355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1868975" y="4337762"/>
            <a:ext cx="10156297" cy="1655762"/>
          </a:xfrm>
        </p:spPr>
        <p:txBody>
          <a:bodyPr vert="horz" lIns="91440" tIns="45720" rIns="91440" bIns="45720" rtlCol="0" anchor="t">
            <a:noAutofit/>
          </a:bodyPr>
          <a:lstStyle/>
          <a:p>
            <a:pPr algn="r">
              <a:spcAft>
                <a:spcPts val="0"/>
              </a:spcAft>
            </a:pPr>
            <a:endParaRPr lang="en-IE"/>
          </a:p>
          <a:p>
            <a:pPr algn="r">
              <a:spcAft>
                <a:spcPts val="0"/>
              </a:spcAft>
            </a:pPr>
            <a:r>
              <a:rPr lang="en-IE" b="1">
                <a:solidFill>
                  <a:schemeClr val="tx2">
                    <a:lumMod val="76000"/>
                  </a:schemeClr>
                </a:solidFill>
                <a:latin typeface="EC Square Sans Pro"/>
              </a:rPr>
              <a:t>Amalia LEBU</a:t>
            </a:r>
          </a:p>
          <a:p>
            <a:pPr algn="r">
              <a:spcAft>
                <a:spcPts val="0"/>
              </a:spcAft>
            </a:pPr>
            <a:r>
              <a:rPr lang="en-IE"/>
              <a:t> </a:t>
            </a:r>
            <a:r>
              <a:rPr lang="en-IE" sz="2000" i="1">
                <a:solidFill>
                  <a:schemeClr val="tx2">
                    <a:lumMod val="76000"/>
                  </a:schemeClr>
                </a:solidFill>
                <a:latin typeface="EC Square Sans Pro"/>
              </a:rPr>
              <a:t>Investment in High-Capacity Networks</a:t>
            </a:r>
          </a:p>
          <a:p>
            <a:pPr algn="r">
              <a:spcAft>
                <a:spcPts val="0"/>
              </a:spcAft>
            </a:pPr>
            <a:r>
              <a:rPr lang="en-IE" sz="2000" i="1">
                <a:solidFill>
                  <a:schemeClr val="tx2">
                    <a:lumMod val="76000"/>
                  </a:schemeClr>
                </a:solidFill>
                <a:latin typeface="EC Square Sans Pro"/>
              </a:rPr>
              <a:t>European Commission, DG CONNECT, Unit B5</a:t>
            </a:r>
          </a:p>
        </p:txBody>
      </p:sp>
      <p:pic>
        <p:nvPicPr>
          <p:cNvPr id="2" name="Picture 1" descr="A screenshot of a cell phone with a city and clouds&#10;&#10;Description automatically generated">
            <a:extLst>
              <a:ext uri="{FF2B5EF4-FFF2-40B4-BE49-F238E27FC236}">
                <a16:creationId xmlns:a16="http://schemas.microsoft.com/office/drawing/2014/main" id="{21E5C69B-D682-FD95-1C3B-3896AC78F291}"/>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4091" t="-455" r="27671" b="22882"/>
          <a:stretch/>
        </p:blipFill>
        <p:spPr>
          <a:xfrm>
            <a:off x="698643" y="3688793"/>
            <a:ext cx="3020602" cy="2937397"/>
          </a:xfrm>
          <a:prstGeom prst="rect">
            <a:avLst/>
          </a:prstGeom>
        </p:spPr>
      </p:pic>
      <p:sp>
        <p:nvSpPr>
          <p:cNvPr id="7" name="Slide Number Placeholder 6">
            <a:extLst>
              <a:ext uri="{FF2B5EF4-FFF2-40B4-BE49-F238E27FC236}">
                <a16:creationId xmlns:a16="http://schemas.microsoft.com/office/drawing/2014/main" id="{D2B5333A-ADC8-2715-E910-D4CFD60322D5}"/>
              </a:ext>
            </a:extLst>
          </p:cNvPr>
          <p:cNvSpPr>
            <a:spLocks noGrp="1"/>
          </p:cNvSpPr>
          <p:nvPr>
            <p:ph type="sldNum" sz="quarter" idx="12"/>
          </p:nvPr>
        </p:nvSpPr>
        <p:spPr/>
        <p:txBody>
          <a:bodyPr/>
          <a:lstStyle/>
          <a:p>
            <a:fld id="{F46C79FD-C571-418B-AB0F-5EE936C85276}" type="slidenum">
              <a:rPr lang="en-GB" smtClean="0"/>
              <a:t>33</a:t>
            </a:fld>
            <a:endParaRPr lang="en-GB"/>
          </a:p>
        </p:txBody>
      </p:sp>
      <p:pic>
        <p:nvPicPr>
          <p:cNvPr id="3" name="Picture 2">
            <a:extLst>
              <a:ext uri="{FF2B5EF4-FFF2-40B4-BE49-F238E27FC236}">
                <a16:creationId xmlns:a16="http://schemas.microsoft.com/office/drawing/2014/main" id="{9EB06EB7-D8E0-27DB-C486-D680896D4998}"/>
              </a:ext>
            </a:extLst>
          </p:cNvPr>
          <p:cNvPicPr>
            <a:picLocks noChangeAspect="1"/>
          </p:cNvPicPr>
          <p:nvPr/>
        </p:nvPicPr>
        <p:blipFill>
          <a:blip r:embed="rId3"/>
          <a:stretch>
            <a:fillRect/>
          </a:stretch>
        </p:blipFill>
        <p:spPr>
          <a:xfrm>
            <a:off x="10282174" y="373205"/>
            <a:ext cx="1397202" cy="1414241"/>
          </a:xfrm>
          <a:prstGeom prst="rect">
            <a:avLst/>
          </a:prstGeom>
        </p:spPr>
      </p:pic>
      <p:sp>
        <p:nvSpPr>
          <p:cNvPr id="11" name="Title 3">
            <a:extLst>
              <a:ext uri="{FF2B5EF4-FFF2-40B4-BE49-F238E27FC236}">
                <a16:creationId xmlns:a16="http://schemas.microsoft.com/office/drawing/2014/main" id="{B70FF321-18C4-2F9F-F5FF-35A325608432}"/>
              </a:ext>
            </a:extLst>
          </p:cNvPr>
          <p:cNvSpPr>
            <a:spLocks noGrp="1"/>
          </p:cNvSpPr>
          <p:nvPr>
            <p:ph type="ctrTitle"/>
          </p:nvPr>
        </p:nvSpPr>
        <p:spPr>
          <a:xfrm>
            <a:off x="981513" y="2302648"/>
            <a:ext cx="10930855" cy="1382811"/>
          </a:xfrm>
        </p:spPr>
        <p:txBody>
          <a:bodyPr/>
          <a:lstStyle/>
          <a:p>
            <a:r>
              <a:rPr lang="en-US" sz="2000" b="1">
                <a:solidFill>
                  <a:schemeClr val="tx2">
                    <a:lumMod val="76000"/>
                  </a:schemeClr>
                </a:solidFill>
                <a:latin typeface="EC Square Sans Pro"/>
                <a:ea typeface="+mn-ea"/>
                <a:cs typeface="+mn-cs"/>
              </a:rPr>
              <a:t/>
            </a:r>
            <a:br>
              <a:rPr lang="en-US" sz="2000" b="1">
                <a:solidFill>
                  <a:schemeClr val="tx2">
                    <a:lumMod val="76000"/>
                  </a:schemeClr>
                </a:solidFill>
                <a:latin typeface="EC Square Sans Pro"/>
                <a:ea typeface="+mn-ea"/>
                <a:cs typeface="+mn-cs"/>
              </a:rPr>
            </a:br>
            <a:r>
              <a:rPr lang="en-US"/>
              <a:t/>
            </a:r>
            <a:br>
              <a:rPr lang="en-US"/>
            </a:br>
            <a:r>
              <a:rPr lang="en-US" b="1">
                <a:solidFill>
                  <a:schemeClr val="tx2">
                    <a:lumMod val="76000"/>
                  </a:schemeClr>
                </a:solidFill>
                <a:latin typeface="EC Square Sans Pro"/>
                <a:ea typeface="+mn-ea"/>
                <a:cs typeface="+mn-cs"/>
              </a:rPr>
              <a:t>5GLSP</a:t>
            </a:r>
            <a:r>
              <a:rPr lang="en-US"/>
              <a:t/>
            </a:r>
            <a:br>
              <a:rPr lang="en-US"/>
            </a:br>
            <a:r>
              <a:rPr lang="en-US" sz="3200" i="1">
                <a:solidFill>
                  <a:schemeClr val="tx2">
                    <a:lumMod val="76000"/>
                  </a:schemeClr>
                </a:solidFill>
                <a:latin typeface="EC Square Sans Pro"/>
              </a:rPr>
              <a:t>5G and Edge Cloud for Smart Communities </a:t>
            </a:r>
            <a:endParaRPr lang="en-IE" sz="3200" i="1">
              <a:solidFill>
                <a:schemeClr val="tx2">
                  <a:lumMod val="76000"/>
                </a:schemeClr>
              </a:solidFill>
              <a:latin typeface="EC Square Sans Pro"/>
            </a:endParaRPr>
          </a:p>
        </p:txBody>
      </p:sp>
      <p:sp>
        <p:nvSpPr>
          <p:cNvPr id="6" name="TextBox 5">
            <a:extLst>
              <a:ext uri="{FF2B5EF4-FFF2-40B4-BE49-F238E27FC236}">
                <a16:creationId xmlns:a16="http://schemas.microsoft.com/office/drawing/2014/main" id="{9BA3ADB0-D315-49F0-D46B-31D3E11C22F2}"/>
              </a:ext>
            </a:extLst>
          </p:cNvPr>
          <p:cNvSpPr txBox="1"/>
          <p:nvPr/>
        </p:nvSpPr>
        <p:spPr>
          <a:xfrm>
            <a:off x="8640410" y="802561"/>
            <a:ext cx="1643149" cy="984885"/>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IE">
                <a:solidFill>
                  <a:schemeClr val="tx2">
                    <a:lumMod val="76000"/>
                  </a:schemeClr>
                </a:solidFill>
                <a:latin typeface="EC Square Sans Pro"/>
              </a:rPr>
              <a:t>Join at </a:t>
            </a:r>
          </a:p>
          <a:p>
            <a:pPr marL="0" marR="0" lvl="0" indent="0" algn="r" defTabSz="914400" rtl="0" eaLnBrk="1" fontAlgn="auto" latinLnBrk="0" hangingPunct="1">
              <a:lnSpc>
                <a:spcPct val="100000"/>
              </a:lnSpc>
              <a:spcBef>
                <a:spcPts val="0"/>
              </a:spcBef>
              <a:spcAft>
                <a:spcPts val="0"/>
              </a:spcAft>
              <a:buClrTx/>
              <a:buSzTx/>
              <a:buFontTx/>
              <a:buNone/>
              <a:tabLst/>
              <a:defRPr/>
            </a:pPr>
            <a:r>
              <a:rPr lang="en-IE" sz="2000" b="1">
                <a:solidFill>
                  <a:schemeClr val="tx2">
                    <a:lumMod val="76000"/>
                  </a:schemeClr>
                </a:solidFill>
                <a:latin typeface="EC Square Sans Pro"/>
              </a:rPr>
              <a:t>Slido.com</a:t>
            </a:r>
          </a:p>
          <a:p>
            <a:pPr marL="0" marR="0" lvl="0" indent="0" algn="r" defTabSz="914400" rtl="0" eaLnBrk="1" fontAlgn="auto" latinLnBrk="0" hangingPunct="1">
              <a:lnSpc>
                <a:spcPct val="100000"/>
              </a:lnSpc>
              <a:spcBef>
                <a:spcPts val="0"/>
              </a:spcBef>
              <a:spcAft>
                <a:spcPts val="0"/>
              </a:spcAft>
              <a:buClrTx/>
              <a:buSzTx/>
              <a:buFontTx/>
              <a:buNone/>
              <a:tabLst/>
              <a:defRPr/>
            </a:pPr>
            <a:r>
              <a:rPr lang="en-IE" sz="2000" b="1">
                <a:solidFill>
                  <a:schemeClr val="tx2">
                    <a:lumMod val="76000"/>
                  </a:schemeClr>
                </a:solidFill>
                <a:latin typeface="EC Square Sans Pro"/>
              </a:rPr>
              <a:t>#CEFDigital</a:t>
            </a:r>
          </a:p>
        </p:txBody>
      </p:sp>
    </p:spTree>
    <p:extLst>
      <p:ext uri="{BB962C8B-B14F-4D97-AF65-F5344CB8AC3E}">
        <p14:creationId xmlns:p14="http://schemas.microsoft.com/office/powerpoint/2010/main" val="4973854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76300" y="196441"/>
            <a:ext cx="13945428" cy="782357"/>
          </a:xfrm>
        </p:spPr>
        <p:txBody>
          <a:bodyPr/>
          <a:lstStyle/>
          <a:p>
            <a:r>
              <a:rPr lang="en-US" sz="3600" b="1">
                <a:latin typeface="EC Square Sans Pro"/>
                <a:ea typeface="+mj-lt"/>
                <a:cs typeface="+mj-lt"/>
              </a:rPr>
              <a:t>5G and Edge for Smart Communities </a:t>
            </a:r>
          </a:p>
        </p:txBody>
      </p:sp>
      <p:sp>
        <p:nvSpPr>
          <p:cNvPr id="6" name="TextBox 5"/>
          <p:cNvSpPr txBox="1"/>
          <p:nvPr/>
        </p:nvSpPr>
        <p:spPr>
          <a:xfrm>
            <a:off x="850194" y="1011127"/>
            <a:ext cx="9129418" cy="830997"/>
          </a:xfrm>
          <a:prstGeom prst="rect">
            <a:avLst/>
          </a:prstGeom>
          <a:noFill/>
        </p:spPr>
        <p:txBody>
          <a:bodyPr wrap="square" lIns="91440" tIns="45720" rIns="91440" bIns="45720" rtlCol="0" anchor="t">
            <a:spAutoFit/>
          </a:bodyPr>
          <a:lstStyle/>
          <a:p>
            <a:pPr>
              <a:defRPr/>
            </a:pPr>
            <a:r>
              <a:rPr kumimoji="0" lang="en-US" sz="2400" b="1" i="1" u="none" strike="noStrike" kern="1200" cap="none" spc="0" normalizeH="0" baseline="0" noProof="0">
                <a:ln>
                  <a:noFill/>
                </a:ln>
                <a:solidFill>
                  <a:srgbClr val="FFC000"/>
                </a:solidFill>
                <a:effectLst/>
                <a:uLnTx/>
                <a:uFillTx/>
                <a:latin typeface="Arial"/>
                <a:ea typeface="+mn-ea"/>
                <a:cs typeface="+mn-cs"/>
              </a:rPr>
              <a:t>CEF-DIG-2024-5GLSP-SMARTCOM-WORKS: 5G large scale </a:t>
            </a:r>
            <a:r>
              <a:rPr lang="en-US" sz="2400" b="1" i="1">
                <a:solidFill>
                  <a:srgbClr val="FFC000"/>
                </a:solidFill>
                <a:latin typeface="Arial"/>
              </a:rPr>
              <a:t>pilots 5G</a:t>
            </a:r>
            <a:r>
              <a:rPr kumimoji="0" lang="en-US" sz="2400" b="1" i="1" u="none" strike="noStrike" kern="1200" cap="none" spc="0" normalizeH="0" baseline="0" noProof="0">
                <a:ln>
                  <a:noFill/>
                </a:ln>
                <a:solidFill>
                  <a:srgbClr val="FFC000"/>
                </a:solidFill>
                <a:effectLst/>
                <a:uLnTx/>
                <a:uFillTx/>
                <a:latin typeface="Arial"/>
                <a:ea typeface="+mn-ea"/>
                <a:cs typeface="+mn-cs"/>
              </a:rPr>
              <a:t> and Edge for Smart Communities – Works</a:t>
            </a:r>
            <a:endParaRPr kumimoji="0" lang="en-IE" sz="2400" b="0" i="0" u="none" strike="noStrike" kern="1200" cap="none" spc="0" normalizeH="0" baseline="0" noProof="0">
              <a:ln>
                <a:noFill/>
              </a:ln>
              <a:solidFill>
                <a:srgbClr val="4D4D4D"/>
              </a:solidFill>
              <a:effectLst/>
              <a:uLnTx/>
              <a:uFillTx/>
              <a:latin typeface="Arial"/>
              <a:ea typeface="+mn-ea"/>
              <a:cs typeface="+mn-cs"/>
            </a:endParaRPr>
          </a:p>
        </p:txBody>
      </p:sp>
      <p:sp>
        <p:nvSpPr>
          <p:cNvPr id="10" name="Content Placeholder 1"/>
          <p:cNvSpPr txBox="1">
            <a:spLocks/>
          </p:cNvSpPr>
          <p:nvPr/>
        </p:nvSpPr>
        <p:spPr>
          <a:xfrm>
            <a:off x="279399" y="2928747"/>
            <a:ext cx="4668381" cy="3780410"/>
          </a:xfrm>
          <a:prstGeom prst="rect">
            <a:avLst/>
          </a:prstGeom>
        </p:spPr>
        <p:txBody>
          <a:bodyPr anchor="t"/>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Bef>
                <a:spcPts val="1200"/>
              </a:spcBef>
            </a:pPr>
            <a:r>
              <a:rPr lang="en-US"/>
              <a:t>Call-4: </a:t>
            </a:r>
            <a:r>
              <a:rPr lang="en-US" b="1"/>
              <a:t>52.5 million euros</a:t>
            </a:r>
            <a:r>
              <a:rPr lang="en-US"/>
              <a:t> </a:t>
            </a:r>
          </a:p>
        </p:txBody>
      </p:sp>
      <p:sp>
        <p:nvSpPr>
          <p:cNvPr id="12" name="ZoneTexte 7"/>
          <p:cNvSpPr txBox="1"/>
          <p:nvPr/>
        </p:nvSpPr>
        <p:spPr>
          <a:xfrm>
            <a:off x="803371" y="2290863"/>
            <a:ext cx="2812858" cy="523220"/>
          </a:xfrm>
          <a:prstGeom prst="rect">
            <a:avLst/>
          </a:prstGeom>
          <a:noFill/>
        </p:spPr>
        <p:txBody>
          <a:bodyPr wrap="square" lIns="91440" tIns="45720" rIns="91440" bIns="45720" rtlCol="0" anchor="t">
            <a:spAutoFit/>
          </a:bodyPr>
          <a:lstStyle/>
          <a:p>
            <a:pPr algn="ctr"/>
            <a:r>
              <a:rPr lang="en-US" sz="2800" b="1">
                <a:solidFill>
                  <a:srgbClr val="082A6A"/>
                </a:solidFill>
                <a:latin typeface="EC Square Sans Pro"/>
              </a:rPr>
              <a:t>Funding</a:t>
            </a:r>
          </a:p>
        </p:txBody>
      </p:sp>
      <p:pic>
        <p:nvPicPr>
          <p:cNvPr id="3" name="Picture 2" descr="A screenshot of a cell phone with a city and clouds&#10;&#10;Description automatically generated">
            <a:extLst>
              <a:ext uri="{FF2B5EF4-FFF2-40B4-BE49-F238E27FC236}">
                <a16:creationId xmlns:a16="http://schemas.microsoft.com/office/drawing/2014/main" id="{629E0272-2F5E-989E-0EEE-68D129A2C373}"/>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4091" t="-455" r="27671" b="22882"/>
          <a:stretch/>
        </p:blipFill>
        <p:spPr>
          <a:xfrm>
            <a:off x="9996755" y="149010"/>
            <a:ext cx="1757031" cy="1708632"/>
          </a:xfrm>
          <a:prstGeom prst="rect">
            <a:avLst/>
          </a:prstGeom>
        </p:spPr>
      </p:pic>
      <p:sp>
        <p:nvSpPr>
          <p:cNvPr id="2" name="Slide Number Placeholder 1">
            <a:extLst>
              <a:ext uri="{FF2B5EF4-FFF2-40B4-BE49-F238E27FC236}">
                <a16:creationId xmlns:a16="http://schemas.microsoft.com/office/drawing/2014/main" id="{198D79EA-DF42-DFF8-860A-BEED2ADEB8BE}"/>
              </a:ext>
            </a:extLst>
          </p:cNvPr>
          <p:cNvSpPr>
            <a:spLocks noGrp="1"/>
          </p:cNvSpPr>
          <p:nvPr>
            <p:ph type="sldNum" sz="quarter" idx="12"/>
          </p:nvPr>
        </p:nvSpPr>
        <p:spPr/>
        <p:txBody>
          <a:bodyPr/>
          <a:lstStyle/>
          <a:p>
            <a:fld id="{F46C79FD-C571-418B-AB0F-5EE936C85276}" type="slidenum">
              <a:rPr lang="en-GB" smtClean="0"/>
              <a:t>34</a:t>
            </a:fld>
            <a:endParaRPr lang="en-GB"/>
          </a:p>
        </p:txBody>
      </p:sp>
      <p:graphicFrame>
        <p:nvGraphicFramePr>
          <p:cNvPr id="15" name="Chart 14">
            <a:extLst>
              <a:ext uri="{FF2B5EF4-FFF2-40B4-BE49-F238E27FC236}">
                <a16:creationId xmlns:a16="http://schemas.microsoft.com/office/drawing/2014/main" id="{2932172C-9051-82CB-7063-5C7003F7F891}"/>
              </a:ext>
            </a:extLst>
          </p:cNvPr>
          <p:cNvGraphicFramePr>
            <a:graphicFrameLocks/>
          </p:cNvGraphicFramePr>
          <p:nvPr/>
        </p:nvGraphicFramePr>
        <p:xfrm>
          <a:off x="-567639" y="3109398"/>
          <a:ext cx="6203458" cy="3880125"/>
        </p:xfrm>
        <a:graphic>
          <a:graphicData uri="http://schemas.openxmlformats.org/drawingml/2006/chart">
            <c:chart xmlns:c="http://schemas.openxmlformats.org/drawingml/2006/chart" xmlns:r="http://schemas.openxmlformats.org/officeDocument/2006/relationships" r:id="rId3"/>
          </a:graphicData>
        </a:graphic>
      </p:graphicFrame>
      <p:sp>
        <p:nvSpPr>
          <p:cNvPr id="5" name="ZoneTexte 7">
            <a:extLst>
              <a:ext uri="{FF2B5EF4-FFF2-40B4-BE49-F238E27FC236}">
                <a16:creationId xmlns:a16="http://schemas.microsoft.com/office/drawing/2014/main" id="{85D5919C-38AC-5898-A3BF-54BF6E6126F8}"/>
              </a:ext>
            </a:extLst>
          </p:cNvPr>
          <p:cNvSpPr txBox="1"/>
          <p:nvPr/>
        </p:nvSpPr>
        <p:spPr>
          <a:xfrm>
            <a:off x="5312915" y="2290863"/>
            <a:ext cx="2812858" cy="523220"/>
          </a:xfrm>
          <a:prstGeom prst="rect">
            <a:avLst/>
          </a:prstGeom>
          <a:noFill/>
        </p:spPr>
        <p:txBody>
          <a:bodyPr wrap="square" lIns="91440" tIns="45720" rIns="91440" bIns="45720" rtlCol="0" anchor="t">
            <a:spAutoFit/>
          </a:bodyPr>
          <a:lstStyle/>
          <a:p>
            <a:pPr algn="ctr"/>
            <a:r>
              <a:rPr lang="fr-FR" sz="2800" b="1">
                <a:solidFill>
                  <a:srgbClr val="082A6A"/>
                </a:solidFill>
                <a:latin typeface="EC Square Sans Pro"/>
              </a:rPr>
              <a:t>Objectives</a:t>
            </a:r>
          </a:p>
        </p:txBody>
      </p:sp>
      <p:sp>
        <p:nvSpPr>
          <p:cNvPr id="7" name="Content Placeholder 1">
            <a:extLst>
              <a:ext uri="{FF2B5EF4-FFF2-40B4-BE49-F238E27FC236}">
                <a16:creationId xmlns:a16="http://schemas.microsoft.com/office/drawing/2014/main" id="{12E8847C-9AF5-2024-C4C9-16126B2FE6F9}"/>
              </a:ext>
            </a:extLst>
          </p:cNvPr>
          <p:cNvSpPr txBox="1">
            <a:spLocks/>
          </p:cNvSpPr>
          <p:nvPr/>
        </p:nvSpPr>
        <p:spPr>
          <a:xfrm>
            <a:off x="5150342" y="3014982"/>
            <a:ext cx="6203458" cy="3984667"/>
          </a:xfrm>
          <a:prstGeom prst="rect">
            <a:avLst/>
          </a:prstGeom>
        </p:spPr>
        <p:txBody>
          <a:bodyPr lIns="91440" tIns="45720" rIns="91440" bIns="45720" anchor="t"/>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Bef>
                <a:spcPts val="1200"/>
              </a:spcBef>
            </a:pPr>
            <a:r>
              <a:rPr lang="en-US" sz="1800">
                <a:solidFill>
                  <a:schemeClr val="tx2">
                    <a:lumMod val="76000"/>
                  </a:schemeClr>
                </a:solidFill>
                <a:latin typeface="EC Square Sans Pro"/>
              </a:rPr>
              <a:t>Deployment of 5G and Edge infrastructure elements that enable innovative use-cases for </a:t>
            </a:r>
            <a:r>
              <a:rPr lang="en-US" sz="1800" b="1">
                <a:solidFill>
                  <a:schemeClr val="tx2">
                    <a:lumMod val="76000"/>
                  </a:schemeClr>
                </a:solidFill>
                <a:latin typeface="EC Square Sans Pro"/>
              </a:rPr>
              <a:t>socio-economic drivers</a:t>
            </a:r>
          </a:p>
          <a:p>
            <a:pPr marL="285750" indent="-285750">
              <a:spcBef>
                <a:spcPts val="1200"/>
              </a:spcBef>
            </a:pPr>
            <a:r>
              <a:rPr lang="en-US" sz="1800" b="1">
                <a:solidFill>
                  <a:schemeClr val="tx2">
                    <a:lumMod val="76000"/>
                  </a:schemeClr>
                </a:solidFill>
                <a:latin typeface="EC Square Sans Pro"/>
              </a:rPr>
              <a:t>3C Network Alignment</a:t>
            </a:r>
            <a:r>
              <a:rPr lang="en-US" sz="1800">
                <a:solidFill>
                  <a:schemeClr val="tx2">
                    <a:lumMod val="76000"/>
                  </a:schemeClr>
                </a:solidFill>
                <a:latin typeface="EC Square Sans Pro"/>
              </a:rPr>
              <a:t>: Contribute to the Connected Collaborative Computing (3C) Network by transitioning to </a:t>
            </a:r>
            <a:r>
              <a:rPr lang="en-US" sz="1800" err="1">
                <a:solidFill>
                  <a:schemeClr val="tx2">
                    <a:lumMod val="76000"/>
                  </a:schemeClr>
                </a:solidFill>
                <a:latin typeface="EC Square Sans Pro"/>
              </a:rPr>
              <a:t>virtualised</a:t>
            </a:r>
            <a:r>
              <a:rPr lang="en-US" sz="1800">
                <a:solidFill>
                  <a:schemeClr val="tx2">
                    <a:lumMod val="76000"/>
                  </a:schemeClr>
                </a:solidFill>
                <a:latin typeface="EC Square Sans Pro"/>
              </a:rPr>
              <a:t> and cloud-native infrastructure</a:t>
            </a:r>
          </a:p>
          <a:p>
            <a:pPr marL="285750" indent="-285750">
              <a:spcBef>
                <a:spcPts val="1200"/>
              </a:spcBef>
            </a:pPr>
            <a:r>
              <a:rPr lang="en-US" sz="1800" b="1">
                <a:solidFill>
                  <a:schemeClr val="tx2">
                    <a:lumMod val="76000"/>
                  </a:schemeClr>
                </a:solidFill>
                <a:latin typeface="EC Square Sans Pro"/>
              </a:rPr>
              <a:t>Innovation Support</a:t>
            </a:r>
            <a:r>
              <a:rPr lang="en-US" sz="1800">
                <a:solidFill>
                  <a:schemeClr val="tx2">
                    <a:lumMod val="76000"/>
                  </a:schemeClr>
                </a:solidFill>
                <a:latin typeface="EC Square Sans Pro"/>
              </a:rPr>
              <a:t>: Enable new operational models, social innovation, and business models within European vertical sectors</a:t>
            </a:r>
          </a:p>
        </p:txBody>
      </p:sp>
    </p:spTree>
    <p:extLst>
      <p:ext uri="{BB962C8B-B14F-4D97-AF65-F5344CB8AC3E}">
        <p14:creationId xmlns:p14="http://schemas.microsoft.com/office/powerpoint/2010/main" val="42909592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019" y="275687"/>
            <a:ext cx="11900763" cy="445122"/>
          </a:xfrm>
        </p:spPr>
        <p:txBody>
          <a:bodyPr lIns="91440" tIns="45720" rIns="91440" bIns="45720" anchor="t">
            <a:noAutofit/>
          </a:bodyPr>
          <a:lstStyle/>
          <a:p>
            <a:pPr>
              <a:lnSpc>
                <a:spcPct val="100000"/>
              </a:lnSpc>
              <a:spcBef>
                <a:spcPts val="0"/>
              </a:spcBef>
              <a:defRPr/>
            </a:pPr>
            <a:r>
              <a:rPr lang="en-GB" sz="3500">
                <a:solidFill>
                  <a:prstClr val="white"/>
                </a:solidFill>
                <a:latin typeface="EC Square Sans Pro"/>
                <a:ea typeface="+mn-ea"/>
                <a:cs typeface="+mn-cs"/>
              </a:rPr>
              <a:t>5G</a:t>
            </a:r>
            <a:r>
              <a:rPr lang="en-GB" sz="3500">
                <a:latin typeface="EC Square Sans Pro"/>
              </a:rPr>
              <a:t> and Edge Cloud for Smart Communities – Call 1 and 2</a:t>
            </a:r>
            <a:endParaRPr lang="en-US" sz="3500">
              <a:latin typeface="EC Square Sans Pro"/>
            </a:endParaRPr>
          </a:p>
        </p:txBody>
      </p:sp>
      <p:pic>
        <p:nvPicPr>
          <p:cNvPr id="4" name="Picture 3" descr="A map of europe with white and blue text&#10;&#10;Description automatically generated">
            <a:extLst>
              <a:ext uri="{FF2B5EF4-FFF2-40B4-BE49-F238E27FC236}">
                <a16:creationId xmlns:a16="http://schemas.microsoft.com/office/drawing/2014/main" id="{C6964E80-1A1E-7168-98CA-A55DC856822C}"/>
              </a:ext>
            </a:extLst>
          </p:cNvPr>
          <p:cNvPicPr>
            <a:picLocks noChangeAspect="1"/>
          </p:cNvPicPr>
          <p:nvPr/>
        </p:nvPicPr>
        <p:blipFill>
          <a:blip r:embed="rId3"/>
          <a:stretch>
            <a:fillRect/>
          </a:stretch>
        </p:blipFill>
        <p:spPr>
          <a:xfrm>
            <a:off x="0" y="1187745"/>
            <a:ext cx="8569377" cy="5747898"/>
          </a:xfrm>
          <a:prstGeom prst="rect">
            <a:avLst/>
          </a:prstGeom>
        </p:spPr>
      </p:pic>
      <p:sp>
        <p:nvSpPr>
          <p:cNvPr id="5" name="TextBox 4">
            <a:extLst>
              <a:ext uri="{FF2B5EF4-FFF2-40B4-BE49-F238E27FC236}">
                <a16:creationId xmlns:a16="http://schemas.microsoft.com/office/drawing/2014/main" id="{4D63509D-0E19-2170-7E08-AE05A5734109}"/>
              </a:ext>
            </a:extLst>
          </p:cNvPr>
          <p:cNvSpPr txBox="1"/>
          <p:nvPr/>
        </p:nvSpPr>
        <p:spPr>
          <a:xfrm>
            <a:off x="8787129" y="2169240"/>
            <a:ext cx="2387961" cy="1200329"/>
          </a:xfrm>
          <a:prstGeom prst="rect">
            <a:avLst/>
          </a:prstGeom>
          <a:noFill/>
        </p:spPr>
        <p:txBody>
          <a:bodyPr wrap="non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800" b="1" i="0" u="none" strike="noStrike" kern="1200" cap="none" spc="0" normalizeH="0" baseline="0" noProof="0">
                <a:ln>
                  <a:noFill/>
                </a:ln>
                <a:solidFill>
                  <a:schemeClr val="accent1">
                    <a:lumMod val="49000"/>
                  </a:schemeClr>
                </a:solidFill>
                <a:effectLst/>
                <a:uLnTx/>
                <a:uFillTx/>
                <a:latin typeface="EC Square Sans Pro"/>
              </a:rPr>
              <a:t>17 Projects</a:t>
            </a:r>
            <a:endParaRPr lang="en-IE" sz="1800" b="1" i="0" u="none" strike="noStrike" kern="1200" cap="none" spc="0" normalizeH="0" baseline="0" noProof="0">
              <a:ln>
                <a:noFill/>
              </a:ln>
              <a:solidFill>
                <a:schemeClr val="accent1">
                  <a:lumMod val="49000"/>
                </a:schemeClr>
              </a:solidFill>
              <a:effectLst/>
              <a:uLnTx/>
              <a:uFillTx/>
              <a:latin typeface="EC Square Sans Pro"/>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800" b="1" i="0" u="none" strike="noStrike" kern="1200" cap="none" spc="0" normalizeH="0" baseline="0" noProof="0">
                <a:ln>
                  <a:noFill/>
                </a:ln>
                <a:solidFill>
                  <a:schemeClr val="accent1">
                    <a:lumMod val="49000"/>
                  </a:schemeClr>
                </a:solidFill>
                <a:effectLst/>
                <a:uLnTx/>
                <a:uFillTx/>
                <a:latin typeface="EC Square Sans Pro"/>
              </a:rPr>
              <a:t>€ 57.8 M grants</a:t>
            </a:r>
            <a:endParaRPr lang="en-IE" sz="1800" b="1" i="0" u="none" strike="noStrike" kern="1200" cap="none" spc="0" normalizeH="0" baseline="0" noProof="0">
              <a:ln>
                <a:noFill/>
              </a:ln>
              <a:solidFill>
                <a:schemeClr val="accent1">
                  <a:lumMod val="49000"/>
                </a:schemeClr>
              </a:solidFill>
              <a:effectLst/>
              <a:uLnTx/>
              <a:uFillTx/>
              <a:latin typeface="EC Square Sans Pro"/>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800" b="0" i="0" u="none" strike="noStrike" kern="1200" cap="none" spc="0" normalizeH="0" baseline="0" noProof="0">
                <a:ln>
                  <a:noFill/>
                </a:ln>
                <a:solidFill>
                  <a:schemeClr val="accent1">
                    <a:lumMod val="49000"/>
                  </a:schemeClr>
                </a:solidFill>
                <a:effectLst/>
                <a:uLnTx/>
                <a:uFillTx/>
                <a:latin typeface="EC Square Sans Pro"/>
              </a:rPr>
              <a:t>Numerous use cases</a:t>
            </a:r>
            <a:endParaRPr lang="en-IE" sz="1800" b="0" i="0" u="none" strike="noStrike" kern="1200" cap="none" spc="0" normalizeH="0" baseline="0" noProof="0">
              <a:ln>
                <a:noFill/>
              </a:ln>
              <a:solidFill>
                <a:schemeClr val="accent1">
                  <a:lumMod val="49000"/>
                </a:schemeClr>
              </a:solidFill>
              <a:effectLst/>
              <a:uLnTx/>
              <a:uFillTx/>
              <a:latin typeface="EC Square Sans Pro"/>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800" b="0" i="0" u="none" strike="noStrike" kern="1200" cap="none" spc="0" normalizeH="0" baseline="0" noProof="0">
                <a:ln>
                  <a:noFill/>
                </a:ln>
                <a:solidFill>
                  <a:schemeClr val="accent1">
                    <a:lumMod val="49000"/>
                  </a:schemeClr>
                </a:solidFill>
                <a:effectLst/>
                <a:uLnTx/>
                <a:uFillTx/>
                <a:latin typeface="EC Square Sans Pro"/>
              </a:rPr>
              <a:t>Wide EU coverage</a:t>
            </a:r>
            <a:endParaRPr lang="en-IE" sz="1800" b="0" i="0" u="none" strike="noStrike" kern="1200" cap="none" spc="0" normalizeH="0" baseline="0" noProof="0">
              <a:ln>
                <a:noFill/>
              </a:ln>
              <a:solidFill>
                <a:schemeClr val="accent1">
                  <a:lumMod val="49000"/>
                </a:schemeClr>
              </a:solidFill>
              <a:effectLst/>
              <a:uLnTx/>
              <a:uFillTx/>
              <a:latin typeface="EC Square Sans Pro"/>
            </a:endParaRPr>
          </a:p>
        </p:txBody>
      </p:sp>
      <p:sp>
        <p:nvSpPr>
          <p:cNvPr id="6" name="TextBox 5">
            <a:extLst>
              <a:ext uri="{FF2B5EF4-FFF2-40B4-BE49-F238E27FC236}">
                <a16:creationId xmlns:a16="http://schemas.microsoft.com/office/drawing/2014/main" id="{DEC21B82-2321-3C44-B51F-3C1A4B6C49C9}"/>
              </a:ext>
            </a:extLst>
          </p:cNvPr>
          <p:cNvSpPr txBox="1"/>
          <p:nvPr/>
        </p:nvSpPr>
        <p:spPr>
          <a:xfrm>
            <a:off x="8872006" y="1510301"/>
            <a:ext cx="2614502" cy="523220"/>
          </a:xfrm>
          <a:prstGeom prst="rect">
            <a:avLst/>
          </a:prstGeom>
          <a:noFill/>
        </p:spPr>
        <p:txBody>
          <a:bodyPr wrap="square" lIns="91440" tIns="45720" rIns="91440" bIns="45720" rtlCol="0" anchor="t">
            <a:spAutoFit/>
          </a:bodyPr>
          <a:lstStyle/>
          <a:p>
            <a:r>
              <a:rPr lang="en-GB" sz="2800" b="1">
                <a:solidFill>
                  <a:schemeClr val="accent1">
                    <a:lumMod val="49000"/>
                  </a:schemeClr>
                </a:solidFill>
                <a:latin typeface="EC Square Sans Pro"/>
              </a:rPr>
              <a:t>5GSC</a:t>
            </a:r>
            <a:endParaRPr lang="en-IE" sz="2800" b="1">
              <a:solidFill>
                <a:schemeClr val="accent1">
                  <a:lumMod val="49000"/>
                </a:schemeClr>
              </a:solidFill>
              <a:latin typeface="EC Square Sans Pro"/>
            </a:endParaRPr>
          </a:p>
        </p:txBody>
      </p:sp>
      <p:sp>
        <p:nvSpPr>
          <p:cNvPr id="7" name="TextBox 6">
            <a:extLst>
              <a:ext uri="{FF2B5EF4-FFF2-40B4-BE49-F238E27FC236}">
                <a16:creationId xmlns:a16="http://schemas.microsoft.com/office/drawing/2014/main" id="{84C2904B-DC1C-D4E6-8ADB-0CDC754EDA11}"/>
              </a:ext>
            </a:extLst>
          </p:cNvPr>
          <p:cNvSpPr txBox="1"/>
          <p:nvPr/>
        </p:nvSpPr>
        <p:spPr>
          <a:xfrm>
            <a:off x="8871449" y="3723811"/>
            <a:ext cx="2387960" cy="677108"/>
          </a:xfrm>
          <a:prstGeom prst="rect">
            <a:avLst/>
          </a:prstGeom>
          <a:noFill/>
        </p:spPr>
        <p:txBody>
          <a:bodyPr wrap="square" lIns="91440" tIns="45720" rIns="91440" bIns="45720" rtlCol="0" anchor="t">
            <a:spAutoFit/>
          </a:bodyPr>
          <a:lstStyle/>
          <a:p>
            <a:r>
              <a:rPr lang="en-GB" sz="2000">
                <a:latin typeface="EC Square Sans Pro"/>
                <a:hlinkClick r:id="rId4"/>
              </a:rPr>
              <a:t>Project Directory</a:t>
            </a:r>
            <a:endParaRPr lang="en-GB" sz="2000">
              <a:latin typeface="EC Square Sans Pro"/>
            </a:endParaRPr>
          </a:p>
          <a:p>
            <a:r>
              <a:rPr lang="en-GB"/>
              <a:t> </a:t>
            </a:r>
            <a:endParaRPr lang="en-IE"/>
          </a:p>
        </p:txBody>
      </p:sp>
      <p:sp>
        <p:nvSpPr>
          <p:cNvPr id="3" name="Rectangle: Rounded Corners 2">
            <a:extLst>
              <a:ext uri="{FF2B5EF4-FFF2-40B4-BE49-F238E27FC236}">
                <a16:creationId xmlns:a16="http://schemas.microsoft.com/office/drawing/2014/main" id="{AE1E959A-3864-F365-1FCE-2C63027B3762}"/>
              </a:ext>
            </a:extLst>
          </p:cNvPr>
          <p:cNvSpPr/>
          <p:nvPr/>
        </p:nvSpPr>
        <p:spPr>
          <a:xfrm>
            <a:off x="5185025" y="5121667"/>
            <a:ext cx="1520575" cy="462337"/>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2113438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Content Placeholder 53"/>
          <p:cNvPicPr>
            <a:picLocks noGrp="1" noRot="1" noChangeAspect="1" noMove="1" noResize="1" noEditPoints="1" noAdjustHandles="1" noChangeArrowheads="1" noChangeShapeType="1" noCrop="1"/>
          </p:cNvPicPr>
          <p:nvPr>
            <p:ph sz="half" idx="1"/>
          </p:nvPr>
        </p:nvPicPr>
        <p:blipFill rotWithShape="1">
          <a:blip r:embed="rId3">
            <a:extLst>
              <a:ext uri="{28A0092B-C50C-407E-A947-70E740481C1C}">
                <a14:useLocalDpi xmlns:a14="http://schemas.microsoft.com/office/drawing/2010/main" val="0"/>
              </a:ext>
            </a:extLst>
          </a:blip>
          <a:srcRect l="35365" b="23250"/>
          <a:stretch/>
        </p:blipFill>
        <p:spPr>
          <a:xfrm>
            <a:off x="1588539" y="1162663"/>
            <a:ext cx="7386349" cy="5569453"/>
          </a:xfrm>
          <a:ln>
            <a:solidFill>
              <a:schemeClr val="tx1"/>
            </a:solidFill>
          </a:ln>
        </p:spPr>
      </p:pic>
      <p:sp>
        <p:nvSpPr>
          <p:cNvPr id="4" name="Title 3"/>
          <p:cNvSpPr>
            <a:spLocks noGrp="1"/>
          </p:cNvSpPr>
          <p:nvPr>
            <p:ph type="title"/>
          </p:nvPr>
        </p:nvSpPr>
        <p:spPr>
          <a:xfrm>
            <a:off x="1032918" y="604137"/>
            <a:ext cx="10134910" cy="560849"/>
          </a:xfrm>
        </p:spPr>
        <p:txBody>
          <a:bodyPr/>
          <a:lstStyle/>
          <a:p>
            <a:pPr algn="ctr"/>
            <a:r>
              <a:rPr lang="en-GB" sz="3600" b="1">
                <a:solidFill>
                  <a:schemeClr val="bg1"/>
                </a:solidFill>
                <a:latin typeface="EC Square Sans Pro"/>
              </a:rPr>
              <a:t>5G and Edge Cloud for Smart Communities</a:t>
            </a:r>
            <a:br>
              <a:rPr lang="en-GB" sz="3600" b="1">
                <a:solidFill>
                  <a:schemeClr val="bg1"/>
                </a:solidFill>
                <a:latin typeface="EC Square Sans Pro"/>
              </a:rPr>
            </a:br>
            <a:r>
              <a:rPr lang="en-GB" sz="3600" b="1">
                <a:solidFill>
                  <a:schemeClr val="bg1"/>
                </a:solidFill>
                <a:latin typeface="EC Square Sans Pro"/>
              </a:rPr>
              <a:t>Call 3 Under GAP</a:t>
            </a:r>
            <a:endParaRPr lang="en-US"/>
          </a:p>
        </p:txBody>
      </p:sp>
      <p:sp>
        <p:nvSpPr>
          <p:cNvPr id="194" name="TextBox 193">
            <a:extLst>
              <a:ext uri="{FF2B5EF4-FFF2-40B4-BE49-F238E27FC236}">
                <a16:creationId xmlns:a16="http://schemas.microsoft.com/office/drawing/2014/main" id="{C09A455A-0F31-B8C8-43D8-24696D68E5C1}"/>
              </a:ext>
            </a:extLst>
          </p:cNvPr>
          <p:cNvSpPr txBox="1"/>
          <p:nvPr/>
        </p:nvSpPr>
        <p:spPr>
          <a:xfrm>
            <a:off x="7808175" y="1724576"/>
            <a:ext cx="1777281" cy="646331"/>
          </a:xfrm>
          <a:prstGeom prst="rect">
            <a:avLst/>
          </a:prstGeom>
          <a:noFill/>
        </p:spPr>
        <p:txBody>
          <a:bodyPr wrap="non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b="1">
                <a:solidFill>
                  <a:schemeClr val="accent1">
                    <a:lumMod val="49000"/>
                  </a:schemeClr>
                </a:solidFill>
                <a:latin typeface="Calibri" panose="020F0502020204030204"/>
              </a:rPr>
              <a:t>25</a:t>
            </a:r>
            <a:r>
              <a:rPr kumimoji="0" lang="en-IE" sz="1800" b="1" i="0" u="none" strike="noStrike" kern="1200" cap="none" spc="0" normalizeH="0" baseline="0" noProof="0">
                <a:ln>
                  <a:noFill/>
                </a:ln>
                <a:solidFill>
                  <a:schemeClr val="accent1">
                    <a:lumMod val="49000"/>
                  </a:schemeClr>
                </a:solidFill>
                <a:effectLst/>
                <a:uLnTx/>
                <a:uFillTx/>
                <a:latin typeface="Calibri" panose="020F0502020204030204"/>
                <a:ea typeface="+mn-ea"/>
                <a:cs typeface="+mn-cs"/>
              </a:rPr>
              <a:t> Projects</a:t>
            </a:r>
            <a:endParaRPr lang="en-IE" sz="1800" b="1" i="0" u="none" strike="noStrike" kern="1200" cap="none" spc="0" normalizeH="0" baseline="0" noProof="0">
              <a:ln>
                <a:noFill/>
              </a:ln>
              <a:solidFill>
                <a:schemeClr val="accent1">
                  <a:lumMod val="49000"/>
                </a:schemeClr>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800" b="1" i="0" u="none" strike="noStrike" kern="1200" cap="none" spc="0" normalizeH="0" baseline="0" noProof="0">
                <a:ln>
                  <a:noFill/>
                </a:ln>
                <a:solidFill>
                  <a:schemeClr val="accent1">
                    <a:lumMod val="49000"/>
                  </a:schemeClr>
                </a:solidFill>
                <a:effectLst/>
                <a:uLnTx/>
                <a:uFillTx/>
                <a:latin typeface="Calibri" panose="020F0502020204030204"/>
                <a:ea typeface="+mn-ea"/>
                <a:cs typeface="+mn-cs"/>
              </a:rPr>
              <a:t>€ </a:t>
            </a:r>
            <a:r>
              <a:rPr lang="en-IE" b="1">
                <a:solidFill>
                  <a:schemeClr val="accent1">
                    <a:lumMod val="49000"/>
                  </a:schemeClr>
                </a:solidFill>
                <a:latin typeface="Calibri" panose="020F0502020204030204"/>
              </a:rPr>
              <a:t>81</a:t>
            </a:r>
            <a:r>
              <a:rPr kumimoji="0" lang="en-IE" sz="1800" b="1" i="0" u="none" strike="noStrike" kern="1200" cap="none" spc="0" normalizeH="0" baseline="0" noProof="0">
                <a:ln>
                  <a:noFill/>
                </a:ln>
                <a:solidFill>
                  <a:schemeClr val="accent1">
                    <a:lumMod val="49000"/>
                  </a:schemeClr>
                </a:solidFill>
                <a:effectLst/>
                <a:uLnTx/>
                <a:uFillTx/>
                <a:latin typeface="Calibri" panose="020F0502020204030204"/>
                <a:ea typeface="+mn-ea"/>
                <a:cs typeface="+mn-cs"/>
              </a:rPr>
              <a:t> M grants</a:t>
            </a:r>
            <a:endParaRPr lang="en-IE" sz="1800" b="1" i="0" u="none" strike="noStrike" kern="1200" cap="none" spc="0" normalizeH="0" baseline="0" noProof="0">
              <a:ln>
                <a:noFill/>
              </a:ln>
              <a:solidFill>
                <a:schemeClr val="accent1">
                  <a:lumMod val="49000"/>
                </a:schemeClr>
              </a:solidFill>
              <a:effectLst/>
              <a:uLnTx/>
              <a:uFillTx/>
              <a:latin typeface="Calibri" panose="020F0502020204030204"/>
              <a:ea typeface="Calibri"/>
              <a:cs typeface="Calibri"/>
            </a:endParaRPr>
          </a:p>
        </p:txBody>
      </p:sp>
      <p:sp>
        <p:nvSpPr>
          <p:cNvPr id="195" name="TextBox 194">
            <a:extLst>
              <a:ext uri="{FF2B5EF4-FFF2-40B4-BE49-F238E27FC236}">
                <a16:creationId xmlns:a16="http://schemas.microsoft.com/office/drawing/2014/main" id="{045FC8CC-AD17-B7AB-92B0-8715DF6EA1C4}"/>
              </a:ext>
            </a:extLst>
          </p:cNvPr>
          <p:cNvSpPr txBox="1"/>
          <p:nvPr/>
        </p:nvSpPr>
        <p:spPr>
          <a:xfrm>
            <a:off x="7878162" y="1287322"/>
            <a:ext cx="2614502" cy="523220"/>
          </a:xfrm>
          <a:prstGeom prst="rect">
            <a:avLst/>
          </a:prstGeom>
          <a:noFill/>
        </p:spPr>
        <p:txBody>
          <a:bodyPr wrap="square" lIns="91440" tIns="45720" rIns="91440" bIns="45720" rtlCol="0" anchor="t">
            <a:spAutoFit/>
          </a:bodyPr>
          <a:lstStyle/>
          <a:p>
            <a:r>
              <a:rPr lang="en-GB" sz="2800" b="1">
                <a:solidFill>
                  <a:schemeClr val="accent1">
                    <a:lumMod val="49000"/>
                  </a:schemeClr>
                </a:solidFill>
                <a:latin typeface="EC Square Sans Pro"/>
              </a:rPr>
              <a:t>5GSC</a:t>
            </a:r>
            <a:endParaRPr lang="en-IE" sz="2800" b="1">
              <a:solidFill>
                <a:schemeClr val="accent1">
                  <a:lumMod val="49000"/>
                </a:schemeClr>
              </a:solidFill>
              <a:latin typeface="EC Square Sans Pro"/>
            </a:endParaRPr>
          </a:p>
        </p:txBody>
      </p:sp>
      <p:pic>
        <p:nvPicPr>
          <p:cNvPr id="3" name="Picture 2">
            <a:extLst>
              <a:ext uri="{FF2B5EF4-FFF2-40B4-BE49-F238E27FC236}">
                <a16:creationId xmlns:a16="http://schemas.microsoft.com/office/drawing/2014/main" id="{3131580E-D18F-D916-6F93-9DF9E51F6F7C}"/>
              </a:ext>
            </a:extLst>
          </p:cNvPr>
          <p:cNvPicPr>
            <a:picLocks noChangeAspect="1"/>
          </p:cNvPicPr>
          <p:nvPr/>
        </p:nvPicPr>
        <p:blipFill>
          <a:blip r:embed="rId4"/>
          <a:stretch>
            <a:fillRect/>
          </a:stretch>
        </p:blipFill>
        <p:spPr>
          <a:xfrm>
            <a:off x="805397" y="1805619"/>
            <a:ext cx="6187168" cy="4566468"/>
          </a:xfrm>
          <a:prstGeom prst="rect">
            <a:avLst/>
          </a:prstGeom>
        </p:spPr>
      </p:pic>
      <p:pic>
        <p:nvPicPr>
          <p:cNvPr id="14" name="Picture Placeholder 4">
            <a:extLst>
              <a:ext uri="{FF2B5EF4-FFF2-40B4-BE49-F238E27FC236}">
                <a16:creationId xmlns:a16="http://schemas.microsoft.com/office/drawing/2014/main" id="{B996F8CE-D660-EB6F-DFEE-B0DE5F2DBD55}"/>
              </a:ext>
            </a:extLst>
          </p:cNvPr>
          <p:cNvPicPr>
            <a:picLocks noChangeAspect="1"/>
          </p:cNvPicPr>
          <p:nvPr/>
        </p:nvPicPr>
        <p:blipFill>
          <a:blip r:embed="rId5">
            <a:extLst>
              <a:ext uri="{28A0092B-C50C-407E-A947-70E740481C1C}">
                <a14:useLocalDpi xmlns:a14="http://schemas.microsoft.com/office/drawing/2010/main" val="0"/>
              </a:ext>
            </a:extLst>
          </a:blip>
          <a:srcRect t="833" b="833"/>
          <a:stretch>
            <a:fillRect/>
          </a:stretch>
        </p:blipFill>
        <p:spPr>
          <a:xfrm>
            <a:off x="7808175" y="2509711"/>
            <a:ext cx="2138362" cy="2138363"/>
          </a:xfrm>
          <a:prstGeom prst="rect">
            <a:avLst/>
          </a:prstGeom>
        </p:spPr>
      </p:pic>
      <p:sp>
        <p:nvSpPr>
          <p:cNvPr id="15" name="Content Placeholder 23">
            <a:extLst>
              <a:ext uri="{FF2B5EF4-FFF2-40B4-BE49-F238E27FC236}">
                <a16:creationId xmlns:a16="http://schemas.microsoft.com/office/drawing/2014/main" id="{19050987-0EE7-D61D-6640-C72E1B632320}"/>
              </a:ext>
            </a:extLst>
          </p:cNvPr>
          <p:cNvSpPr txBox="1">
            <a:spLocks/>
          </p:cNvSpPr>
          <p:nvPr/>
        </p:nvSpPr>
        <p:spPr>
          <a:xfrm>
            <a:off x="7730730" y="4786878"/>
            <a:ext cx="3459965" cy="1430047"/>
          </a:xfrm>
          <a:prstGeom prst="rect">
            <a:avLst/>
          </a:prstGeom>
        </p:spPr>
        <p:txBody>
          <a:bodyPr lIns="91440" tIns="45720" rIns="91440" bIns="45720" anchor="t">
            <a:noAutofit/>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a:solidFill>
                  <a:schemeClr val="accent1">
                    <a:lumMod val="49000"/>
                  </a:schemeClr>
                </a:solidFill>
                <a:latin typeface="EC Square Sans Pro"/>
              </a:rPr>
              <a:t>Facilitating an </a:t>
            </a:r>
            <a:r>
              <a:rPr lang="en-GB" sz="2000" b="1">
                <a:solidFill>
                  <a:schemeClr val="accent1">
                    <a:lumMod val="49000"/>
                  </a:schemeClr>
                </a:solidFill>
                <a:latin typeface="EC Square Sans Pro"/>
              </a:rPr>
              <a:t>online community </a:t>
            </a:r>
            <a:r>
              <a:rPr lang="en-GB" sz="2000">
                <a:solidFill>
                  <a:schemeClr val="accent1">
                    <a:lumMod val="49000"/>
                  </a:schemeClr>
                </a:solidFill>
                <a:latin typeface="EC Square Sans Pro"/>
              </a:rPr>
              <a:t>for stakeholders </a:t>
            </a:r>
            <a:r>
              <a:rPr lang="en-GB" sz="2000" b="1">
                <a:solidFill>
                  <a:schemeClr val="accent1">
                    <a:lumMod val="49000"/>
                  </a:schemeClr>
                </a:solidFill>
                <a:latin typeface="EC Square Sans Pro"/>
              </a:rPr>
              <a:t>(</a:t>
            </a:r>
            <a:r>
              <a:rPr lang="en-GB" sz="2000" b="1">
                <a:solidFill>
                  <a:schemeClr val="accent1">
                    <a:lumMod val="49000"/>
                  </a:schemeClr>
                </a:solidFill>
                <a:latin typeface="EC Square Sans Pro"/>
                <a:hlinkClick r:id="rId6">
                  <a:extLst>
                    <a:ext uri="{A12FA001-AC4F-418D-AE19-62706E023703}">
                      <ahyp:hlinkClr xmlns:ahyp="http://schemas.microsoft.com/office/drawing/2018/hyperlinkcolor" xmlns="" val="tx"/>
                    </a:ext>
                  </a:extLst>
                </a:hlinkClick>
              </a:rPr>
              <a:t>5GSC.EU</a:t>
            </a:r>
            <a:r>
              <a:rPr lang="en-GB" sz="2000" b="1">
                <a:solidFill>
                  <a:schemeClr val="accent1">
                    <a:lumMod val="49000"/>
                  </a:schemeClr>
                </a:solidFill>
                <a:latin typeface="EC Square Sans Pro"/>
              </a:rPr>
              <a:t>)</a:t>
            </a:r>
            <a:endParaRPr lang="en-GB" sz="2000" b="1">
              <a:solidFill>
                <a:schemeClr val="accent1">
                  <a:lumMod val="49000"/>
                </a:schemeClr>
              </a:solidFill>
              <a:latin typeface="EC Square Sans Pro"/>
              <a:ea typeface="Calibri"/>
              <a:cs typeface="Calibri"/>
            </a:endParaRPr>
          </a:p>
        </p:txBody>
      </p:sp>
    </p:spTree>
    <p:extLst>
      <p:ext uri="{BB962C8B-B14F-4D97-AF65-F5344CB8AC3E}">
        <p14:creationId xmlns:p14="http://schemas.microsoft.com/office/powerpoint/2010/main" val="34932477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EE0159-029E-BA6A-2EBC-11A404017D95}"/>
              </a:ext>
            </a:extLst>
          </p:cNvPr>
          <p:cNvSpPr>
            <a:spLocks noGrp="1"/>
          </p:cNvSpPr>
          <p:nvPr>
            <p:ph type="title"/>
          </p:nvPr>
        </p:nvSpPr>
        <p:spPr/>
        <p:txBody>
          <a:bodyPr/>
          <a:lstStyle/>
          <a:p>
            <a:r>
              <a:rPr lang="en-US" sz="3600" b="1">
                <a:latin typeface="EC Square Sans Pro"/>
                <a:ea typeface="+mj-lt"/>
                <a:cs typeface="+mj-lt"/>
              </a:rPr>
              <a:t>5GSC Call-1 -2 -3 trends</a:t>
            </a:r>
          </a:p>
        </p:txBody>
      </p:sp>
      <p:sp>
        <p:nvSpPr>
          <p:cNvPr id="2" name="TextBox 1">
            <a:extLst>
              <a:ext uri="{FF2B5EF4-FFF2-40B4-BE49-F238E27FC236}">
                <a16:creationId xmlns:a16="http://schemas.microsoft.com/office/drawing/2014/main" id="{C2680F6F-8646-63F1-6F46-B412C80D2449}"/>
              </a:ext>
            </a:extLst>
          </p:cNvPr>
          <p:cNvSpPr txBox="1"/>
          <p:nvPr/>
        </p:nvSpPr>
        <p:spPr>
          <a:xfrm>
            <a:off x="618441" y="1695048"/>
            <a:ext cx="11220161" cy="4439677"/>
          </a:xfrm>
          <a:prstGeom prst="rect">
            <a:avLst/>
          </a:prstGeom>
          <a:noFill/>
        </p:spPr>
        <p:txBody>
          <a:bodyPr wrap="square" lIns="91440" tIns="45720" rIns="91440" bIns="45720" anchor="t">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50" b="1" i="0" u="none" strike="noStrike" kern="1200" cap="none" spc="0" normalizeH="0" baseline="0" noProof="0">
                <a:ln>
                  <a:noFill/>
                </a:ln>
                <a:solidFill>
                  <a:srgbClr val="002060"/>
                </a:solidFill>
                <a:effectLst/>
                <a:uLnTx/>
                <a:uFillTx/>
                <a:latin typeface="EC Square Sans Pro"/>
              </a:rPr>
              <a:t>From projects’ portfolio</a:t>
            </a:r>
            <a:endParaRPr lang="en-US" sz="2350" b="1" i="0" u="none" strike="noStrike" kern="1200" cap="none" spc="0" normalizeH="0" baseline="0" noProof="0">
              <a:ln>
                <a:noFill/>
              </a:ln>
              <a:solidFill>
                <a:srgbClr val="002060"/>
              </a:solidFill>
              <a:effectLst/>
              <a:uLnTx/>
              <a:uFillTx/>
              <a:latin typeface="EC Square Sans Pro"/>
            </a:endParaRPr>
          </a:p>
          <a:p>
            <a:pPr marL="800100" lvl="1" indent="-342900">
              <a:buFont typeface="Arial" panose="020B0604020202020204" pitchFamily="34" charset="0"/>
              <a:buChar char="•"/>
              <a:defRPr/>
            </a:pPr>
            <a:r>
              <a:rPr lang="en-US" sz="2350">
                <a:solidFill>
                  <a:srgbClr val="002060"/>
                </a:solidFill>
                <a:latin typeface="EC Square Sans Pro"/>
              </a:rPr>
              <a:t>Public Operators - Alternative Operators - Tower Companies</a:t>
            </a:r>
          </a:p>
          <a:p>
            <a:pPr marL="800100" lvl="1" indent="-342900">
              <a:buFont typeface="Arial" panose="020B0604020202020204" pitchFamily="34" charset="0"/>
              <a:buChar char="•"/>
              <a:defRPr/>
            </a:pPr>
            <a:r>
              <a:rPr kumimoji="0" lang="en-US" sz="2350" b="0" i="0" u="none" strike="noStrike" kern="1200" cap="none" spc="0" normalizeH="0" baseline="0" noProof="0">
                <a:ln>
                  <a:noFill/>
                </a:ln>
                <a:solidFill>
                  <a:srgbClr val="002060"/>
                </a:solidFill>
                <a:effectLst/>
                <a:uLnTx/>
                <a:uFillTx/>
                <a:latin typeface="EC Square Sans Pro"/>
              </a:rPr>
              <a:t>Public &amp; </a:t>
            </a:r>
            <a:r>
              <a:rPr lang="en-US" sz="2350">
                <a:solidFill>
                  <a:srgbClr val="002060"/>
                </a:solidFill>
                <a:latin typeface="EC Square Sans Pro"/>
              </a:rPr>
              <a:t>Private 5G Networks (MPN)</a:t>
            </a:r>
          </a:p>
          <a:p>
            <a:pPr marL="800100" lvl="1" indent="-342900">
              <a:buFont typeface="Arial" panose="020B0604020202020204" pitchFamily="34" charset="0"/>
              <a:buChar char="•"/>
              <a:defRPr/>
            </a:pPr>
            <a:r>
              <a:rPr kumimoji="0" lang="en-US" sz="2350" b="1" i="0" u="none" strike="noStrike" kern="1200" cap="none" spc="0" normalizeH="0" baseline="0" noProof="0">
                <a:ln>
                  <a:noFill/>
                </a:ln>
                <a:solidFill>
                  <a:srgbClr val="002060"/>
                </a:solidFill>
                <a:effectLst/>
                <a:uLnTx/>
                <a:uFillTx/>
                <a:latin typeface="EC Square Sans Pro"/>
              </a:rPr>
              <a:t>Edge Cloud</a:t>
            </a:r>
            <a:r>
              <a:rPr kumimoji="0" lang="en-US" sz="2350" b="0" i="0" u="none" strike="noStrike" kern="1200" cap="none" spc="0" normalizeH="0" baseline="0" noProof="0">
                <a:ln>
                  <a:noFill/>
                </a:ln>
                <a:solidFill>
                  <a:srgbClr val="002060"/>
                </a:solidFill>
                <a:effectLst/>
                <a:uLnTx/>
                <a:uFillTx/>
                <a:latin typeface="EC Square Sans Pro"/>
              </a:rPr>
              <a:t> </a:t>
            </a:r>
            <a:r>
              <a:rPr lang="en-US" sz="2350">
                <a:solidFill>
                  <a:srgbClr val="002060"/>
                </a:solidFill>
                <a:latin typeface="EC Square Sans Pro"/>
              </a:rPr>
              <a:t>network integration</a:t>
            </a:r>
            <a:r>
              <a:rPr kumimoji="0" lang="en-US" sz="2350" b="0" i="0" u="none" strike="noStrike" kern="1200" cap="none" spc="0" normalizeH="0" baseline="0" noProof="0">
                <a:ln>
                  <a:noFill/>
                </a:ln>
                <a:solidFill>
                  <a:srgbClr val="002060"/>
                </a:solidFill>
                <a:effectLst/>
                <a:uLnTx/>
                <a:uFillTx/>
                <a:latin typeface="EC Square Sans Pro"/>
              </a:rPr>
              <a:t> (with EU-based cloud solutions)</a:t>
            </a:r>
            <a:endParaRPr lang="en-US" sz="2350" b="0" i="0" u="none" strike="noStrike" kern="1200" cap="none" spc="0" normalizeH="0" baseline="0" noProof="0">
              <a:ln>
                <a:noFill/>
              </a:ln>
              <a:solidFill>
                <a:srgbClr val="002060"/>
              </a:solidFill>
              <a:effectLst/>
              <a:uLnTx/>
              <a:uFillTx/>
              <a:latin typeface="EC Square Sans Pro"/>
            </a:endParaRPr>
          </a:p>
          <a:p>
            <a:pPr marL="1257300" lvl="2" indent="-342900">
              <a:buFont typeface="Arial" panose="020B0604020202020204" pitchFamily="34" charset="0"/>
              <a:buChar char="•"/>
              <a:defRPr/>
            </a:pPr>
            <a:r>
              <a:rPr lang="en-US" sz="2350">
                <a:solidFill>
                  <a:srgbClr val="002060"/>
                </a:solidFill>
                <a:latin typeface="EC Square Sans Pro"/>
              </a:rPr>
              <a:t>Key benefits: </a:t>
            </a:r>
          </a:p>
          <a:p>
            <a:pPr marL="3086100" lvl="6" indent="-342900">
              <a:buFont typeface="Arial" panose="020B0604020202020204" pitchFamily="34" charset="0"/>
              <a:buChar char="•"/>
              <a:defRPr/>
            </a:pPr>
            <a:r>
              <a:rPr lang="en-US" sz="2350">
                <a:solidFill>
                  <a:srgbClr val="002060"/>
                </a:solidFill>
                <a:latin typeface="EC Square Sans Pro"/>
              </a:rPr>
              <a:t>Densification: increase of the connected objects &amp; devices</a:t>
            </a:r>
          </a:p>
          <a:p>
            <a:pPr marL="3086100" lvl="6" indent="-342900">
              <a:buFont typeface="Arial" panose="020B0604020202020204" pitchFamily="34" charset="0"/>
              <a:buChar char="•"/>
              <a:defRPr/>
            </a:pPr>
            <a:r>
              <a:rPr kumimoji="0" lang="en-US" sz="2350" b="0" i="0" u="none" strike="noStrike" kern="1200" cap="none" spc="0" normalizeH="0" baseline="0" noProof="0">
                <a:ln>
                  <a:noFill/>
                </a:ln>
                <a:solidFill>
                  <a:srgbClr val="002060"/>
                </a:solidFill>
                <a:effectLst/>
                <a:uLnTx/>
                <a:uFillTx/>
                <a:latin typeface="EC Square Sans Pro"/>
              </a:rPr>
              <a:t>Reduced power consumption</a:t>
            </a:r>
            <a:endParaRPr lang="en-US" sz="2350" b="0" i="0" u="none" strike="noStrike" kern="1200" cap="none" spc="0" normalizeH="0" baseline="0" noProof="0">
              <a:ln>
                <a:noFill/>
              </a:ln>
              <a:solidFill>
                <a:srgbClr val="002060"/>
              </a:solidFill>
              <a:effectLst/>
              <a:uLnTx/>
              <a:uFillTx/>
              <a:latin typeface="EC Square Sans Pro"/>
            </a:endParaRPr>
          </a:p>
          <a:p>
            <a:pPr marL="800100" lvl="1" indent="-342900">
              <a:buFont typeface="Arial" panose="020B0604020202020204" pitchFamily="34" charset="0"/>
              <a:buChar char="•"/>
              <a:defRPr/>
            </a:pPr>
            <a:r>
              <a:rPr lang="en-US" sz="2350">
                <a:solidFill>
                  <a:srgbClr val="002060"/>
                </a:solidFill>
                <a:latin typeface="EC Square Sans Pro"/>
              </a:rPr>
              <a:t>Variety of IoT applications (port safety, city recycling, city traffic, precision agriculture)</a:t>
            </a:r>
          </a:p>
          <a:p>
            <a:pPr marL="800100" lvl="1" indent="-342900">
              <a:buFont typeface="Arial" panose="020B0604020202020204" pitchFamily="34" charset="0"/>
              <a:buChar char="•"/>
              <a:defRPr/>
            </a:pPr>
            <a:r>
              <a:rPr lang="en-US" sz="2350">
                <a:solidFill>
                  <a:srgbClr val="002060"/>
                </a:solidFill>
                <a:latin typeface="EC Square Sans Pro"/>
              </a:rPr>
              <a:t>Multiple verticals (health, education, energy, transport)</a:t>
            </a:r>
          </a:p>
          <a:p>
            <a:pPr marL="800100" lvl="1" indent="-342900">
              <a:buFont typeface="Arial" panose="020B0604020202020204" pitchFamily="34" charset="0"/>
              <a:buChar char="•"/>
              <a:defRPr/>
            </a:pPr>
            <a:r>
              <a:rPr lang="en-US" sz="2350">
                <a:solidFill>
                  <a:srgbClr val="002060"/>
                </a:solidFill>
                <a:latin typeface="EC Square Sans Pro"/>
              </a:rPr>
              <a:t>Positive impact in </a:t>
            </a:r>
            <a:r>
              <a:rPr kumimoji="0" lang="en-US" sz="2350" b="0" i="0" u="none" strike="noStrike" kern="1200" cap="none" spc="0" normalizeH="0" baseline="0" noProof="0">
                <a:ln>
                  <a:noFill/>
                </a:ln>
                <a:solidFill>
                  <a:srgbClr val="002060"/>
                </a:solidFill>
                <a:effectLst/>
                <a:uLnTx/>
                <a:uFillTx/>
                <a:latin typeface="EC Square Sans Pro"/>
              </a:rPr>
              <a:t>environmental transition and energy consumption</a:t>
            </a:r>
            <a:endParaRPr lang="en-US" altLang="en-US" sz="2350" b="1" i="0" u="none" strike="noStrike" kern="1200" cap="none" spc="0" normalizeH="0" baseline="0" noProof="0">
              <a:ln>
                <a:noFill/>
              </a:ln>
              <a:solidFill>
                <a:srgbClr val="002060"/>
              </a:solidFill>
              <a:effectLst/>
              <a:uLnTx/>
              <a:uFillTx/>
              <a:latin typeface="EC Square Sans Pro"/>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IE" sz="2400" b="0" i="0" u="none" strike="noStrike" kern="1200" cap="none" spc="0" normalizeH="0" baseline="0" noProof="0">
              <a:ln>
                <a:noFill/>
              </a:ln>
              <a:solidFill>
                <a:prstClr val="black"/>
              </a:solidFill>
              <a:effectLst/>
              <a:uLnTx/>
              <a:uFillTx/>
              <a:latin typeface="EC Square Sans Pro"/>
            </a:endParaRPr>
          </a:p>
        </p:txBody>
      </p:sp>
      <p:pic>
        <p:nvPicPr>
          <p:cNvPr id="4" name="Picture 3" descr="A screenshot of a cell phone with a city and clouds&#10;&#10;Description automatically generated">
            <a:extLst>
              <a:ext uri="{FF2B5EF4-FFF2-40B4-BE49-F238E27FC236}">
                <a16:creationId xmlns:a16="http://schemas.microsoft.com/office/drawing/2014/main" id="{F5F64633-63BC-5A58-820A-5DC7C6A899A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4091" t="-455" r="27671" b="22882"/>
          <a:stretch/>
        </p:blipFill>
        <p:spPr>
          <a:xfrm>
            <a:off x="9996755" y="149010"/>
            <a:ext cx="1757031" cy="1708632"/>
          </a:xfrm>
          <a:prstGeom prst="rect">
            <a:avLst/>
          </a:prstGeom>
        </p:spPr>
      </p:pic>
      <p:sp>
        <p:nvSpPr>
          <p:cNvPr id="5" name="Slide Number Placeholder 4">
            <a:extLst>
              <a:ext uri="{FF2B5EF4-FFF2-40B4-BE49-F238E27FC236}">
                <a16:creationId xmlns:a16="http://schemas.microsoft.com/office/drawing/2014/main" id="{9A018E36-F4A0-4847-A7B3-A4A7B02ED8A5}"/>
              </a:ext>
            </a:extLst>
          </p:cNvPr>
          <p:cNvSpPr>
            <a:spLocks noGrp="1"/>
          </p:cNvSpPr>
          <p:nvPr>
            <p:ph type="sldNum" sz="quarter" idx="12"/>
          </p:nvPr>
        </p:nvSpPr>
        <p:spPr/>
        <p:txBody>
          <a:bodyPr/>
          <a:lstStyle/>
          <a:p>
            <a:fld id="{F46C79FD-C571-418B-AB0F-5EE936C85276}" type="slidenum">
              <a:rPr lang="en-GB" smtClean="0"/>
              <a:t>37</a:t>
            </a:fld>
            <a:endParaRPr lang="en-GB"/>
          </a:p>
        </p:txBody>
      </p:sp>
    </p:spTree>
    <p:extLst>
      <p:ext uri="{BB962C8B-B14F-4D97-AF65-F5344CB8AC3E}">
        <p14:creationId xmlns:p14="http://schemas.microsoft.com/office/powerpoint/2010/main" val="4013291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8160773" y="4758812"/>
            <a:ext cx="147484" cy="155349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Rectangle 14"/>
          <p:cNvSpPr/>
          <p:nvPr/>
        </p:nvSpPr>
        <p:spPr>
          <a:xfrm>
            <a:off x="2921636" y="4758811"/>
            <a:ext cx="147484" cy="155349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Rectangle 15"/>
          <p:cNvSpPr/>
          <p:nvPr/>
        </p:nvSpPr>
        <p:spPr>
          <a:xfrm>
            <a:off x="5517912" y="4786896"/>
            <a:ext cx="147484" cy="155349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Content Placeholder 22"/>
          <p:cNvSpPr txBox="1">
            <a:spLocks/>
          </p:cNvSpPr>
          <p:nvPr/>
        </p:nvSpPr>
        <p:spPr>
          <a:xfrm>
            <a:off x="4558339" y="2313426"/>
            <a:ext cx="6689764" cy="1249363"/>
          </a:xfrm>
          <a:prstGeom prst="rect">
            <a:avLst/>
          </a:prstGeom>
        </p:spPr>
        <p:txBody>
          <a:bodyPr lIns="91440" tIns="45720" rIns="91440" bIns="45720" anchor="t">
            <a:noAutofit/>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solidFill>
                  <a:srgbClr val="082A6A"/>
                </a:solidFill>
                <a:latin typeface="EC Square Sans Pro"/>
                <a:cs typeface="Arial"/>
              </a:rPr>
              <a:t>At least:</a:t>
            </a:r>
            <a:endParaRPr lang="en-US" b="1">
              <a:solidFill>
                <a:srgbClr val="082A6A"/>
              </a:solidFill>
              <a:latin typeface="EC Square Sans Pro"/>
            </a:endParaRPr>
          </a:p>
          <a:p>
            <a:pPr marL="0" indent="0">
              <a:buNone/>
            </a:pPr>
            <a:r>
              <a:rPr lang="en-US" b="1">
                <a:solidFill>
                  <a:srgbClr val="082A6A"/>
                </a:solidFill>
                <a:latin typeface="EC Square Sans Pro"/>
              </a:rPr>
              <a:t>The owners of the funded 5G infrastructure</a:t>
            </a:r>
            <a:r>
              <a:rPr lang="en-US">
                <a:solidFill>
                  <a:srgbClr val="082A6A"/>
                </a:solidFill>
                <a:latin typeface="EC Square Sans Pro"/>
              </a:rPr>
              <a:t>: </a:t>
            </a:r>
            <a:endParaRPr lang="en-US">
              <a:latin typeface="EC Square Sans Pro"/>
            </a:endParaRPr>
          </a:p>
          <a:p>
            <a:pPr marL="0" indent="0">
              <a:buNone/>
            </a:pPr>
            <a:r>
              <a:rPr lang="en-US">
                <a:solidFill>
                  <a:srgbClr val="082A6A"/>
                </a:solidFill>
                <a:latin typeface="EC Square Sans Pro"/>
              </a:rPr>
              <a:t>an entity which deploys and operates mobile networks (“operator” or “MNO”) and provides connectivity services to the public or to specific clients (“private networks”) and</a:t>
            </a:r>
            <a:endParaRPr lang="en-US">
              <a:solidFill>
                <a:srgbClr val="082A6A"/>
              </a:solidFill>
              <a:latin typeface="EC Square Sans Pro"/>
              <a:cs typeface="Arial"/>
            </a:endParaRPr>
          </a:p>
        </p:txBody>
      </p:sp>
      <p:sp>
        <p:nvSpPr>
          <p:cNvPr id="18" name="Content Placeholder 23"/>
          <p:cNvSpPr txBox="1">
            <a:spLocks/>
          </p:cNvSpPr>
          <p:nvPr/>
        </p:nvSpPr>
        <p:spPr>
          <a:xfrm>
            <a:off x="4558339" y="5206117"/>
            <a:ext cx="5352577" cy="1480647"/>
          </a:xfrm>
          <a:prstGeom prst="rect">
            <a:avLst/>
          </a:prstGeom>
        </p:spPr>
        <p:txBody>
          <a:bodyPr lIns="91440" tIns="45720" rIns="91440" bIns="45720" anchor="t">
            <a:noAutofit/>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solidFill>
                  <a:srgbClr val="082A6A"/>
                </a:solidFill>
                <a:latin typeface="EC Square Sans Pro"/>
              </a:rPr>
              <a:t>The providers of the use cases</a:t>
            </a:r>
            <a:r>
              <a:rPr lang="en-US">
                <a:solidFill>
                  <a:srgbClr val="082A6A"/>
                </a:solidFill>
                <a:latin typeface="EC Square Sans Pro"/>
              </a:rPr>
              <a:t>:</a:t>
            </a:r>
          </a:p>
          <a:p>
            <a:pPr marL="0" indent="0">
              <a:buNone/>
            </a:pPr>
            <a:r>
              <a:rPr lang="en-US">
                <a:solidFill>
                  <a:srgbClr val="082A6A"/>
                </a:solidFill>
                <a:latin typeface="EC Square Sans Pro"/>
              </a:rPr>
              <a:t>Public authorities or </a:t>
            </a:r>
            <a:r>
              <a:rPr lang="en-US" b="1">
                <a:solidFill>
                  <a:srgbClr val="FF0000"/>
                </a:solidFill>
                <a:latin typeface="EC Square Sans Pro"/>
              </a:rPr>
              <a:t>SEDs</a:t>
            </a:r>
            <a:r>
              <a:rPr lang="en-US">
                <a:solidFill>
                  <a:srgbClr val="082A6A"/>
                </a:solidFill>
                <a:latin typeface="EC Square Sans Pro"/>
              </a:rPr>
              <a:t> (socio- economic drivers)</a:t>
            </a:r>
            <a:endParaRPr lang="en-US" i="1">
              <a:solidFill>
                <a:srgbClr val="082A6A"/>
              </a:solidFill>
              <a:latin typeface="EC Square Sans Pro"/>
            </a:endParaRP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3563" y="2314213"/>
            <a:ext cx="1811323" cy="1811323"/>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8806" y="4497949"/>
            <a:ext cx="2020835" cy="2020835"/>
          </a:xfrm>
          <a:prstGeom prst="rect">
            <a:avLst/>
          </a:prstGeom>
        </p:spPr>
      </p:pic>
      <p:sp>
        <p:nvSpPr>
          <p:cNvPr id="21" name="Content Placeholder 22"/>
          <p:cNvSpPr txBox="1">
            <a:spLocks/>
          </p:cNvSpPr>
          <p:nvPr/>
        </p:nvSpPr>
        <p:spPr>
          <a:xfrm>
            <a:off x="4558339" y="1922188"/>
            <a:ext cx="5249540" cy="392025"/>
          </a:xfrm>
          <a:prstGeom prst="rect">
            <a:avLst/>
          </a:prstGeom>
        </p:spPr>
        <p:txBody>
          <a:bodyPr lIns="91440" tIns="45720" rIns="91440" bIns="45720" anchor="t">
            <a:noAutofit/>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solidFill>
                  <a:srgbClr val="082A6A"/>
                </a:solidFill>
                <a:latin typeface="EC Square Sans Pro"/>
              </a:rPr>
              <a:t>CONSORTIUM COMPOSITION:</a:t>
            </a:r>
            <a:endParaRPr lang="en-US">
              <a:solidFill>
                <a:srgbClr val="082A6A"/>
              </a:solidFill>
              <a:latin typeface="EC Square Sans Pro"/>
            </a:endParaRPr>
          </a:p>
        </p:txBody>
      </p:sp>
      <p:pic>
        <p:nvPicPr>
          <p:cNvPr id="2" name="Picture 1" descr="A screenshot of a cell phone with a city and clouds&#10;&#10;Description automatically generated">
            <a:extLst>
              <a:ext uri="{FF2B5EF4-FFF2-40B4-BE49-F238E27FC236}">
                <a16:creationId xmlns:a16="http://schemas.microsoft.com/office/drawing/2014/main" id="{0907D3AD-8DDD-D62F-6848-BB22C2513A9A}"/>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24091" t="-455" r="27671" b="22882"/>
          <a:stretch/>
        </p:blipFill>
        <p:spPr>
          <a:xfrm>
            <a:off x="9996755" y="149010"/>
            <a:ext cx="1757031" cy="1708632"/>
          </a:xfrm>
          <a:prstGeom prst="rect">
            <a:avLst/>
          </a:prstGeom>
        </p:spPr>
      </p:pic>
      <p:sp>
        <p:nvSpPr>
          <p:cNvPr id="4" name="Slide Number Placeholder 3">
            <a:extLst>
              <a:ext uri="{FF2B5EF4-FFF2-40B4-BE49-F238E27FC236}">
                <a16:creationId xmlns:a16="http://schemas.microsoft.com/office/drawing/2014/main" id="{2656DFBE-F319-F3B7-5F3F-7EE125E65A6E}"/>
              </a:ext>
            </a:extLst>
          </p:cNvPr>
          <p:cNvSpPr>
            <a:spLocks noGrp="1"/>
          </p:cNvSpPr>
          <p:nvPr>
            <p:ph type="sldNum" sz="quarter" idx="12"/>
          </p:nvPr>
        </p:nvSpPr>
        <p:spPr/>
        <p:txBody>
          <a:bodyPr/>
          <a:lstStyle/>
          <a:p>
            <a:fld id="{F46C79FD-C571-418B-AB0F-5EE936C85276}" type="slidenum">
              <a:rPr lang="en-GB" smtClean="0"/>
              <a:t>38</a:t>
            </a:fld>
            <a:endParaRPr lang="en-GB"/>
          </a:p>
        </p:txBody>
      </p:sp>
      <p:sp>
        <p:nvSpPr>
          <p:cNvPr id="5" name="Title 3">
            <a:extLst>
              <a:ext uri="{FF2B5EF4-FFF2-40B4-BE49-F238E27FC236}">
                <a16:creationId xmlns:a16="http://schemas.microsoft.com/office/drawing/2014/main" id="{3E196C04-1599-3794-1EEF-386A72E66FF0}"/>
              </a:ext>
            </a:extLst>
          </p:cNvPr>
          <p:cNvSpPr txBox="1">
            <a:spLocks/>
          </p:cNvSpPr>
          <p:nvPr/>
        </p:nvSpPr>
        <p:spPr>
          <a:xfrm>
            <a:off x="842053" y="-480"/>
            <a:ext cx="13945428" cy="782357"/>
          </a:xfrm>
          <a:prstGeom prst="rect">
            <a:avLst/>
          </a:prstGeom>
        </p:spPr>
        <p:txBody>
          <a:bodyPr vert="horz" lIns="91440" tIns="45720" rIns="91440" bIns="0" rtlCol="0" anchor="b"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r>
              <a:rPr lang="en-US" sz="3600" b="1">
                <a:latin typeface="EC Square Sans Pro"/>
                <a:ea typeface="+mj-lt"/>
                <a:cs typeface="+mj-lt"/>
              </a:rPr>
              <a:t>5G and Edge for Smart Communities </a:t>
            </a:r>
          </a:p>
        </p:txBody>
      </p:sp>
      <p:sp>
        <p:nvSpPr>
          <p:cNvPr id="9" name="TextBox 8">
            <a:extLst>
              <a:ext uri="{FF2B5EF4-FFF2-40B4-BE49-F238E27FC236}">
                <a16:creationId xmlns:a16="http://schemas.microsoft.com/office/drawing/2014/main" id="{D2B0FDEB-8939-8337-83B2-7D11489EFA4B}"/>
              </a:ext>
            </a:extLst>
          </p:cNvPr>
          <p:cNvSpPr txBox="1"/>
          <p:nvPr/>
        </p:nvSpPr>
        <p:spPr>
          <a:xfrm>
            <a:off x="841631" y="779957"/>
            <a:ext cx="9497576" cy="830997"/>
          </a:xfrm>
          <a:prstGeom prst="rect">
            <a:avLst/>
          </a:prstGeom>
          <a:noFill/>
        </p:spPr>
        <p:txBody>
          <a:bodyPr wrap="square" lIns="91440" tIns="45720" rIns="91440" bIns="45720" rtlCol="0" anchor="t">
            <a:spAutoFit/>
          </a:bodyPr>
          <a:lstStyle/>
          <a:p>
            <a:pPr>
              <a:defRPr/>
            </a:pPr>
            <a:r>
              <a:rPr kumimoji="0" lang="en-US" sz="2400" b="1" i="1" u="none" strike="noStrike" kern="1200" cap="none" spc="0" normalizeH="0" baseline="0" noProof="0">
                <a:ln>
                  <a:noFill/>
                </a:ln>
                <a:solidFill>
                  <a:srgbClr val="FFC000"/>
                </a:solidFill>
                <a:effectLst/>
                <a:uLnTx/>
                <a:uFillTx/>
                <a:latin typeface="EC Square Sans Pro"/>
              </a:rPr>
              <a:t>CEF-DIG-2024-5GLSP-SMARTCOM-WORKS: 5G large scale </a:t>
            </a:r>
            <a:r>
              <a:rPr lang="en-US" sz="2400" b="1" i="1">
                <a:solidFill>
                  <a:srgbClr val="FFC000"/>
                </a:solidFill>
                <a:latin typeface="EC Square Sans Pro"/>
              </a:rPr>
              <a:t>pilots 5G</a:t>
            </a:r>
            <a:r>
              <a:rPr kumimoji="0" lang="en-US" sz="2400" b="1" i="1" u="none" strike="noStrike" kern="1200" cap="none" spc="0" normalizeH="0" baseline="0" noProof="0">
                <a:ln>
                  <a:noFill/>
                </a:ln>
                <a:solidFill>
                  <a:srgbClr val="FFC000"/>
                </a:solidFill>
                <a:effectLst/>
                <a:uLnTx/>
                <a:uFillTx/>
                <a:latin typeface="EC Square Sans Pro"/>
              </a:rPr>
              <a:t> and Edge for Smart Communities – Works</a:t>
            </a:r>
            <a:endParaRPr kumimoji="0" lang="en-IE" sz="2400" b="0" i="0" u="none" strike="noStrike" kern="1200" cap="none" spc="0" normalizeH="0" baseline="0" noProof="0">
              <a:ln>
                <a:noFill/>
              </a:ln>
              <a:solidFill>
                <a:srgbClr val="4D4D4D"/>
              </a:solidFill>
              <a:effectLst/>
              <a:uLnTx/>
              <a:uFillTx/>
              <a:latin typeface="EC Square Sans Pro"/>
            </a:endParaRPr>
          </a:p>
        </p:txBody>
      </p:sp>
    </p:spTree>
    <p:extLst>
      <p:ext uri="{BB962C8B-B14F-4D97-AF65-F5344CB8AC3E}">
        <p14:creationId xmlns:p14="http://schemas.microsoft.com/office/powerpoint/2010/main" val="5615810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ell phone with a city and clouds&#10;&#10;Description automatically generated">
            <a:extLst>
              <a:ext uri="{FF2B5EF4-FFF2-40B4-BE49-F238E27FC236}">
                <a16:creationId xmlns:a16="http://schemas.microsoft.com/office/drawing/2014/main" id="{D8194045-33F6-6D56-A456-43BDF8B391A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4091" t="-455" r="27671" b="22882"/>
          <a:stretch/>
        </p:blipFill>
        <p:spPr>
          <a:xfrm>
            <a:off x="9996755" y="149010"/>
            <a:ext cx="1757031" cy="1708632"/>
          </a:xfrm>
          <a:prstGeom prst="rect">
            <a:avLst/>
          </a:prstGeom>
        </p:spPr>
      </p:pic>
      <p:sp>
        <p:nvSpPr>
          <p:cNvPr id="8" name="Title 3">
            <a:extLst>
              <a:ext uri="{FF2B5EF4-FFF2-40B4-BE49-F238E27FC236}">
                <a16:creationId xmlns:a16="http://schemas.microsoft.com/office/drawing/2014/main" id="{5C6EF2D5-6F5D-C80C-E5E9-6907EE1DA930}"/>
              </a:ext>
            </a:extLst>
          </p:cNvPr>
          <p:cNvSpPr>
            <a:spLocks noGrp="1"/>
          </p:cNvSpPr>
          <p:nvPr>
            <p:ph type="title"/>
          </p:nvPr>
        </p:nvSpPr>
        <p:spPr>
          <a:xfrm>
            <a:off x="838200" y="-161764"/>
            <a:ext cx="10515600" cy="1116207"/>
          </a:xfrm>
        </p:spPr>
        <p:txBody>
          <a:bodyPr/>
          <a:lstStyle/>
          <a:p>
            <a:r>
              <a:rPr lang="en-US" sz="3600" b="1">
                <a:latin typeface="EC Square Sans Pro"/>
                <a:ea typeface="+mj-lt"/>
                <a:cs typeface="+mj-lt"/>
              </a:rPr>
              <a:t>5G and Edge for Smart Communities</a:t>
            </a:r>
            <a:r>
              <a:rPr lang="en-US"/>
              <a:t> </a:t>
            </a:r>
          </a:p>
        </p:txBody>
      </p:sp>
      <p:sp>
        <p:nvSpPr>
          <p:cNvPr id="4" name="Slide Number Placeholder 3">
            <a:extLst>
              <a:ext uri="{FF2B5EF4-FFF2-40B4-BE49-F238E27FC236}">
                <a16:creationId xmlns:a16="http://schemas.microsoft.com/office/drawing/2014/main" id="{5C5EA643-2F2A-6EAE-97C3-4FBCAC284456}"/>
              </a:ext>
            </a:extLst>
          </p:cNvPr>
          <p:cNvSpPr>
            <a:spLocks noGrp="1"/>
          </p:cNvSpPr>
          <p:nvPr>
            <p:ph type="sldNum" sz="quarter" idx="12"/>
          </p:nvPr>
        </p:nvSpPr>
        <p:spPr/>
        <p:txBody>
          <a:bodyPr/>
          <a:lstStyle/>
          <a:p>
            <a:fld id="{F46C79FD-C571-418B-AB0F-5EE936C85276}" type="slidenum">
              <a:rPr lang="en-GB" smtClean="0"/>
              <a:t>39</a:t>
            </a:fld>
            <a:endParaRPr lang="en-GB"/>
          </a:p>
        </p:txBody>
      </p:sp>
      <p:grpSp>
        <p:nvGrpSpPr>
          <p:cNvPr id="31" name="Group 30">
            <a:extLst>
              <a:ext uri="{FF2B5EF4-FFF2-40B4-BE49-F238E27FC236}">
                <a16:creationId xmlns:a16="http://schemas.microsoft.com/office/drawing/2014/main" id="{EFF39B1F-2E6C-876E-6DC6-E79B6E7CEDFB}"/>
              </a:ext>
            </a:extLst>
          </p:cNvPr>
          <p:cNvGrpSpPr/>
          <p:nvPr/>
        </p:nvGrpSpPr>
        <p:grpSpPr>
          <a:xfrm>
            <a:off x="-322858" y="2080171"/>
            <a:ext cx="6384646" cy="3531808"/>
            <a:chOff x="2549723" y="1879757"/>
            <a:chExt cx="7579622" cy="3531808"/>
          </a:xfrm>
        </p:grpSpPr>
        <p:sp>
          <p:nvSpPr>
            <p:cNvPr id="15" name="Rectangle 14"/>
            <p:cNvSpPr/>
            <p:nvPr/>
          </p:nvSpPr>
          <p:spPr>
            <a:xfrm>
              <a:off x="7788860" y="3829984"/>
              <a:ext cx="147484" cy="155349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Rectangle 15"/>
            <p:cNvSpPr/>
            <p:nvPr/>
          </p:nvSpPr>
          <p:spPr>
            <a:xfrm>
              <a:off x="2549723" y="3829983"/>
              <a:ext cx="147484" cy="155349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Rectangle 16"/>
            <p:cNvSpPr/>
            <p:nvPr/>
          </p:nvSpPr>
          <p:spPr>
            <a:xfrm>
              <a:off x="5145999" y="3858068"/>
              <a:ext cx="147484" cy="155349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Content Placeholder 1">
              <a:extLst>
                <a:ext uri="{FF2B5EF4-FFF2-40B4-BE49-F238E27FC236}">
                  <a16:creationId xmlns:a16="http://schemas.microsoft.com/office/drawing/2014/main" id="{208DFBEB-4B4C-330B-BA66-8A25308F4BD2}"/>
                </a:ext>
              </a:extLst>
            </p:cNvPr>
            <p:cNvSpPr txBox="1">
              <a:spLocks/>
            </p:cNvSpPr>
            <p:nvPr/>
          </p:nvSpPr>
          <p:spPr>
            <a:xfrm>
              <a:off x="3917085" y="1879757"/>
              <a:ext cx="6212260" cy="3248352"/>
            </a:xfrm>
            <a:prstGeom prst="rect">
              <a:avLst/>
            </a:prstGeom>
          </p:spPr>
          <p:txBody>
            <a:bodyPr lIns="91440" tIns="45720" rIns="91440" bIns="45720" anchor="t"/>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sz="2600"/>
                <a:t>•	</a:t>
              </a:r>
              <a:r>
                <a:rPr lang="en-US" sz="2200" b="1">
                  <a:solidFill>
                    <a:schemeClr val="tx2">
                      <a:lumMod val="76000"/>
                    </a:schemeClr>
                  </a:solidFill>
                  <a:latin typeface="EC Square Sans Pro"/>
                </a:rPr>
                <a:t>Prerequisites</a:t>
              </a:r>
              <a:r>
                <a:rPr lang="en-US" sz="2200">
                  <a:solidFill>
                    <a:schemeClr val="tx2">
                      <a:lumMod val="76000"/>
                    </a:schemeClr>
                  </a:solidFill>
                  <a:latin typeface="EC Square Sans Pro"/>
                </a:rPr>
                <a:t>:</a:t>
              </a:r>
            </a:p>
            <a:p>
              <a:pPr marL="0" indent="0">
                <a:buFont typeface="Arial" panose="020B0604020202020204" pitchFamily="34" charset="0"/>
                <a:buNone/>
                <a:defRPr/>
              </a:pPr>
              <a:r>
                <a:rPr lang="en-US" sz="2200">
                  <a:solidFill>
                    <a:schemeClr val="tx2">
                      <a:lumMod val="76000"/>
                    </a:schemeClr>
                  </a:solidFill>
                  <a:latin typeface="EC Square Sans Pro"/>
                </a:rPr>
                <a:t>Proximity to an existing Gigabit backhaul network is essential</a:t>
              </a:r>
            </a:p>
            <a:p>
              <a:pPr marL="0" indent="0">
                <a:buFont typeface="Arial" panose="020B0604020202020204" pitchFamily="34" charset="0"/>
                <a:buNone/>
                <a:defRPr/>
              </a:pPr>
              <a:r>
                <a:rPr lang="en-US" sz="2200">
                  <a:solidFill>
                    <a:schemeClr val="tx2">
                      <a:lumMod val="76000"/>
                    </a:schemeClr>
                  </a:solidFill>
                  <a:latin typeface="EC Square Sans Pro"/>
                </a:rPr>
                <a:t>•	</a:t>
              </a:r>
              <a:r>
                <a:rPr lang="en-US" sz="2200" b="1">
                  <a:solidFill>
                    <a:schemeClr val="tx2">
                      <a:lumMod val="76000"/>
                    </a:schemeClr>
                  </a:solidFill>
                  <a:latin typeface="EC Square Sans Pro"/>
                </a:rPr>
                <a:t>5G Network Standards</a:t>
              </a:r>
              <a:r>
                <a:rPr lang="en-US" sz="2200">
                  <a:solidFill>
                    <a:schemeClr val="tx2">
                      <a:lumMod val="76000"/>
                    </a:schemeClr>
                  </a:solidFill>
                  <a:latin typeface="EC Square Sans Pro"/>
                </a:rPr>
                <a:t>: Deployments must adhere to 5G Standalone (5G SA) network standards and bundle with edge cloud computing</a:t>
              </a:r>
            </a:p>
            <a:p>
              <a:pPr marL="0" indent="0">
                <a:buFont typeface="Arial" panose="020B0604020202020204" pitchFamily="34" charset="0"/>
                <a:buNone/>
                <a:defRPr/>
              </a:pPr>
              <a:r>
                <a:rPr lang="en-US" sz="2200">
                  <a:solidFill>
                    <a:schemeClr val="tx2">
                      <a:lumMod val="76000"/>
                    </a:schemeClr>
                  </a:solidFill>
                  <a:latin typeface="EC Square Sans Pro"/>
                </a:rPr>
                <a:t>•	</a:t>
              </a:r>
              <a:r>
                <a:rPr lang="en-US" sz="2200" b="1">
                  <a:solidFill>
                    <a:schemeClr val="tx2">
                      <a:lumMod val="76000"/>
                    </a:schemeClr>
                  </a:solidFill>
                  <a:latin typeface="EC Square Sans Pro"/>
                </a:rPr>
                <a:t>State-of-the-Art Infrastructure</a:t>
              </a:r>
              <a:r>
                <a:rPr lang="en-US" sz="2200">
                  <a:solidFill>
                    <a:schemeClr val="tx2">
                      <a:lumMod val="76000"/>
                    </a:schemeClr>
                  </a:solidFill>
                  <a:latin typeface="EC Square Sans Pro"/>
                </a:rPr>
                <a:t>: Future-proof technology, e.g., IPv6 compatibility, is required to meet evolving digital needs</a:t>
              </a:r>
            </a:p>
          </p:txBody>
        </p:sp>
        <p:pic>
          <p:nvPicPr>
            <p:cNvPr id="24" name="Picture 23">
              <a:extLst>
                <a:ext uri="{FF2B5EF4-FFF2-40B4-BE49-F238E27FC236}">
                  <a16:creationId xmlns:a16="http://schemas.microsoft.com/office/drawing/2014/main" id="{9C39518E-F9EE-9110-1B46-0286B0A0B4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16761" y="2005312"/>
              <a:ext cx="309554" cy="353962"/>
            </a:xfrm>
            <a:prstGeom prst="rect">
              <a:avLst/>
            </a:prstGeom>
          </p:spPr>
        </p:pic>
        <p:pic>
          <p:nvPicPr>
            <p:cNvPr id="27" name="Picture 26">
              <a:extLst>
                <a:ext uri="{FF2B5EF4-FFF2-40B4-BE49-F238E27FC236}">
                  <a16:creationId xmlns:a16="http://schemas.microsoft.com/office/drawing/2014/main" id="{13793320-BB33-673F-F039-85E53C306C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14667" y="3522054"/>
              <a:ext cx="309554" cy="353962"/>
            </a:xfrm>
            <a:prstGeom prst="rect">
              <a:avLst/>
            </a:prstGeom>
          </p:spPr>
        </p:pic>
        <p:pic>
          <p:nvPicPr>
            <p:cNvPr id="28" name="Picture 27">
              <a:extLst>
                <a:ext uri="{FF2B5EF4-FFF2-40B4-BE49-F238E27FC236}">
                  <a16:creationId xmlns:a16="http://schemas.microsoft.com/office/drawing/2014/main" id="{EAB990EF-BB60-59FC-E7B4-0199E6C853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16761" y="5049567"/>
              <a:ext cx="309554" cy="353962"/>
            </a:xfrm>
            <a:prstGeom prst="rect">
              <a:avLst/>
            </a:prstGeom>
          </p:spPr>
        </p:pic>
      </p:grpSp>
      <p:grpSp>
        <p:nvGrpSpPr>
          <p:cNvPr id="45" name="Group 44">
            <a:extLst>
              <a:ext uri="{FF2B5EF4-FFF2-40B4-BE49-F238E27FC236}">
                <a16:creationId xmlns:a16="http://schemas.microsoft.com/office/drawing/2014/main" id="{4FEA4653-2B81-CCBA-5806-6AC2AF045FDF}"/>
              </a:ext>
            </a:extLst>
          </p:cNvPr>
          <p:cNvGrpSpPr/>
          <p:nvPr/>
        </p:nvGrpSpPr>
        <p:grpSpPr>
          <a:xfrm>
            <a:off x="6062675" y="1509374"/>
            <a:ext cx="5701706" cy="4279075"/>
            <a:chOff x="6052064" y="1462913"/>
            <a:chExt cx="5701706" cy="4279075"/>
          </a:xfrm>
        </p:grpSpPr>
        <p:grpSp>
          <p:nvGrpSpPr>
            <p:cNvPr id="33" name="Group 32">
              <a:extLst>
                <a:ext uri="{FF2B5EF4-FFF2-40B4-BE49-F238E27FC236}">
                  <a16:creationId xmlns:a16="http://schemas.microsoft.com/office/drawing/2014/main" id="{80F90906-78A4-D9DC-CB7B-485B7555DA0E}"/>
                </a:ext>
              </a:extLst>
            </p:cNvPr>
            <p:cNvGrpSpPr/>
            <p:nvPr/>
          </p:nvGrpSpPr>
          <p:grpSpPr>
            <a:xfrm>
              <a:off x="6053902" y="1462913"/>
              <a:ext cx="5699868" cy="3326325"/>
              <a:chOff x="3271176" y="2085240"/>
              <a:chExt cx="6766691" cy="3326325"/>
            </a:xfrm>
          </p:grpSpPr>
          <p:sp>
            <p:nvSpPr>
              <p:cNvPr id="34" name="Rectangle 33">
                <a:extLst>
                  <a:ext uri="{FF2B5EF4-FFF2-40B4-BE49-F238E27FC236}">
                    <a16:creationId xmlns:a16="http://schemas.microsoft.com/office/drawing/2014/main" id="{23DCF121-1B68-81D1-B23A-53082EBED3C4}"/>
                  </a:ext>
                </a:extLst>
              </p:cNvPr>
              <p:cNvSpPr/>
              <p:nvPr/>
            </p:nvSpPr>
            <p:spPr>
              <a:xfrm>
                <a:off x="7788860" y="3829984"/>
                <a:ext cx="147484" cy="155349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7" name="Rectangle 36">
                <a:extLst>
                  <a:ext uri="{FF2B5EF4-FFF2-40B4-BE49-F238E27FC236}">
                    <a16:creationId xmlns:a16="http://schemas.microsoft.com/office/drawing/2014/main" id="{1BDA974E-9C68-C00E-8FCC-61D2FF18DE6E}"/>
                  </a:ext>
                </a:extLst>
              </p:cNvPr>
              <p:cNvSpPr/>
              <p:nvPr/>
            </p:nvSpPr>
            <p:spPr>
              <a:xfrm>
                <a:off x="5145999" y="3858068"/>
                <a:ext cx="147484" cy="155349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8" name="Content Placeholder 1">
                <a:extLst>
                  <a:ext uri="{FF2B5EF4-FFF2-40B4-BE49-F238E27FC236}">
                    <a16:creationId xmlns:a16="http://schemas.microsoft.com/office/drawing/2014/main" id="{65AC7099-A9AD-89AE-AE6D-1AB17BB99D25}"/>
                  </a:ext>
                </a:extLst>
              </p:cNvPr>
              <p:cNvSpPr txBox="1">
                <a:spLocks/>
              </p:cNvSpPr>
              <p:nvPr/>
            </p:nvSpPr>
            <p:spPr>
              <a:xfrm>
                <a:off x="3825607" y="2085240"/>
                <a:ext cx="6212260" cy="3248352"/>
              </a:xfrm>
              <a:prstGeom prst="rect">
                <a:avLst/>
              </a:prstGeom>
            </p:spPr>
            <p:txBody>
              <a:bodyPr lIns="91440" tIns="45720" rIns="91440" bIns="45720" anchor="t"/>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000">
                    <a:solidFill>
                      <a:schemeClr val="tx2">
                        <a:lumMod val="76000"/>
                      </a:schemeClr>
                    </a:solidFill>
                    <a:latin typeface="EC Square Sans Pro"/>
                  </a:rPr>
                  <a:t>Security declarations</a:t>
                </a:r>
              </a:p>
              <a:p>
                <a:pPr>
                  <a:defRPr/>
                </a:pPr>
                <a:r>
                  <a:rPr lang="en-US" sz="2000">
                    <a:solidFill>
                      <a:srgbClr val="FF0000"/>
                    </a:solidFill>
                    <a:latin typeface="EC Square Sans Pro"/>
                  </a:rPr>
                  <a:t>Ownership Control Questionnaire</a:t>
                </a:r>
                <a:endParaRPr lang="en-US" sz="2000">
                  <a:solidFill>
                    <a:srgbClr val="FF0000"/>
                  </a:solidFill>
                  <a:latin typeface="EC Square Sans Pro"/>
                  <a:cs typeface="Arial"/>
                </a:endParaRPr>
              </a:p>
              <a:p>
                <a:pPr>
                  <a:defRPr/>
                </a:pPr>
                <a:r>
                  <a:rPr lang="en-US" sz="2000">
                    <a:solidFill>
                      <a:schemeClr val="tx2">
                        <a:lumMod val="76000"/>
                      </a:schemeClr>
                    </a:solidFill>
                    <a:latin typeface="EC Square Sans Pro"/>
                  </a:rPr>
                  <a:t>Letters of support from the MSs</a:t>
                </a:r>
                <a:endParaRPr lang="en-US" sz="2000">
                  <a:solidFill>
                    <a:schemeClr val="tx2">
                      <a:lumMod val="76000"/>
                    </a:schemeClr>
                  </a:solidFill>
                  <a:latin typeface="EC Square Sans Pro"/>
                  <a:cs typeface="Arial"/>
                </a:endParaRPr>
              </a:p>
              <a:p>
                <a:pPr>
                  <a:defRPr/>
                </a:pPr>
                <a:r>
                  <a:rPr lang="en-US" sz="2000">
                    <a:solidFill>
                      <a:schemeClr val="tx2">
                        <a:lumMod val="76000"/>
                      </a:schemeClr>
                    </a:solidFill>
                    <a:latin typeface="EC Square Sans Pro"/>
                  </a:rPr>
                  <a:t>Declaration from the use-case that it is a public authority or SED</a:t>
                </a:r>
                <a:endParaRPr lang="en-US" sz="2000">
                  <a:solidFill>
                    <a:schemeClr val="tx2">
                      <a:lumMod val="76000"/>
                    </a:schemeClr>
                  </a:solidFill>
                  <a:latin typeface="EC Square Sans Pro"/>
                  <a:cs typeface="Arial"/>
                </a:endParaRPr>
              </a:p>
              <a:p>
                <a:pPr>
                  <a:defRPr/>
                </a:pPr>
                <a:r>
                  <a:rPr lang="en-US" sz="2000">
                    <a:solidFill>
                      <a:schemeClr val="tx2">
                        <a:lumMod val="76000"/>
                      </a:schemeClr>
                    </a:solidFill>
                    <a:latin typeface="EC Square Sans Pro"/>
                  </a:rPr>
                  <a:t>Declaration from the use-case that no 5G connectivity service ensuring sufficient performance and quality is available to them on the market</a:t>
                </a:r>
                <a:endParaRPr lang="en-US" sz="2000">
                  <a:solidFill>
                    <a:schemeClr val="tx2">
                      <a:lumMod val="76000"/>
                    </a:schemeClr>
                  </a:solidFill>
                  <a:latin typeface="EC Square Sans Pro"/>
                  <a:cs typeface="Arial"/>
                </a:endParaRPr>
              </a:p>
              <a:p>
                <a:pPr>
                  <a:defRPr/>
                </a:pPr>
                <a:r>
                  <a:rPr lang="en-US" sz="2000">
                    <a:solidFill>
                      <a:schemeClr val="tx2">
                        <a:lumMod val="76000"/>
                      </a:schemeClr>
                    </a:solidFill>
                    <a:latin typeface="EC Square Sans Pro"/>
                  </a:rPr>
                  <a:t>Other – see Call 4 - section 5 –Admissibility and documents</a:t>
                </a:r>
                <a:endParaRPr lang="en-US" sz="2000">
                  <a:solidFill>
                    <a:schemeClr val="tx2">
                      <a:lumMod val="76000"/>
                    </a:schemeClr>
                  </a:solidFill>
                  <a:latin typeface="EC Square Sans Pro"/>
                  <a:cs typeface="Arial"/>
                </a:endParaRPr>
              </a:p>
              <a:p>
                <a:pPr marL="0" indent="0">
                  <a:buFont typeface="Arial" panose="020B0604020202020204" pitchFamily="34" charset="0"/>
                  <a:buNone/>
                  <a:defRPr/>
                </a:pPr>
                <a:endParaRPr lang="en-US" sz="2000">
                  <a:cs typeface="Arial"/>
                </a:endParaRPr>
              </a:p>
            </p:txBody>
          </p:sp>
          <p:pic>
            <p:nvPicPr>
              <p:cNvPr id="39" name="Picture 38">
                <a:extLst>
                  <a:ext uri="{FF2B5EF4-FFF2-40B4-BE49-F238E27FC236}">
                    <a16:creationId xmlns:a16="http://schemas.microsoft.com/office/drawing/2014/main" id="{711E730A-0211-76D9-A7CB-8B0868A9DB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81341" y="2159424"/>
                <a:ext cx="309554" cy="353962"/>
              </a:xfrm>
              <a:prstGeom prst="rect">
                <a:avLst/>
              </a:prstGeom>
            </p:spPr>
          </p:pic>
          <p:pic>
            <p:nvPicPr>
              <p:cNvPr id="40" name="Picture 39">
                <a:extLst>
                  <a:ext uri="{FF2B5EF4-FFF2-40B4-BE49-F238E27FC236}">
                    <a16:creationId xmlns:a16="http://schemas.microsoft.com/office/drawing/2014/main" id="{36C52EBD-16E9-25C5-D168-8B54778C3B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09739" y="3239515"/>
                <a:ext cx="309554" cy="353962"/>
              </a:xfrm>
              <a:prstGeom prst="rect">
                <a:avLst/>
              </a:prstGeom>
            </p:spPr>
          </p:pic>
          <p:pic>
            <p:nvPicPr>
              <p:cNvPr id="41" name="Picture 40">
                <a:extLst>
                  <a:ext uri="{FF2B5EF4-FFF2-40B4-BE49-F238E27FC236}">
                    <a16:creationId xmlns:a16="http://schemas.microsoft.com/office/drawing/2014/main" id="{1AE45D9C-6045-9D16-FB24-AC22F0723C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1176" y="4621477"/>
                <a:ext cx="309554" cy="353962"/>
              </a:xfrm>
              <a:prstGeom prst="rect">
                <a:avLst/>
              </a:prstGeom>
            </p:spPr>
          </p:pic>
        </p:grpSp>
        <p:pic>
          <p:nvPicPr>
            <p:cNvPr id="42" name="Picture 41">
              <a:extLst>
                <a:ext uri="{FF2B5EF4-FFF2-40B4-BE49-F238E27FC236}">
                  <a16:creationId xmlns:a16="http://schemas.microsoft.com/office/drawing/2014/main" id="{B1A177F7-6F00-613D-DD3F-BAABE36161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6391" y="2031316"/>
              <a:ext cx="260751" cy="353962"/>
            </a:xfrm>
            <a:prstGeom prst="rect">
              <a:avLst/>
            </a:prstGeom>
          </p:spPr>
        </p:pic>
        <p:pic>
          <p:nvPicPr>
            <p:cNvPr id="43" name="Picture 42">
              <a:extLst>
                <a:ext uri="{FF2B5EF4-FFF2-40B4-BE49-F238E27FC236}">
                  <a16:creationId xmlns:a16="http://schemas.microsoft.com/office/drawing/2014/main" id="{C038B944-189D-8F21-6779-FA0765BBED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2064" y="3205428"/>
              <a:ext cx="260751" cy="353962"/>
            </a:xfrm>
            <a:prstGeom prst="rect">
              <a:avLst/>
            </a:prstGeom>
          </p:spPr>
        </p:pic>
        <p:pic>
          <p:nvPicPr>
            <p:cNvPr id="44" name="Picture 43">
              <a:extLst>
                <a:ext uri="{FF2B5EF4-FFF2-40B4-BE49-F238E27FC236}">
                  <a16:creationId xmlns:a16="http://schemas.microsoft.com/office/drawing/2014/main" id="{D20AD8AD-D5D6-D09B-06D3-7C79DC7B21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6310" y="5388026"/>
              <a:ext cx="260751" cy="353962"/>
            </a:xfrm>
            <a:prstGeom prst="rect">
              <a:avLst/>
            </a:prstGeom>
          </p:spPr>
        </p:pic>
      </p:grpSp>
      <p:sp>
        <p:nvSpPr>
          <p:cNvPr id="46" name="ZoneTexte 7">
            <a:extLst>
              <a:ext uri="{FF2B5EF4-FFF2-40B4-BE49-F238E27FC236}">
                <a16:creationId xmlns:a16="http://schemas.microsoft.com/office/drawing/2014/main" id="{3CCF3D14-D4DB-74D7-C367-B25B88A38014}"/>
              </a:ext>
            </a:extLst>
          </p:cNvPr>
          <p:cNvSpPr txBox="1"/>
          <p:nvPr/>
        </p:nvSpPr>
        <p:spPr>
          <a:xfrm>
            <a:off x="838200" y="1246021"/>
            <a:ext cx="4753972" cy="584775"/>
          </a:xfrm>
          <a:prstGeom prst="rect">
            <a:avLst/>
          </a:prstGeom>
          <a:solidFill>
            <a:schemeClr val="bg2">
              <a:lumMod val="90000"/>
            </a:schemeClr>
          </a:solidFill>
        </p:spPr>
        <p:txBody>
          <a:bodyPr wrap="square" lIns="91440" tIns="45720" rIns="91440" bIns="45720" rtlCol="0" anchor="t">
            <a:spAutoFit/>
          </a:bodyPr>
          <a:lstStyle/>
          <a:p>
            <a:pPr algn="ctr"/>
            <a:r>
              <a:rPr lang="en-US" sz="3200" b="1">
                <a:solidFill>
                  <a:srgbClr val="082A6A"/>
                </a:solidFill>
                <a:latin typeface="EC Square Sans Pro"/>
              </a:rPr>
              <a:t>Requirements</a:t>
            </a:r>
            <a:r>
              <a:rPr lang="fr-FR" sz="2800" b="1">
                <a:solidFill>
                  <a:srgbClr val="082A6A"/>
                </a:solidFill>
              </a:rPr>
              <a:t> </a:t>
            </a:r>
          </a:p>
        </p:txBody>
      </p:sp>
    </p:spTree>
    <p:extLst>
      <p:ext uri="{BB962C8B-B14F-4D97-AF65-F5344CB8AC3E}">
        <p14:creationId xmlns:p14="http://schemas.microsoft.com/office/powerpoint/2010/main" val="31184558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blue and pink background&#10;&#10;Description automatically generated">
            <a:extLst>
              <a:ext uri="{FF2B5EF4-FFF2-40B4-BE49-F238E27FC236}">
                <a16:creationId xmlns:a16="http://schemas.microsoft.com/office/drawing/2014/main" id="{16F5E7C8-5F55-A2F2-6C94-4D743B436E9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6" name="Title 2">
            <a:extLst>
              <a:ext uri="{FF2B5EF4-FFF2-40B4-BE49-F238E27FC236}">
                <a16:creationId xmlns:a16="http://schemas.microsoft.com/office/drawing/2014/main" id="{2097D88B-1A6E-4224-0850-209AA1BDB089}"/>
              </a:ext>
            </a:extLst>
          </p:cNvPr>
          <p:cNvSpPr txBox="1">
            <a:spLocks/>
          </p:cNvSpPr>
          <p:nvPr/>
        </p:nvSpPr>
        <p:spPr>
          <a:xfrm>
            <a:off x="934625" y="163504"/>
            <a:ext cx="10842507" cy="782357"/>
          </a:xfrm>
          <a:prstGeom prst="rect">
            <a:avLst/>
          </a:prstGeom>
        </p:spPr>
        <p:txBody>
          <a:bodyPr vert="horz" lIns="91440" tIns="45720" rIns="91440" bIns="0" rtlCol="0" anchor="b"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pPr algn="ctr"/>
            <a:r>
              <a:rPr lang="en-IE" b="1">
                <a:solidFill>
                  <a:schemeClr val="bg1"/>
                </a:solidFill>
                <a:latin typeface="EC Square Sans Pro"/>
              </a:rPr>
              <a:t>Building on lessons learnt</a:t>
            </a:r>
            <a:endParaRPr lang="en-GB" b="1">
              <a:solidFill>
                <a:schemeClr val="bg1"/>
              </a:solidFill>
              <a:latin typeface="EC Square Sans Pro"/>
            </a:endParaRPr>
          </a:p>
        </p:txBody>
      </p:sp>
      <p:sp>
        <p:nvSpPr>
          <p:cNvPr id="7" name="TextBox 6">
            <a:extLst>
              <a:ext uri="{FF2B5EF4-FFF2-40B4-BE49-F238E27FC236}">
                <a16:creationId xmlns:a16="http://schemas.microsoft.com/office/drawing/2014/main" id="{9641689D-A675-0ECF-EFC0-4DE22BFFB664}"/>
              </a:ext>
            </a:extLst>
          </p:cNvPr>
          <p:cNvSpPr txBox="1"/>
          <p:nvPr/>
        </p:nvSpPr>
        <p:spPr>
          <a:xfrm>
            <a:off x="684839" y="1594014"/>
            <a:ext cx="11342077" cy="3422988"/>
          </a:xfrm>
          <a:prstGeom prst="rect">
            <a:avLst/>
          </a:prstGeom>
          <a:noFill/>
        </p:spPr>
        <p:txBody>
          <a:bodyPr wrap="square" lIns="91440" tIns="45720" rIns="91440" bIns="45720" rtlCol="0" anchor="t">
            <a:spAutoFit/>
          </a:bodyPr>
          <a:lstStyle/>
          <a:p>
            <a:pPr marL="342900" lvl="0" indent="-342900">
              <a:lnSpc>
                <a:spcPct val="200000"/>
              </a:lnSpc>
              <a:buFont typeface="Wingdings" panose="05000000000000000000" pitchFamily="2" charset="2"/>
              <a:buChar char="Ø"/>
            </a:pPr>
            <a:r>
              <a:rPr lang="en-IE" sz="2800">
                <a:solidFill>
                  <a:schemeClr val="accent1">
                    <a:lumMod val="49000"/>
                  </a:schemeClr>
                </a:solidFill>
                <a:latin typeface="EC Square Sans Pro"/>
              </a:rPr>
              <a:t>Simplify processes (e.g. security, approvals), but also ensure continuity</a:t>
            </a:r>
          </a:p>
          <a:p>
            <a:pPr marL="342900" lvl="0" indent="-342900">
              <a:lnSpc>
                <a:spcPct val="200000"/>
              </a:lnSpc>
              <a:buFont typeface="Wingdings" panose="05000000000000000000" pitchFamily="2" charset="2"/>
              <a:buChar char="Ø"/>
            </a:pPr>
            <a:r>
              <a:rPr lang="en-IE" sz="2800">
                <a:solidFill>
                  <a:schemeClr val="accent1">
                    <a:lumMod val="49000"/>
                  </a:schemeClr>
                </a:solidFill>
                <a:latin typeface="EC Square Sans Pro"/>
              </a:rPr>
              <a:t>Review budgets and domains according to policy priorities.</a:t>
            </a:r>
          </a:p>
          <a:p>
            <a:pPr marL="342900" indent="-342900">
              <a:lnSpc>
                <a:spcPct val="200000"/>
              </a:lnSpc>
              <a:buFont typeface="Wingdings" panose="05000000000000000000" pitchFamily="2" charset="2"/>
              <a:buChar char="Ø"/>
            </a:pPr>
            <a:r>
              <a:rPr lang="en-IE" sz="2800">
                <a:solidFill>
                  <a:schemeClr val="accent1">
                    <a:lumMod val="49000"/>
                  </a:schemeClr>
                </a:solidFill>
                <a:latin typeface="EC Square Sans Pro"/>
              </a:rPr>
              <a:t>Review max indicative amounts per grant, for instance for Global Gateways </a:t>
            </a:r>
          </a:p>
          <a:p>
            <a:pPr marL="342900" indent="-342900">
              <a:lnSpc>
                <a:spcPct val="200000"/>
              </a:lnSpc>
              <a:buFont typeface="Wingdings" panose="05000000000000000000" pitchFamily="2" charset="2"/>
              <a:buChar char="Ø"/>
            </a:pPr>
            <a:r>
              <a:rPr lang="en-IE" sz="2800">
                <a:solidFill>
                  <a:schemeClr val="accent1">
                    <a:lumMod val="49000"/>
                  </a:schemeClr>
                </a:solidFill>
                <a:latin typeface="EC Square Sans Pro"/>
              </a:rPr>
              <a:t>Building critical mass (e.g. 5G LSP) in line with the White Paper</a:t>
            </a:r>
          </a:p>
        </p:txBody>
      </p:sp>
      <p:sp>
        <p:nvSpPr>
          <p:cNvPr id="8" name="Slide Number Placeholder 2">
            <a:extLst>
              <a:ext uri="{FF2B5EF4-FFF2-40B4-BE49-F238E27FC236}">
                <a16:creationId xmlns:a16="http://schemas.microsoft.com/office/drawing/2014/main" id="{7663205B-3498-0C9A-6D32-B2ED9688BE1B}"/>
              </a:ext>
            </a:extLst>
          </p:cNvPr>
          <p:cNvSpPr>
            <a:spLocks noGrp="1"/>
          </p:cNvSpPr>
          <p:nvPr>
            <p:ph type="sldNum" sz="quarter" idx="12"/>
          </p:nvPr>
        </p:nvSpPr>
        <p:spPr>
          <a:xfrm>
            <a:off x="8610600" y="6356350"/>
            <a:ext cx="2743200" cy="365125"/>
          </a:xfrm>
        </p:spPr>
        <p:txBody>
          <a:bodyPr/>
          <a:lstStyle/>
          <a:p>
            <a:fld id="{F46C79FD-C571-418B-AB0F-5EE936C85276}" type="slidenum">
              <a:rPr lang="en-GB" smtClean="0"/>
              <a:t>4</a:t>
            </a:fld>
            <a:endParaRPr lang="en-GB"/>
          </a:p>
        </p:txBody>
      </p:sp>
    </p:spTree>
    <p:extLst>
      <p:ext uri="{BB962C8B-B14F-4D97-AF65-F5344CB8AC3E}">
        <p14:creationId xmlns:p14="http://schemas.microsoft.com/office/powerpoint/2010/main" val="38274758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407731"/>
            <a:ext cx="10515600" cy="1116207"/>
          </a:xfrm>
        </p:spPr>
        <p:txBody>
          <a:bodyPr/>
          <a:lstStyle/>
          <a:p>
            <a:r>
              <a:rPr lang="en-US" sz="3600" b="1">
                <a:latin typeface="EC Square Sans Pro"/>
                <a:ea typeface="+mj-lt"/>
                <a:cs typeface="+mj-lt"/>
              </a:rPr>
              <a:t>5G and Edge for Smart Communities </a:t>
            </a:r>
          </a:p>
        </p:txBody>
      </p:sp>
      <p:sp>
        <p:nvSpPr>
          <p:cNvPr id="9" name="Content Placeholder 1"/>
          <p:cNvSpPr txBox="1">
            <a:spLocks/>
          </p:cNvSpPr>
          <p:nvPr/>
        </p:nvSpPr>
        <p:spPr>
          <a:xfrm>
            <a:off x="657546" y="2282824"/>
            <a:ext cx="6803954" cy="3248352"/>
          </a:xfrm>
          <a:prstGeom prst="rect">
            <a:avLst/>
          </a:prstGeom>
        </p:spPr>
        <p:txBody>
          <a:bodyPr lIns="91440" tIns="45720" rIns="91440" bIns="45720" anchor="t"/>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GB" sz="2200">
                <a:solidFill>
                  <a:schemeClr val="tx2">
                    <a:lumMod val="76000"/>
                  </a:schemeClr>
                </a:solidFill>
                <a:latin typeface="EC Square Sans Pro"/>
              </a:rPr>
              <a:t>Passive and active connectivity elements, required to implement innovative use-cases (including edge-cloud)</a:t>
            </a:r>
            <a:endParaRPr lang="en-US" sz="2200">
              <a:solidFill>
                <a:schemeClr val="tx2">
                  <a:lumMod val="76000"/>
                </a:schemeClr>
              </a:solidFill>
              <a:latin typeface="EC Square Sans Pro"/>
            </a:endParaRPr>
          </a:p>
          <a:p>
            <a:pPr marL="0" indent="0">
              <a:buFont typeface="Arial" panose="020B0604020202020204" pitchFamily="34" charset="0"/>
              <a:buNone/>
              <a:defRPr/>
            </a:pPr>
            <a:r>
              <a:rPr lang="en-US" sz="2200">
                <a:solidFill>
                  <a:schemeClr val="tx2">
                    <a:lumMod val="76000"/>
                  </a:schemeClr>
                </a:solidFill>
                <a:latin typeface="EC Square Sans Pro"/>
              </a:rPr>
              <a:t>5G radio equipment</a:t>
            </a:r>
          </a:p>
          <a:p>
            <a:pPr marL="0" indent="0">
              <a:buNone/>
              <a:defRPr/>
            </a:pPr>
            <a:r>
              <a:rPr lang="en-US" sz="2200">
                <a:solidFill>
                  <a:schemeClr val="tx2">
                    <a:lumMod val="76000"/>
                  </a:schemeClr>
                </a:solidFill>
                <a:latin typeface="EC Square Sans Pro"/>
              </a:rPr>
              <a:t>Backhaul, yet </a:t>
            </a:r>
            <a:r>
              <a:rPr lang="en-US" sz="2200" i="1">
                <a:solidFill>
                  <a:schemeClr val="tx2">
                    <a:lumMod val="76000"/>
                  </a:schemeClr>
                </a:solidFill>
                <a:latin typeface="EC Square Sans Pro"/>
              </a:rPr>
              <a:t>not </a:t>
            </a:r>
            <a:r>
              <a:rPr lang="en-US" sz="2200">
                <a:solidFill>
                  <a:schemeClr val="tx2">
                    <a:lumMod val="76000"/>
                  </a:schemeClr>
                </a:solidFill>
                <a:latin typeface="EC Square Sans Pro"/>
              </a:rPr>
              <a:t>the major focus (&lt; about 10%)</a:t>
            </a:r>
          </a:p>
          <a:p>
            <a:pPr marL="0" indent="0">
              <a:buFont typeface="Arial" panose="020B0604020202020204" pitchFamily="34" charset="0"/>
              <a:buNone/>
              <a:defRPr/>
            </a:pPr>
            <a:r>
              <a:rPr lang="en-US" sz="2200">
                <a:solidFill>
                  <a:schemeClr val="tx2">
                    <a:lumMod val="76000"/>
                  </a:schemeClr>
                </a:solidFill>
                <a:latin typeface="EC Square Sans Pro"/>
              </a:rPr>
              <a:t>Individual applications, internet software services; end-user devices, connectivity subscriptions</a:t>
            </a:r>
          </a:p>
          <a:p>
            <a:pPr marL="0" indent="0">
              <a:buFont typeface="Arial" panose="020B0604020202020204" pitchFamily="34" charset="0"/>
              <a:buNone/>
              <a:defRPr/>
            </a:pPr>
            <a:r>
              <a:rPr lang="en-US" sz="2200">
                <a:solidFill>
                  <a:schemeClr val="tx2">
                    <a:lumMod val="76000"/>
                  </a:schemeClr>
                </a:solidFill>
                <a:latin typeface="EC Square Sans Pro"/>
              </a:rPr>
              <a:t>For specific questions</a:t>
            </a:r>
            <a:br>
              <a:rPr lang="en-US" sz="2200">
                <a:solidFill>
                  <a:schemeClr val="tx2">
                    <a:lumMod val="76000"/>
                  </a:schemeClr>
                </a:solidFill>
                <a:latin typeface="EC Square Sans Pro"/>
              </a:rPr>
            </a:br>
            <a:r>
              <a:rPr lang="en-US" sz="2200">
                <a:solidFill>
                  <a:schemeClr val="tx2">
                    <a:lumMod val="76000"/>
                  </a:schemeClr>
                </a:solidFill>
                <a:latin typeface="EC Square Sans Pro"/>
                <a:hlinkClick r:id="rId3">
                  <a:extLst>
                    <a:ext uri="{A12FA001-AC4F-418D-AE19-62706E023703}">
                      <ahyp:hlinkClr xmlns:ahyp="http://schemas.microsoft.com/office/drawing/2018/hyperlinkcolor" xmlns="" val="tx"/>
                    </a:ext>
                  </a:extLst>
                </a:hlinkClick>
              </a:rPr>
              <a:t>HADEA-CEF-DIGITAL-CALLS@ec.europa.eu</a:t>
            </a:r>
            <a:r>
              <a:rPr lang="en-US" sz="2200"/>
              <a:t> </a:t>
            </a:r>
            <a:endParaRPr lang="en-US" sz="2200">
              <a:cs typeface="Arial"/>
            </a:endParaRPr>
          </a:p>
        </p:txBody>
      </p:sp>
      <p:cxnSp>
        <p:nvCxnSpPr>
          <p:cNvPr id="16" name="Straight Connector 15"/>
          <p:cNvCxnSpPr/>
          <p:nvPr/>
        </p:nvCxnSpPr>
        <p:spPr>
          <a:xfrm flipH="1">
            <a:off x="7752507" y="1821159"/>
            <a:ext cx="10274" cy="4516496"/>
          </a:xfrm>
          <a:prstGeom prst="line">
            <a:avLst/>
          </a:prstGeom>
        </p:spPr>
        <p:style>
          <a:lnRef idx="1">
            <a:schemeClr val="accent1"/>
          </a:lnRef>
          <a:fillRef idx="0">
            <a:schemeClr val="accent1"/>
          </a:fillRef>
          <a:effectRef idx="0">
            <a:schemeClr val="accent1"/>
          </a:effectRef>
          <a:fontRef idx="minor">
            <a:schemeClr val="tx1"/>
          </a:fontRef>
        </p:style>
      </p:cxnSp>
      <p:sp>
        <p:nvSpPr>
          <p:cNvPr id="20" name="ZoneTexte 7"/>
          <p:cNvSpPr txBox="1"/>
          <p:nvPr/>
        </p:nvSpPr>
        <p:spPr>
          <a:xfrm>
            <a:off x="1294540" y="1799221"/>
            <a:ext cx="4467433" cy="523220"/>
          </a:xfrm>
          <a:prstGeom prst="rect">
            <a:avLst/>
          </a:prstGeom>
          <a:noFill/>
        </p:spPr>
        <p:txBody>
          <a:bodyPr wrap="square" lIns="91440" tIns="45720" rIns="91440" bIns="45720" rtlCol="0" anchor="t">
            <a:spAutoFit/>
          </a:bodyPr>
          <a:lstStyle/>
          <a:p>
            <a:pPr algn="ctr"/>
            <a:r>
              <a:rPr lang="fr-FR" sz="2800" b="1">
                <a:solidFill>
                  <a:srgbClr val="082A6A"/>
                </a:solidFill>
                <a:latin typeface="EC Square Sans Pro"/>
              </a:rPr>
              <a:t>Scope - </a:t>
            </a:r>
            <a:r>
              <a:rPr lang="en-US" sz="2800" b="1">
                <a:solidFill>
                  <a:srgbClr val="082A6A"/>
                </a:solidFill>
                <a:latin typeface="EC Square Sans Pro"/>
              </a:rPr>
              <a:t>Eligible</a:t>
            </a:r>
            <a:r>
              <a:rPr lang="fr-FR" sz="2800" b="1">
                <a:solidFill>
                  <a:srgbClr val="082A6A"/>
                </a:solidFill>
                <a:latin typeface="EC Square Sans Pro"/>
              </a:rPr>
              <a:t> </a:t>
            </a:r>
            <a:r>
              <a:rPr lang="en-US" sz="2800" b="1">
                <a:solidFill>
                  <a:srgbClr val="082A6A"/>
                </a:solidFill>
                <a:latin typeface="EC Square Sans Pro"/>
              </a:rPr>
              <a:t>costs</a:t>
            </a:r>
            <a:r>
              <a:rPr lang="fr-FR" sz="2800" b="1">
                <a:solidFill>
                  <a:srgbClr val="082A6A"/>
                </a:solidFill>
                <a:latin typeface="EC Square Sans Pro"/>
              </a:rPr>
              <a:t> </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7992" y="2341036"/>
            <a:ext cx="309554" cy="353962"/>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991" y="3835923"/>
            <a:ext cx="309554" cy="353962"/>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04297" y="4374327"/>
            <a:ext cx="354473" cy="319325"/>
          </a:xfrm>
          <a:prstGeom prst="rect">
            <a:avLst/>
          </a:prstGeom>
        </p:spPr>
      </p:pic>
      <p:pic>
        <p:nvPicPr>
          <p:cNvPr id="2" name="Picture 1" descr="A screenshot of a cell phone with a city and clouds&#10;&#10;Description automatically generated">
            <a:extLst>
              <a:ext uri="{FF2B5EF4-FFF2-40B4-BE49-F238E27FC236}">
                <a16:creationId xmlns:a16="http://schemas.microsoft.com/office/drawing/2014/main" id="{123708D8-E9D5-BD04-9C7C-19BCA13D08CF}"/>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24091" t="-455" r="27671" b="22882"/>
          <a:stretch/>
        </p:blipFill>
        <p:spPr>
          <a:xfrm>
            <a:off x="9996755" y="149010"/>
            <a:ext cx="1757031" cy="1708632"/>
          </a:xfrm>
          <a:prstGeom prst="rect">
            <a:avLst/>
          </a:prstGeom>
        </p:spPr>
      </p:pic>
      <p:sp>
        <p:nvSpPr>
          <p:cNvPr id="3" name="Slide Number Placeholder 2">
            <a:extLst>
              <a:ext uri="{FF2B5EF4-FFF2-40B4-BE49-F238E27FC236}">
                <a16:creationId xmlns:a16="http://schemas.microsoft.com/office/drawing/2014/main" id="{7FDBD4A5-A7FC-8338-5B26-6B93321F5431}"/>
              </a:ext>
            </a:extLst>
          </p:cNvPr>
          <p:cNvSpPr>
            <a:spLocks noGrp="1"/>
          </p:cNvSpPr>
          <p:nvPr>
            <p:ph type="sldNum" sz="quarter" idx="12"/>
          </p:nvPr>
        </p:nvSpPr>
        <p:spPr/>
        <p:txBody>
          <a:bodyPr/>
          <a:lstStyle/>
          <a:p>
            <a:fld id="{F46C79FD-C571-418B-AB0F-5EE936C85276}" type="slidenum">
              <a:rPr lang="en-GB" smtClean="0"/>
              <a:t>40</a:t>
            </a:fld>
            <a:endParaRPr lang="en-GB"/>
          </a:p>
        </p:txBody>
      </p:sp>
      <p:sp>
        <p:nvSpPr>
          <p:cNvPr id="5" name="TextBox 4">
            <a:extLst>
              <a:ext uri="{FF2B5EF4-FFF2-40B4-BE49-F238E27FC236}">
                <a16:creationId xmlns:a16="http://schemas.microsoft.com/office/drawing/2014/main" id="{30A961E2-5C2E-DA83-8366-205688D82D0D}"/>
              </a:ext>
            </a:extLst>
          </p:cNvPr>
          <p:cNvSpPr txBox="1"/>
          <p:nvPr/>
        </p:nvSpPr>
        <p:spPr>
          <a:xfrm>
            <a:off x="836413" y="711066"/>
            <a:ext cx="10516429" cy="83099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1">
                <a:solidFill>
                  <a:srgbClr val="FFC000"/>
                </a:solidFill>
                <a:latin typeface="EC Square Sans Pro"/>
              </a:rPr>
              <a:t>CEF-DIG-2024-5GLSP-SMARTCOM-WORKS: 5G large scale pilots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1">
                <a:solidFill>
                  <a:srgbClr val="FFC000"/>
                </a:solidFill>
                <a:latin typeface="EC Square Sans Pro"/>
              </a:rPr>
              <a:t>5G and Edge for Smart Communities – Works</a:t>
            </a:r>
            <a:endParaRPr lang="en-IE" sz="2400" b="1" i="1">
              <a:solidFill>
                <a:srgbClr val="FFC000"/>
              </a:solidFill>
              <a:latin typeface="EC Square Sans Pro"/>
            </a:endParaRPr>
          </a:p>
        </p:txBody>
      </p:sp>
      <p:grpSp>
        <p:nvGrpSpPr>
          <p:cNvPr id="6" name="Group 5">
            <a:extLst>
              <a:ext uri="{FF2B5EF4-FFF2-40B4-BE49-F238E27FC236}">
                <a16:creationId xmlns:a16="http://schemas.microsoft.com/office/drawing/2014/main" id="{FF26E269-1174-4D31-37D3-647443869D84}"/>
              </a:ext>
            </a:extLst>
          </p:cNvPr>
          <p:cNvGrpSpPr/>
          <p:nvPr/>
        </p:nvGrpSpPr>
        <p:grpSpPr>
          <a:xfrm>
            <a:off x="8489168" y="2019375"/>
            <a:ext cx="2658465" cy="3638423"/>
            <a:chOff x="494038" y="1871316"/>
            <a:chExt cx="2658465" cy="3638423"/>
          </a:xfrm>
        </p:grpSpPr>
        <p:pic>
          <p:nvPicPr>
            <p:cNvPr id="7" name="Picture Placeholder 2">
              <a:extLst>
                <a:ext uri="{FF2B5EF4-FFF2-40B4-BE49-F238E27FC236}">
                  <a16:creationId xmlns:a16="http://schemas.microsoft.com/office/drawing/2014/main" id="{59F8FCD3-6A06-5039-0E8A-32C9A191D51C}"/>
                </a:ext>
              </a:extLst>
            </p:cNvPr>
            <p:cNvPicPr>
              <a:picLocks noChangeAspect="1"/>
            </p:cNvPicPr>
            <p:nvPr/>
          </p:nvPicPr>
          <p:blipFill>
            <a:blip r:embed="rId7">
              <a:extLst>
                <a:ext uri="{28A0092B-C50C-407E-A947-70E740481C1C}">
                  <a14:useLocalDpi xmlns:a14="http://schemas.microsoft.com/office/drawing/2010/main" val="0"/>
                </a:ext>
              </a:extLst>
            </a:blip>
            <a:srcRect l="6463" r="6463"/>
            <a:stretch>
              <a:fillRect/>
            </a:stretch>
          </p:blipFill>
          <p:spPr>
            <a:xfrm>
              <a:off x="659091" y="1871316"/>
              <a:ext cx="2138362" cy="2138363"/>
            </a:xfrm>
            <a:prstGeom prst="ellipse">
              <a:avLst/>
            </a:prstGeom>
          </p:spPr>
        </p:pic>
        <p:sp>
          <p:nvSpPr>
            <p:cNvPr id="8" name="Content Placeholder 22">
              <a:extLst>
                <a:ext uri="{FF2B5EF4-FFF2-40B4-BE49-F238E27FC236}">
                  <a16:creationId xmlns:a16="http://schemas.microsoft.com/office/drawing/2014/main" id="{EF6E622D-F408-AE15-B21B-665CBC1870A8}"/>
                </a:ext>
              </a:extLst>
            </p:cNvPr>
            <p:cNvSpPr txBox="1">
              <a:spLocks/>
            </p:cNvSpPr>
            <p:nvPr/>
          </p:nvSpPr>
          <p:spPr>
            <a:xfrm>
              <a:off x="494038" y="4260376"/>
              <a:ext cx="2658465" cy="1249363"/>
            </a:xfrm>
            <a:prstGeom prst="rect">
              <a:avLst/>
            </a:prstGeom>
          </p:spPr>
          <p:txBody>
            <a:bodyPr lIns="91440" tIns="45720" rIns="91440" bIns="45720" anchor="t">
              <a:noAutofit/>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solidFill>
                    <a:srgbClr val="002060"/>
                  </a:solidFill>
                  <a:latin typeface="EC Square Sans Pro"/>
                </a:rPr>
                <a:t>Reimbursing </a:t>
              </a:r>
              <a:r>
                <a:rPr lang="en-GB" b="1">
                  <a:solidFill>
                    <a:srgbClr val="002060"/>
                  </a:solidFill>
                  <a:latin typeface="EC Square Sans Pro"/>
                </a:rPr>
                <a:t>up to 75% </a:t>
              </a:r>
              <a:r>
                <a:rPr lang="en-GB">
                  <a:solidFill>
                    <a:srgbClr val="002060"/>
                  </a:solidFill>
                  <a:latin typeface="EC Square Sans Pro"/>
                </a:rPr>
                <a:t>of the infrastructure costs</a:t>
              </a:r>
            </a:p>
          </p:txBody>
        </p:sp>
      </p:grpSp>
      <p:pic>
        <p:nvPicPr>
          <p:cNvPr id="10" name="Picture 9">
            <a:extLst>
              <a:ext uri="{FF2B5EF4-FFF2-40B4-BE49-F238E27FC236}">
                <a16:creationId xmlns:a16="http://schemas.microsoft.com/office/drawing/2014/main" id="{6EF22A51-0F31-0FC2-C9B0-4DF20F0E51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991" y="3253375"/>
            <a:ext cx="309554" cy="353962"/>
          </a:xfrm>
          <a:prstGeom prst="rect">
            <a:avLst/>
          </a:prstGeom>
        </p:spPr>
      </p:pic>
    </p:spTree>
    <p:extLst>
      <p:ext uri="{BB962C8B-B14F-4D97-AF65-F5344CB8AC3E}">
        <p14:creationId xmlns:p14="http://schemas.microsoft.com/office/powerpoint/2010/main" val="42247886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EE0159-029E-BA6A-2EBC-11A404017D95}"/>
              </a:ext>
            </a:extLst>
          </p:cNvPr>
          <p:cNvSpPr>
            <a:spLocks noGrp="1"/>
          </p:cNvSpPr>
          <p:nvPr>
            <p:ph type="title"/>
          </p:nvPr>
        </p:nvSpPr>
        <p:spPr/>
        <p:txBody>
          <a:bodyPr/>
          <a:lstStyle/>
          <a:p>
            <a:r>
              <a:rPr lang="en-US" sz="3600" b="1">
                <a:latin typeface="EC Square Sans Pro"/>
                <a:ea typeface="+mj-lt"/>
                <a:cs typeface="+mj-lt"/>
              </a:rPr>
              <a:t>5GSC Community Support Platform</a:t>
            </a:r>
          </a:p>
        </p:txBody>
      </p:sp>
      <p:pic>
        <p:nvPicPr>
          <p:cNvPr id="2" name="Picture 1" descr="A qr code with a few squares&#10;&#10;Description automatically generated">
            <a:extLst>
              <a:ext uri="{FF2B5EF4-FFF2-40B4-BE49-F238E27FC236}">
                <a16:creationId xmlns:a16="http://schemas.microsoft.com/office/drawing/2014/main" id="{40427DFF-2AEE-6650-8A58-640C553797B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631130" y="2383630"/>
            <a:ext cx="2729823" cy="2729823"/>
          </a:xfrm>
          <a:prstGeom prst="rect">
            <a:avLst/>
          </a:prstGeom>
        </p:spPr>
      </p:pic>
      <p:sp>
        <p:nvSpPr>
          <p:cNvPr id="5" name="TextBox 4">
            <a:extLst>
              <a:ext uri="{FF2B5EF4-FFF2-40B4-BE49-F238E27FC236}">
                <a16:creationId xmlns:a16="http://schemas.microsoft.com/office/drawing/2014/main" id="{9053F428-E9D9-4B5B-F52B-17A31E9239BC}"/>
              </a:ext>
            </a:extLst>
          </p:cNvPr>
          <p:cNvSpPr txBox="1"/>
          <p:nvPr/>
        </p:nvSpPr>
        <p:spPr>
          <a:xfrm>
            <a:off x="636997" y="1859622"/>
            <a:ext cx="7695344" cy="3785652"/>
          </a:xfrm>
          <a:prstGeom prst="rect">
            <a:avLst/>
          </a:prstGeom>
          <a:noFill/>
        </p:spPr>
        <p:txBody>
          <a:bodyPr wrap="square" lIns="91440" tIns="45720" rIns="91440" bIns="45720" anchor="t">
            <a:spAutoFit/>
          </a:bodyPr>
          <a:lstStyle/>
          <a:p>
            <a:pPr marL="342900" indent="-342900">
              <a:buFont typeface="Arial" panose="020B0604020202020204" pitchFamily="34" charset="0"/>
              <a:buChar char="•"/>
            </a:pPr>
            <a:r>
              <a:rPr lang="en-US" altLang="en-US" sz="2400" b="1">
                <a:solidFill>
                  <a:srgbClr val="002060"/>
                </a:solidFill>
                <a:latin typeface="EC Square Sans Pro"/>
              </a:rPr>
              <a:t>Make sure to join the 5GSC Community Support Platform: 5GSC.eu </a:t>
            </a:r>
          </a:p>
          <a:p>
            <a:endParaRPr lang="en-US" altLang="en-US" sz="2400">
              <a:solidFill>
                <a:srgbClr val="002060"/>
              </a:solidFill>
              <a:latin typeface="EC Square Sans Pro"/>
            </a:endParaRPr>
          </a:p>
          <a:p>
            <a:pPr marL="342900" indent="-342900">
              <a:buFont typeface="Arial" panose="020B0604020202020204" pitchFamily="34" charset="0"/>
              <a:buChar char="•"/>
            </a:pPr>
            <a:r>
              <a:rPr lang="en-US" sz="2400">
                <a:solidFill>
                  <a:srgbClr val="002060"/>
                </a:solidFill>
                <a:latin typeface="EC Square Sans Pro"/>
              </a:rPr>
              <a:t>The platform is a networking &amp; knowledge-exchange online platform where you can:</a:t>
            </a:r>
          </a:p>
          <a:p>
            <a:endParaRPr lang="en-US" sz="2400">
              <a:solidFill>
                <a:srgbClr val="002060"/>
              </a:solidFill>
              <a:latin typeface="EC Square Sans Pro"/>
            </a:endParaRPr>
          </a:p>
          <a:p>
            <a:pPr marL="800100" lvl="1" indent="-342900">
              <a:buFont typeface="Arial" panose="020B0604020202020204" pitchFamily="34" charset="0"/>
              <a:buChar char="•"/>
            </a:pPr>
            <a:r>
              <a:rPr lang="en-US" sz="2400">
                <a:solidFill>
                  <a:srgbClr val="002060"/>
                </a:solidFill>
                <a:latin typeface="EC Square Sans Pro"/>
              </a:rPr>
              <a:t>Meet like-minded stakeholders &amp; project partners</a:t>
            </a:r>
          </a:p>
          <a:p>
            <a:pPr marL="800100" lvl="1" indent="-342900">
              <a:buFont typeface="Arial" panose="020B0604020202020204" pitchFamily="34" charset="0"/>
              <a:buChar char="•"/>
            </a:pPr>
            <a:r>
              <a:rPr lang="en-US" sz="2400">
                <a:solidFill>
                  <a:srgbClr val="002060"/>
                </a:solidFill>
                <a:latin typeface="EC Square Sans Pro"/>
              </a:rPr>
              <a:t>Share good practices</a:t>
            </a:r>
          </a:p>
          <a:p>
            <a:pPr marL="800100" lvl="1" indent="-342900">
              <a:buFont typeface="Arial" panose="020B0604020202020204" pitchFamily="34" charset="0"/>
              <a:buChar char="•"/>
            </a:pPr>
            <a:r>
              <a:rPr lang="en-US" sz="2400">
                <a:solidFill>
                  <a:srgbClr val="002060"/>
                </a:solidFill>
                <a:latin typeface="EC Square Sans Pro"/>
              </a:rPr>
              <a:t>Stay up to date with 5G events</a:t>
            </a:r>
          </a:p>
          <a:p>
            <a:pPr marL="800100" lvl="1" indent="-342900">
              <a:buFont typeface="Arial" panose="020B0604020202020204" pitchFamily="34" charset="0"/>
              <a:buChar char="•"/>
            </a:pPr>
            <a:r>
              <a:rPr lang="en-US" sz="2400">
                <a:solidFill>
                  <a:srgbClr val="002060"/>
                </a:solidFill>
                <a:latin typeface="EC Square Sans Pro"/>
              </a:rPr>
              <a:t>Get information on call openings </a:t>
            </a:r>
            <a:endParaRPr lang="en-IE" sz="2400">
              <a:latin typeface="EC Square Sans Pro"/>
            </a:endParaRPr>
          </a:p>
        </p:txBody>
      </p:sp>
      <p:pic>
        <p:nvPicPr>
          <p:cNvPr id="6" name="Picture 5" descr="A screenshot of a cell phone with a city and clouds&#10;&#10;Description automatically generated">
            <a:extLst>
              <a:ext uri="{FF2B5EF4-FFF2-40B4-BE49-F238E27FC236}">
                <a16:creationId xmlns:a16="http://schemas.microsoft.com/office/drawing/2014/main" id="{F6BCF96D-98D6-733B-0461-D5EF09BCA56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4091" t="-455" r="27671" b="22882"/>
          <a:stretch/>
        </p:blipFill>
        <p:spPr>
          <a:xfrm>
            <a:off x="9996755" y="149010"/>
            <a:ext cx="1757031" cy="1708632"/>
          </a:xfrm>
          <a:prstGeom prst="rect">
            <a:avLst/>
          </a:prstGeom>
        </p:spPr>
      </p:pic>
      <p:sp>
        <p:nvSpPr>
          <p:cNvPr id="4" name="Slide Number Placeholder 3">
            <a:extLst>
              <a:ext uri="{FF2B5EF4-FFF2-40B4-BE49-F238E27FC236}">
                <a16:creationId xmlns:a16="http://schemas.microsoft.com/office/drawing/2014/main" id="{1243ACF8-0F2F-3603-E8B6-4B259DA80FF7}"/>
              </a:ext>
            </a:extLst>
          </p:cNvPr>
          <p:cNvSpPr>
            <a:spLocks noGrp="1"/>
          </p:cNvSpPr>
          <p:nvPr>
            <p:ph type="sldNum" sz="quarter" idx="12"/>
          </p:nvPr>
        </p:nvSpPr>
        <p:spPr/>
        <p:txBody>
          <a:bodyPr/>
          <a:lstStyle/>
          <a:p>
            <a:fld id="{F46C79FD-C571-418B-AB0F-5EE936C85276}" type="slidenum">
              <a:rPr lang="en-GB" smtClean="0"/>
              <a:t>41</a:t>
            </a:fld>
            <a:endParaRPr lang="en-GB"/>
          </a:p>
        </p:txBody>
      </p:sp>
    </p:spTree>
    <p:extLst>
      <p:ext uri="{BB962C8B-B14F-4D97-AF65-F5344CB8AC3E}">
        <p14:creationId xmlns:p14="http://schemas.microsoft.com/office/powerpoint/2010/main" val="10550334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E5B0B-847D-8ACA-3526-8448DF67F0A8}"/>
              </a:ext>
            </a:extLst>
          </p:cNvPr>
          <p:cNvSpPr>
            <a:spLocks noGrp="1"/>
          </p:cNvSpPr>
          <p:nvPr>
            <p:ph type="ctrTitle"/>
          </p:nvPr>
        </p:nvSpPr>
        <p:spPr>
          <a:xfrm>
            <a:off x="4721380" y="2965161"/>
            <a:ext cx="2749239" cy="2149523"/>
          </a:xfrm>
        </p:spPr>
        <p:txBody>
          <a:bodyPr/>
          <a:lstStyle/>
          <a:p>
            <a:r>
              <a:rPr lang="en-IE" b="1" err="1">
                <a:solidFill>
                  <a:schemeClr val="accent4">
                    <a:lumMod val="60000"/>
                    <a:lumOff val="40000"/>
                  </a:schemeClr>
                </a:solidFill>
                <a:latin typeface="EC Square Sans Pro"/>
              </a:rPr>
              <a:t>EuroQCI</a:t>
            </a:r>
            <a:endParaRPr lang="en-IE" b="1">
              <a:solidFill>
                <a:schemeClr val="accent4">
                  <a:lumMod val="60000"/>
                  <a:lumOff val="40000"/>
                </a:schemeClr>
              </a:solidFill>
              <a:latin typeface="EC Square Sans Pro"/>
            </a:endParaRPr>
          </a:p>
        </p:txBody>
      </p:sp>
      <p:sp>
        <p:nvSpPr>
          <p:cNvPr id="5" name="Subtitle 2">
            <a:extLst>
              <a:ext uri="{FF2B5EF4-FFF2-40B4-BE49-F238E27FC236}">
                <a16:creationId xmlns:a16="http://schemas.microsoft.com/office/drawing/2014/main" id="{D7F18F2B-4D24-482A-C33D-48553872221B}"/>
              </a:ext>
            </a:extLst>
          </p:cNvPr>
          <p:cNvSpPr>
            <a:spLocks noGrp="1"/>
          </p:cNvSpPr>
          <p:nvPr>
            <p:ph type="subTitle" idx="1"/>
          </p:nvPr>
        </p:nvSpPr>
        <p:spPr>
          <a:xfrm>
            <a:off x="963986" y="4699058"/>
            <a:ext cx="10065224" cy="897754"/>
          </a:xfrm>
        </p:spPr>
        <p:txBody>
          <a:bodyPr vert="horz" lIns="91440" tIns="45720" rIns="91440" bIns="45720" rtlCol="0" anchor="t">
            <a:noAutofit/>
          </a:bodyPr>
          <a:lstStyle/>
          <a:p>
            <a:pPr lvl="0">
              <a:spcAft>
                <a:spcPts val="0"/>
              </a:spcAft>
              <a:buClr>
                <a:srgbClr val="034EA2"/>
              </a:buClr>
            </a:pPr>
            <a:r>
              <a:rPr lang="en-IE" sz="2400" b="1">
                <a:solidFill>
                  <a:schemeClr val="bg1"/>
                </a:solidFill>
                <a:latin typeface="EC Square Sans Pro"/>
              </a:rPr>
              <a:t>Katie LOW</a:t>
            </a:r>
          </a:p>
          <a:p>
            <a:pPr lvl="0">
              <a:spcAft>
                <a:spcPts val="0"/>
              </a:spcAft>
              <a:buClr>
                <a:srgbClr val="034EA2"/>
              </a:buClr>
            </a:pPr>
            <a:r>
              <a:rPr lang="en-IE" sz="2000" i="1">
                <a:latin typeface="EC Square Sans Pro"/>
              </a:rPr>
              <a:t>Policy Officer,</a:t>
            </a:r>
          </a:p>
          <a:p>
            <a:pPr>
              <a:buClr>
                <a:srgbClr val="034EA2"/>
              </a:buClr>
            </a:pPr>
            <a:r>
              <a:rPr lang="en-IE" sz="2000" i="1">
                <a:latin typeface="EC Square Sans Pro"/>
              </a:rPr>
              <a:t>Unit C.4, </a:t>
            </a:r>
            <a:r>
              <a:rPr lang="en-IE" sz="2000" i="1">
                <a:solidFill>
                  <a:srgbClr val="5B9BD5"/>
                </a:solidFill>
                <a:latin typeface="EC Square Sans Pro"/>
              </a:rPr>
              <a:t>Emerging</a:t>
            </a:r>
            <a:r>
              <a:rPr lang="en-IE" sz="2000" i="1">
                <a:latin typeface="EC Square Sans Pro"/>
              </a:rPr>
              <a:t> &amp; Disruptive Technologies</a:t>
            </a:r>
          </a:p>
          <a:p>
            <a:pPr lvl="0">
              <a:spcAft>
                <a:spcPts val="0"/>
              </a:spcAft>
              <a:buClr>
                <a:srgbClr val="034EA2"/>
              </a:buClr>
            </a:pPr>
            <a:r>
              <a:rPr lang="en-IE" sz="2000" i="1">
                <a:latin typeface="EC Square Sans Pro"/>
              </a:rPr>
              <a:t>DG CONNECT, European Commission</a:t>
            </a:r>
          </a:p>
          <a:p>
            <a:endParaRPr lang="en-IE" noProof="0"/>
          </a:p>
        </p:txBody>
      </p:sp>
      <p:sp>
        <p:nvSpPr>
          <p:cNvPr id="6" name="Subtitle 2">
            <a:extLst>
              <a:ext uri="{FF2B5EF4-FFF2-40B4-BE49-F238E27FC236}">
                <a16:creationId xmlns:a16="http://schemas.microsoft.com/office/drawing/2014/main" id="{01871798-E195-666B-F63A-3C9475CFC54A}"/>
              </a:ext>
            </a:extLst>
          </p:cNvPr>
          <p:cNvSpPr txBox="1">
            <a:spLocks/>
          </p:cNvSpPr>
          <p:nvPr/>
        </p:nvSpPr>
        <p:spPr>
          <a:xfrm>
            <a:off x="1653788" y="4665807"/>
            <a:ext cx="10065224" cy="89775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i="0" kern="1200">
                <a:solidFill>
                  <a:schemeClr val="accent5"/>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endParaRPr lang="en-IE"/>
          </a:p>
        </p:txBody>
      </p:sp>
    </p:spTree>
    <p:extLst>
      <p:ext uri="{BB962C8B-B14F-4D97-AF65-F5344CB8AC3E}">
        <p14:creationId xmlns:p14="http://schemas.microsoft.com/office/powerpoint/2010/main" val="32983713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    logo of the Quantum Technologies Flagship&#10;  ">
            <a:extLst>
              <a:ext uri="{FF2B5EF4-FFF2-40B4-BE49-F238E27FC236}">
                <a16:creationId xmlns:a16="http://schemas.microsoft.com/office/drawing/2014/main" id="{06B6669D-0ECD-B0DE-1D94-C3CE6BB4134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08634" y="932703"/>
            <a:ext cx="2489370" cy="17114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675412C0-AEB5-80FD-3496-2BA20E66C87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304000" y="2340000"/>
            <a:ext cx="7401377" cy="3349810"/>
          </a:xfrm>
          <a:prstGeom prst="rect">
            <a:avLst/>
          </a:prstGeom>
        </p:spPr>
      </p:pic>
      <p:sp>
        <p:nvSpPr>
          <p:cNvPr id="4" name="Title 3">
            <a:extLst>
              <a:ext uri="{FF2B5EF4-FFF2-40B4-BE49-F238E27FC236}">
                <a16:creationId xmlns:a16="http://schemas.microsoft.com/office/drawing/2014/main" id="{FEEC4E2A-6E6F-35A8-8A5A-8C7A5B2DD5AF}"/>
              </a:ext>
            </a:extLst>
          </p:cNvPr>
          <p:cNvSpPr>
            <a:spLocks noGrp="1"/>
          </p:cNvSpPr>
          <p:nvPr>
            <p:ph type="title"/>
          </p:nvPr>
        </p:nvSpPr>
        <p:spPr>
          <a:xfrm>
            <a:off x="970722" y="252000"/>
            <a:ext cx="10515600" cy="782357"/>
          </a:xfrm>
        </p:spPr>
        <p:txBody>
          <a:bodyPr/>
          <a:lstStyle/>
          <a:p>
            <a:r>
              <a:rPr lang="en-GB" sz="3600" b="1">
                <a:latin typeface="EC Square Sans Pro"/>
                <a:ea typeface="+mj-lt"/>
                <a:cs typeface="+mj-lt"/>
              </a:rPr>
              <a:t>Strategic pillars of the EU quantum ecosystem</a:t>
            </a:r>
          </a:p>
        </p:txBody>
      </p:sp>
      <p:sp>
        <p:nvSpPr>
          <p:cNvPr id="9" name="Circle">
            <a:extLst>
              <a:ext uri="{FF2B5EF4-FFF2-40B4-BE49-F238E27FC236}">
                <a16:creationId xmlns:a16="http://schemas.microsoft.com/office/drawing/2014/main" id="{3DB14622-E39A-D00F-9654-D9744D16D2AD}"/>
              </a:ext>
            </a:extLst>
          </p:cNvPr>
          <p:cNvSpPr/>
          <p:nvPr/>
        </p:nvSpPr>
        <p:spPr>
          <a:xfrm>
            <a:off x="6081934" y="3724332"/>
            <a:ext cx="26494" cy="27844"/>
          </a:xfrm>
          <a:prstGeom prst="ellipse">
            <a:avLst/>
          </a:prstGeom>
          <a:solidFill>
            <a:srgbClr val="FFFFFF"/>
          </a:solidFill>
          <a:ln w="12700">
            <a:miter lim="400000"/>
          </a:ln>
        </p:spPr>
        <p:txBody>
          <a:bodyPr lIns="35719" tIns="35719" rIns="35719" bIns="35719" anchor="ctr"/>
          <a:lstStyle/>
          <a:p>
            <a:pPr marL="0" marR="0" lvl="0" indent="0" algn="l" defTabSz="410766" rtl="0" eaLnBrk="1" fontAlgn="auto" latinLnBrk="0" hangingPunct="1">
              <a:lnSpc>
                <a:spcPct val="100000"/>
              </a:lnSpc>
              <a:spcBef>
                <a:spcPts val="0"/>
              </a:spcBef>
              <a:spcAft>
                <a:spcPts val="0"/>
              </a:spcAft>
              <a:buClrTx/>
              <a:buSzTx/>
              <a:buFontTx/>
              <a:buNone/>
              <a:tabLst/>
              <a:defRPr sz="3200">
                <a:solidFill>
                  <a:srgbClr val="FFFFFF"/>
                </a:solidFill>
              </a:defRPr>
            </a:pPr>
            <a:endParaRPr kumimoji="0" sz="1600" b="0" i="0" u="none" strike="noStrike" kern="1200" cap="none" spc="0" normalizeH="0" baseline="0" noProof="0">
              <a:ln>
                <a:noFill/>
              </a:ln>
              <a:solidFill>
                <a:srgbClr val="FFFFFF"/>
              </a:solidFill>
              <a:effectLst/>
              <a:uLnTx/>
              <a:uFillTx/>
              <a:latin typeface="Arial"/>
              <a:ea typeface="+mn-ea"/>
              <a:cs typeface="+mn-cs"/>
            </a:endParaRPr>
          </a:p>
        </p:txBody>
      </p:sp>
      <p:sp>
        <p:nvSpPr>
          <p:cNvPr id="12" name="Arrow: Curved Down 29">
            <a:extLst>
              <a:ext uri="{FF2B5EF4-FFF2-40B4-BE49-F238E27FC236}">
                <a16:creationId xmlns:a16="http://schemas.microsoft.com/office/drawing/2014/main" id="{8C3DF033-2A7D-0412-34D1-061A9DDCB13D}"/>
              </a:ext>
            </a:extLst>
          </p:cNvPr>
          <p:cNvSpPr/>
          <p:nvPr/>
        </p:nvSpPr>
        <p:spPr>
          <a:xfrm rot="12000000" flipV="1">
            <a:off x="1260000" y="2160000"/>
            <a:ext cx="1980000" cy="540000"/>
          </a:xfrm>
          <a:prstGeom prst="curvedDownArrow">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lvl="0" indent="0" algn="l" defTabSz="410766"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a:ea typeface="+mn-ea"/>
              <a:cs typeface="+mn-cs"/>
            </a:endParaRPr>
          </a:p>
        </p:txBody>
      </p:sp>
      <p:sp>
        <p:nvSpPr>
          <p:cNvPr id="17" name="TextBox 16">
            <a:extLst>
              <a:ext uri="{FF2B5EF4-FFF2-40B4-BE49-F238E27FC236}">
                <a16:creationId xmlns:a16="http://schemas.microsoft.com/office/drawing/2014/main" id="{253EF5D8-CA03-35DD-DB2B-29DD070978E8}"/>
              </a:ext>
            </a:extLst>
          </p:cNvPr>
          <p:cNvSpPr txBox="1"/>
          <p:nvPr/>
        </p:nvSpPr>
        <p:spPr>
          <a:xfrm>
            <a:off x="399812" y="2412000"/>
            <a:ext cx="1962653" cy="430887"/>
          </a:xfrm>
          <a:prstGeom prst="rect">
            <a:avLst/>
          </a:prstGeom>
          <a:noFill/>
        </p:spPr>
        <p:txBody>
          <a:bodyPr wrap="non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chemeClr val="tx2">
                    <a:lumMod val="76000"/>
                  </a:schemeClr>
                </a:solidFill>
                <a:effectLst/>
                <a:uLnTx/>
                <a:uFillTx/>
                <a:latin typeface="EC Square Sans Pro"/>
              </a:rPr>
              <a:t>IRIS² &amp; </a:t>
            </a:r>
            <a:r>
              <a:rPr kumimoji="0" lang="en-GB" sz="2200" b="0" i="0" u="none" strike="noStrike" kern="1200" cap="none" spc="0" normalizeH="0" baseline="0" noProof="0" err="1">
                <a:ln>
                  <a:noFill/>
                </a:ln>
                <a:solidFill>
                  <a:schemeClr val="tx2">
                    <a:lumMod val="76000"/>
                  </a:schemeClr>
                </a:solidFill>
                <a:effectLst/>
                <a:uLnTx/>
                <a:uFillTx/>
                <a:latin typeface="EC Square Sans Pro"/>
              </a:rPr>
              <a:t>EuroQCI</a:t>
            </a:r>
            <a:endParaRPr lang="en-GB" sz="2200" b="0" i="0" u="none" strike="noStrike" kern="1200" cap="none" spc="0" normalizeH="0" baseline="0" noProof="0">
              <a:ln>
                <a:noFill/>
              </a:ln>
              <a:solidFill>
                <a:schemeClr val="tx2">
                  <a:lumMod val="76000"/>
                </a:schemeClr>
              </a:solidFill>
              <a:effectLst/>
              <a:uLnTx/>
              <a:uFillTx/>
              <a:latin typeface="EC Square Sans Pro"/>
            </a:endParaRPr>
          </a:p>
        </p:txBody>
      </p:sp>
      <p:pic>
        <p:nvPicPr>
          <p:cNvPr id="10" name="Picture 9">
            <a:extLst>
              <a:ext uri="{FF2B5EF4-FFF2-40B4-BE49-F238E27FC236}">
                <a16:creationId xmlns:a16="http://schemas.microsoft.com/office/drawing/2014/main" id="{0A06FE29-8C1C-B6A1-4D4C-6E702E7D70C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48000" y="3888000"/>
            <a:ext cx="1592624" cy="897808"/>
          </a:xfrm>
          <a:prstGeom prst="rect">
            <a:avLst/>
          </a:prstGeom>
        </p:spPr>
      </p:pic>
      <p:pic>
        <p:nvPicPr>
          <p:cNvPr id="11" name="Picture 10">
            <a:extLst>
              <a:ext uri="{FF2B5EF4-FFF2-40B4-BE49-F238E27FC236}">
                <a16:creationId xmlns:a16="http://schemas.microsoft.com/office/drawing/2014/main" id="{D3123D47-157C-D989-74AB-5494BAD7EF2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28000" y="4752000"/>
            <a:ext cx="1188277" cy="488499"/>
          </a:xfrm>
          <a:prstGeom prst="rect">
            <a:avLst/>
          </a:prstGeom>
        </p:spPr>
      </p:pic>
      <p:sp>
        <p:nvSpPr>
          <p:cNvPr id="21" name="Arrow: Curved Down 29">
            <a:extLst>
              <a:ext uri="{FF2B5EF4-FFF2-40B4-BE49-F238E27FC236}">
                <a16:creationId xmlns:a16="http://schemas.microsoft.com/office/drawing/2014/main" id="{498D2033-DE72-E6CB-30EF-F345D4488A2D}"/>
              </a:ext>
            </a:extLst>
          </p:cNvPr>
          <p:cNvSpPr/>
          <p:nvPr/>
        </p:nvSpPr>
        <p:spPr>
          <a:xfrm rot="21000000" flipH="1" flipV="1">
            <a:off x="1980000" y="4536000"/>
            <a:ext cx="2340000" cy="540000"/>
          </a:xfrm>
          <a:prstGeom prst="curvedDownArrow">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lvl="0" indent="0" algn="l" defTabSz="410766"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a:ea typeface="+mn-ea"/>
              <a:cs typeface="+mn-cs"/>
            </a:endParaRPr>
          </a:p>
        </p:txBody>
      </p:sp>
      <p:sp>
        <p:nvSpPr>
          <p:cNvPr id="15" name="TextBox 14">
            <a:extLst>
              <a:ext uri="{FF2B5EF4-FFF2-40B4-BE49-F238E27FC236}">
                <a16:creationId xmlns:a16="http://schemas.microsoft.com/office/drawing/2014/main" id="{279D98AC-C4A2-5CE0-2A6F-10FD089DBB82}"/>
              </a:ext>
            </a:extLst>
          </p:cNvPr>
          <p:cNvSpPr txBox="1"/>
          <p:nvPr/>
        </p:nvSpPr>
        <p:spPr>
          <a:xfrm>
            <a:off x="9999438" y="3858809"/>
            <a:ext cx="1936749" cy="769441"/>
          </a:xfrm>
          <a:prstGeom prst="rect">
            <a:avLst/>
          </a:prstGeom>
          <a:noFill/>
        </p:spPr>
        <p:txBody>
          <a:bodyPr wrap="non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chemeClr val="tx2">
                    <a:lumMod val="76000"/>
                  </a:schemeClr>
                </a:solidFill>
                <a:effectLst/>
                <a:uLnTx/>
                <a:uFillTx/>
                <a:latin typeface="EC Square Sans Pro"/>
              </a:rPr>
              <a:t>Chips Act</a:t>
            </a:r>
            <a:endParaRPr lang="en-GB" sz="2200" b="0" i="0" u="none" strike="noStrike" kern="1200" cap="none" spc="0" normalizeH="0" baseline="0" noProof="0">
              <a:ln>
                <a:noFill/>
              </a:ln>
              <a:solidFill>
                <a:schemeClr val="tx2">
                  <a:lumMod val="76000"/>
                </a:schemeClr>
              </a:solidFill>
              <a:effectLst/>
              <a:uLnTx/>
              <a:uFillTx/>
              <a:latin typeface="EC Square Sans Pro"/>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chemeClr val="tx2">
                    <a:lumMod val="76000"/>
                  </a:schemeClr>
                </a:solidFill>
                <a:effectLst/>
                <a:uLnTx/>
                <a:uFillTx/>
                <a:latin typeface="EC Square Sans Pro"/>
              </a:rPr>
              <a:t>Quantum Chips</a:t>
            </a:r>
            <a:endParaRPr lang="en-GB" sz="2200" b="0" i="0" u="none" strike="noStrike" kern="1200" cap="none" spc="0" normalizeH="0" baseline="0" noProof="0">
              <a:ln>
                <a:noFill/>
              </a:ln>
              <a:solidFill>
                <a:schemeClr val="tx2">
                  <a:lumMod val="76000"/>
                </a:schemeClr>
              </a:solidFill>
              <a:effectLst/>
              <a:uLnTx/>
              <a:uFillTx/>
              <a:latin typeface="EC Square Sans Pro"/>
            </a:endParaRPr>
          </a:p>
        </p:txBody>
      </p:sp>
      <p:pic>
        <p:nvPicPr>
          <p:cNvPr id="31" name="Picture 30">
            <a:extLst>
              <a:ext uri="{FF2B5EF4-FFF2-40B4-BE49-F238E27FC236}">
                <a16:creationId xmlns:a16="http://schemas.microsoft.com/office/drawing/2014/main" id="{F9DCB4CF-7DAC-8574-5D7B-346D506EC463}"/>
              </a:ext>
            </a:extLst>
          </p:cNvPr>
          <p:cNvPicPr>
            <a:picLocks noChangeAspect="1"/>
          </p:cNvPicPr>
          <p:nvPr/>
        </p:nvPicPr>
        <p:blipFill rotWithShape="1">
          <a:blip r:embed="rId6" cstate="email">
            <a:duotone>
              <a:schemeClr val="accent6">
                <a:shade val="45000"/>
                <a:satMod val="135000"/>
              </a:schemeClr>
              <a:prstClr val="white"/>
            </a:duotone>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a:ext>
            </a:extLst>
          </a:blip>
          <a:srcRect/>
          <a:stretch/>
        </p:blipFill>
        <p:spPr>
          <a:xfrm>
            <a:off x="10368000" y="3060000"/>
            <a:ext cx="1188000" cy="792000"/>
          </a:xfrm>
          <a:prstGeom prst="rect">
            <a:avLst/>
          </a:prstGeom>
        </p:spPr>
      </p:pic>
      <p:sp>
        <p:nvSpPr>
          <p:cNvPr id="18" name="TextBox 17">
            <a:extLst>
              <a:ext uri="{FF2B5EF4-FFF2-40B4-BE49-F238E27FC236}">
                <a16:creationId xmlns:a16="http://schemas.microsoft.com/office/drawing/2014/main" id="{8A661A64-E60C-5AE3-23BD-024150858CD0}"/>
              </a:ext>
            </a:extLst>
          </p:cNvPr>
          <p:cNvSpPr txBox="1"/>
          <p:nvPr/>
        </p:nvSpPr>
        <p:spPr>
          <a:xfrm>
            <a:off x="7073598" y="5148000"/>
            <a:ext cx="2762744" cy="769441"/>
          </a:xfrm>
          <a:prstGeom prst="rect">
            <a:avLst/>
          </a:prstGeom>
          <a:noFill/>
        </p:spPr>
        <p:txBody>
          <a:bodyPr wrap="non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chemeClr val="tx2">
                    <a:lumMod val="76000"/>
                  </a:schemeClr>
                </a:solidFill>
                <a:effectLst/>
                <a:uLnTx/>
                <a:uFillTx/>
                <a:latin typeface="EC Square Sans Pro"/>
              </a:rPr>
              <a:t>Equity Investments</a:t>
            </a:r>
            <a:r>
              <a:rPr lang="en-GB" sz="2200" b="0" i="0" u="none" strike="noStrike" kern="1200" cap="none" spc="0" normalizeH="0" baseline="0" noProof="0">
                <a:ln>
                  <a:noFill/>
                </a:ln>
                <a:solidFill>
                  <a:schemeClr val="tx2">
                    <a:lumMod val="76000"/>
                  </a:schemeClr>
                </a:solidFill>
                <a:effectLst/>
                <a:uLnTx/>
                <a:uFillTx/>
                <a:latin typeface="EC Square Sans Pro"/>
              </a:rPr>
              <a:t/>
            </a:r>
            <a:br>
              <a:rPr lang="en-GB" sz="2200" b="0" i="0" u="none" strike="noStrike" kern="1200" cap="none" spc="0" normalizeH="0" baseline="0" noProof="0">
                <a:ln>
                  <a:noFill/>
                </a:ln>
                <a:solidFill>
                  <a:schemeClr val="tx2">
                    <a:lumMod val="76000"/>
                  </a:schemeClr>
                </a:solidFill>
                <a:effectLst/>
                <a:uLnTx/>
                <a:uFillTx/>
                <a:latin typeface="EC Square Sans Pro"/>
              </a:rPr>
            </a:br>
            <a:r>
              <a:rPr kumimoji="0" lang="en-GB" sz="2200" b="0" i="0" u="none" strike="noStrike" kern="1200" cap="none" spc="0" normalizeH="0" baseline="0" noProof="0">
                <a:ln>
                  <a:noFill/>
                </a:ln>
                <a:solidFill>
                  <a:schemeClr val="tx2">
                    <a:lumMod val="76000"/>
                  </a:schemeClr>
                </a:solidFill>
                <a:effectLst/>
                <a:uLnTx/>
                <a:uFillTx/>
                <a:latin typeface="EC Square Sans Pro"/>
              </a:rPr>
              <a:t>&amp; Support to Start-ups</a:t>
            </a:r>
            <a:endParaRPr lang="en-GB" sz="2200" b="0" i="0" u="none" strike="noStrike" kern="1200" cap="none" spc="0" normalizeH="0" baseline="0" noProof="0">
              <a:ln>
                <a:noFill/>
              </a:ln>
              <a:solidFill>
                <a:schemeClr val="tx2">
                  <a:lumMod val="76000"/>
                </a:schemeClr>
              </a:solidFill>
              <a:effectLst/>
              <a:uLnTx/>
              <a:uFillTx/>
              <a:latin typeface="EC Square Sans Pro"/>
            </a:endParaRPr>
          </a:p>
        </p:txBody>
      </p:sp>
      <p:pic>
        <p:nvPicPr>
          <p:cNvPr id="33" name="Graphic 32" descr="Coins outline">
            <a:extLst>
              <a:ext uri="{FF2B5EF4-FFF2-40B4-BE49-F238E27FC236}">
                <a16:creationId xmlns:a16="http://schemas.microsoft.com/office/drawing/2014/main" id="{F064C3DB-E0CE-E556-43EE-052EC9178EF6}"/>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9839865" y="5120562"/>
            <a:ext cx="792000" cy="792000"/>
          </a:xfrm>
          <a:prstGeom prst="rect">
            <a:avLst/>
          </a:prstGeom>
        </p:spPr>
      </p:pic>
      <p:sp>
        <p:nvSpPr>
          <p:cNvPr id="14" name="TextBox 13">
            <a:extLst>
              <a:ext uri="{FF2B5EF4-FFF2-40B4-BE49-F238E27FC236}">
                <a16:creationId xmlns:a16="http://schemas.microsoft.com/office/drawing/2014/main" id="{8E8ABA64-C201-8D81-0697-FC89DC6FB4BF}"/>
              </a:ext>
            </a:extLst>
          </p:cNvPr>
          <p:cNvSpPr txBox="1"/>
          <p:nvPr/>
        </p:nvSpPr>
        <p:spPr>
          <a:xfrm>
            <a:off x="7920000" y="1980000"/>
            <a:ext cx="2238113" cy="430887"/>
          </a:xfrm>
          <a:prstGeom prst="rect">
            <a:avLst/>
          </a:prstGeom>
          <a:noFill/>
        </p:spPr>
        <p:txBody>
          <a:bodyPr wrap="non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chemeClr val="tx2">
                    <a:lumMod val="76000"/>
                  </a:schemeClr>
                </a:solidFill>
                <a:effectLst/>
                <a:uLnTx/>
                <a:uFillTx/>
                <a:latin typeface="EC Square Sans Pro"/>
              </a:rPr>
              <a:t>Skills &amp; Education</a:t>
            </a:r>
            <a:endParaRPr lang="en-GB" sz="2200" b="0" i="0" u="none" strike="noStrike" kern="1200" cap="none" spc="0" normalizeH="0" baseline="0" noProof="0">
              <a:ln>
                <a:noFill/>
              </a:ln>
              <a:solidFill>
                <a:schemeClr val="tx2">
                  <a:lumMod val="76000"/>
                </a:schemeClr>
              </a:solidFill>
              <a:effectLst/>
              <a:uLnTx/>
              <a:uFillTx/>
              <a:latin typeface="EC Square Sans Pro"/>
            </a:endParaRPr>
          </a:p>
        </p:txBody>
      </p:sp>
      <p:pic>
        <p:nvPicPr>
          <p:cNvPr id="34" name="Graphic 33" descr="Classroom with solid fill">
            <a:extLst>
              <a:ext uri="{FF2B5EF4-FFF2-40B4-BE49-F238E27FC236}">
                <a16:creationId xmlns:a16="http://schemas.microsoft.com/office/drawing/2014/main" id="{DF1197B6-23DA-DEF5-35C6-133B234AA53B}"/>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tretch>
            <a:fillRect/>
          </a:stretch>
        </p:blipFill>
        <p:spPr>
          <a:xfrm>
            <a:off x="10260000" y="1728000"/>
            <a:ext cx="792000" cy="792000"/>
          </a:xfrm>
          <a:prstGeom prst="rect">
            <a:avLst/>
          </a:prstGeom>
        </p:spPr>
      </p:pic>
      <p:sp>
        <p:nvSpPr>
          <p:cNvPr id="16" name="TextBox 15">
            <a:extLst>
              <a:ext uri="{FF2B5EF4-FFF2-40B4-BE49-F238E27FC236}">
                <a16:creationId xmlns:a16="http://schemas.microsoft.com/office/drawing/2014/main" id="{5D8DA800-2F3B-E936-42CD-0BA4F53CB67B}"/>
              </a:ext>
            </a:extLst>
          </p:cNvPr>
          <p:cNvSpPr txBox="1"/>
          <p:nvPr/>
        </p:nvSpPr>
        <p:spPr>
          <a:xfrm>
            <a:off x="2520071" y="5724000"/>
            <a:ext cx="2805704" cy="769441"/>
          </a:xfrm>
          <a:prstGeom prst="rect">
            <a:avLst/>
          </a:prstGeom>
          <a:noFill/>
        </p:spPr>
        <p:txBody>
          <a:bodyPr wrap="non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chemeClr val="tx2">
                    <a:lumMod val="76000"/>
                  </a:schemeClr>
                </a:solidFill>
                <a:effectLst/>
                <a:uLnTx/>
                <a:uFillTx/>
                <a:latin typeface="EC Square Sans Pro"/>
              </a:rPr>
              <a:t>Sensing Infrastructures</a:t>
            </a:r>
            <a:r>
              <a:rPr lang="en-GB" sz="2200" b="0" i="0" u="none" strike="noStrike" kern="1200" cap="none" spc="0" normalizeH="0" baseline="0" noProof="0">
                <a:ln>
                  <a:noFill/>
                </a:ln>
                <a:solidFill>
                  <a:schemeClr val="tx2">
                    <a:lumMod val="76000"/>
                  </a:schemeClr>
                </a:solidFill>
                <a:effectLst/>
                <a:uLnTx/>
                <a:uFillTx/>
                <a:latin typeface="EC Square Sans Pro"/>
              </a:rPr>
              <a:t/>
            </a:r>
            <a:br>
              <a:rPr lang="en-GB" sz="2200" b="0" i="0" u="none" strike="noStrike" kern="1200" cap="none" spc="0" normalizeH="0" baseline="0" noProof="0">
                <a:ln>
                  <a:noFill/>
                </a:ln>
                <a:solidFill>
                  <a:schemeClr val="tx2">
                    <a:lumMod val="76000"/>
                  </a:schemeClr>
                </a:solidFill>
                <a:effectLst/>
                <a:uLnTx/>
                <a:uFillTx/>
                <a:latin typeface="EC Square Sans Pro"/>
              </a:rPr>
            </a:br>
            <a:r>
              <a:rPr kumimoji="0" lang="en-GB" sz="2200" b="0" i="0" u="none" strike="noStrike" kern="1200" cap="none" spc="0" normalizeH="0" baseline="0" noProof="0">
                <a:ln>
                  <a:noFill/>
                </a:ln>
                <a:solidFill>
                  <a:schemeClr val="tx2">
                    <a:lumMod val="76000"/>
                  </a:schemeClr>
                </a:solidFill>
                <a:effectLst/>
                <a:uLnTx/>
                <a:uFillTx/>
                <a:latin typeface="EC Square Sans Pro"/>
              </a:rPr>
              <a:t>Space Gravimetry</a:t>
            </a:r>
            <a:endParaRPr lang="en-GB" sz="2200" b="0" i="0" u="none" strike="noStrike" kern="1200" cap="none" spc="0" normalizeH="0" baseline="0" noProof="0">
              <a:ln>
                <a:noFill/>
              </a:ln>
              <a:solidFill>
                <a:schemeClr val="tx2">
                  <a:lumMod val="76000"/>
                </a:schemeClr>
              </a:solidFill>
              <a:effectLst/>
              <a:uLnTx/>
              <a:uFillTx/>
              <a:latin typeface="EC Square Sans Pro"/>
            </a:endParaRPr>
          </a:p>
        </p:txBody>
      </p:sp>
      <p:sp>
        <p:nvSpPr>
          <p:cNvPr id="2" name="Arrow: Curved Down 29">
            <a:extLst>
              <a:ext uri="{FF2B5EF4-FFF2-40B4-BE49-F238E27FC236}">
                <a16:creationId xmlns:a16="http://schemas.microsoft.com/office/drawing/2014/main" id="{1AA011E3-858F-1E80-5BA2-4D9CF6EB7BF9}"/>
              </a:ext>
            </a:extLst>
          </p:cNvPr>
          <p:cNvSpPr/>
          <p:nvPr/>
        </p:nvSpPr>
        <p:spPr>
          <a:xfrm rot="19140000" flipH="1" flipV="1">
            <a:off x="5112000" y="5148000"/>
            <a:ext cx="2700755" cy="610718"/>
          </a:xfrm>
          <a:prstGeom prst="curvedDownArrow">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lvl="0" indent="0" algn="l" defTabSz="410766"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a:ea typeface="+mn-ea"/>
              <a:cs typeface="+mn-cs"/>
            </a:endParaRPr>
          </a:p>
        </p:txBody>
      </p:sp>
      <p:sp>
        <p:nvSpPr>
          <p:cNvPr id="3" name="Slide Number Placeholder 5">
            <a:extLst>
              <a:ext uri="{FF2B5EF4-FFF2-40B4-BE49-F238E27FC236}">
                <a16:creationId xmlns:a16="http://schemas.microsoft.com/office/drawing/2014/main" id="{A4F4A6CE-5A22-D2E3-8741-B1400D8D3EED}"/>
              </a:ext>
            </a:extLst>
          </p:cNvPr>
          <p:cNvSpPr>
            <a:spLocks noGrp="1"/>
          </p:cNvSpPr>
          <p:nvPr>
            <p:ph type="sldNum" sz="quarter" idx="12"/>
          </p:nvPr>
        </p:nvSpPr>
        <p:spPr>
          <a:xfrm>
            <a:off x="540000" y="6156000"/>
            <a:ext cx="504000" cy="504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6C79FD-C571-418B-AB0F-5EE936C85276}" type="slidenum">
              <a:rPr kumimoji="0" lang="en-GB" sz="2000" b="0" i="0" u="none" strike="noStrike" kern="1200" cap="none" spc="0" normalizeH="0" baseline="0" noProof="0" smtClean="0">
                <a:ln>
                  <a:noFill/>
                </a:ln>
                <a:solidFill>
                  <a:srgbClr val="4D4D4D">
                    <a:tint val="75000"/>
                  </a:srgb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2000" b="0" i="0" u="none" strike="noStrike" kern="1200" cap="none" spc="0" normalizeH="0" baseline="0" noProof="0">
              <a:ln>
                <a:noFill/>
              </a:ln>
              <a:solidFill>
                <a:srgbClr val="4D4D4D">
                  <a:tint val="75000"/>
                </a:srgbClr>
              </a:solidFill>
              <a:effectLst/>
              <a:uLnTx/>
              <a:uFillTx/>
              <a:latin typeface="Arial"/>
              <a:ea typeface="+mn-ea"/>
              <a:cs typeface="+mn-cs"/>
            </a:endParaRPr>
          </a:p>
        </p:txBody>
      </p:sp>
    </p:spTree>
    <p:extLst>
      <p:ext uri="{BB962C8B-B14F-4D97-AF65-F5344CB8AC3E}">
        <p14:creationId xmlns:p14="http://schemas.microsoft.com/office/powerpoint/2010/main" val="6065836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737DBFC-11CA-EA1E-CE48-3D71F8BA2A26}"/>
              </a:ext>
            </a:extLst>
          </p:cNvPr>
          <p:cNvSpPr>
            <a:spLocks noGrp="1"/>
          </p:cNvSpPr>
          <p:nvPr>
            <p:ph idx="1"/>
          </p:nvPr>
        </p:nvSpPr>
        <p:spPr>
          <a:xfrm>
            <a:off x="1027990" y="1417698"/>
            <a:ext cx="10905699" cy="3881904"/>
          </a:xfrm>
        </p:spPr>
        <p:txBody>
          <a:bodyPr vert="horz" lIns="91440" tIns="45720" rIns="91440" bIns="45720" rtlCol="0" anchor="t">
            <a:noAutofit/>
          </a:bodyPr>
          <a:lstStyle/>
          <a:p>
            <a:r>
              <a:rPr lang="en-GB" sz="2000">
                <a:solidFill>
                  <a:schemeClr val="tx2">
                    <a:lumMod val="76000"/>
                  </a:schemeClr>
                </a:solidFill>
                <a:latin typeface="EC Square Sans Pro"/>
              </a:rPr>
              <a:t>Integrated</a:t>
            </a:r>
            <a:r>
              <a:rPr lang="en-US" sz="2000">
                <a:solidFill>
                  <a:schemeClr val="tx2">
                    <a:lumMod val="76000"/>
                  </a:schemeClr>
                </a:solidFill>
                <a:latin typeface="EC Square Sans Pro"/>
              </a:rPr>
              <a:t> satellite and terrestrial </a:t>
            </a:r>
            <a:r>
              <a:rPr lang="en-US" sz="2000" b="1">
                <a:solidFill>
                  <a:schemeClr val="tx2">
                    <a:lumMod val="76000"/>
                  </a:schemeClr>
                </a:solidFill>
                <a:latin typeface="EC Square Sans Pro"/>
              </a:rPr>
              <a:t>system spanning the whole EU</a:t>
            </a:r>
            <a:br>
              <a:rPr lang="en-US" sz="2000" b="1">
                <a:solidFill>
                  <a:schemeClr val="tx2">
                    <a:lumMod val="76000"/>
                  </a:schemeClr>
                </a:solidFill>
                <a:latin typeface="EC Square Sans Pro"/>
              </a:rPr>
            </a:br>
            <a:r>
              <a:rPr lang="en-US" sz="2000">
                <a:solidFill>
                  <a:schemeClr val="tx2">
                    <a:lumMod val="76000"/>
                  </a:schemeClr>
                </a:solidFill>
                <a:latin typeface="EC Square Sans Pro"/>
              </a:rPr>
              <a:t>for ultra-secure exchange of cryptographic keys (Quantum Key Distribution) </a:t>
            </a:r>
          </a:p>
          <a:p>
            <a:r>
              <a:rPr lang="en-US" sz="2000">
                <a:solidFill>
                  <a:schemeClr val="tx2">
                    <a:lumMod val="76000"/>
                  </a:schemeClr>
                </a:solidFill>
                <a:latin typeface="EC Square Sans Pro"/>
              </a:rPr>
              <a:t>Part of the EU Cybersecurity Strategy and </a:t>
            </a:r>
            <a:r>
              <a:rPr lang="en-US" sz="2000" b="1">
                <a:solidFill>
                  <a:schemeClr val="tx2">
                    <a:lumMod val="76000"/>
                  </a:schemeClr>
                </a:solidFill>
                <a:latin typeface="EC Square Sans Pro"/>
              </a:rPr>
              <a:t>integrated into IRIS²</a:t>
            </a:r>
            <a:r>
              <a:rPr lang="en-US" sz="2000">
                <a:solidFill>
                  <a:schemeClr val="tx2">
                    <a:lumMod val="76000"/>
                  </a:schemeClr>
                </a:solidFill>
                <a:latin typeface="EC Square Sans Pro"/>
              </a:rPr>
              <a:t>,</a:t>
            </a:r>
            <a:br>
              <a:rPr lang="en-US" sz="2000">
                <a:solidFill>
                  <a:schemeClr val="tx2">
                    <a:lumMod val="76000"/>
                  </a:schemeClr>
                </a:solidFill>
                <a:latin typeface="EC Square Sans Pro"/>
              </a:rPr>
            </a:br>
            <a:r>
              <a:rPr lang="en-US" sz="2000">
                <a:solidFill>
                  <a:schemeClr val="tx2">
                    <a:lumMod val="76000"/>
                  </a:schemeClr>
                </a:solidFill>
                <a:latin typeface="EC Square Sans Pro"/>
              </a:rPr>
              <a:t>the Union Secure Connectivity </a:t>
            </a:r>
            <a:r>
              <a:rPr lang="en-US" sz="2000" err="1">
                <a:solidFill>
                  <a:schemeClr val="tx2">
                    <a:lumMod val="76000"/>
                  </a:schemeClr>
                </a:solidFill>
                <a:latin typeface="EC Square Sans Pro"/>
              </a:rPr>
              <a:t>Programme</a:t>
            </a:r>
            <a:r>
              <a:rPr lang="en-US" sz="2000">
                <a:solidFill>
                  <a:schemeClr val="tx2">
                    <a:lumMod val="76000"/>
                  </a:schemeClr>
                </a:solidFill>
                <a:latin typeface="EC Square Sans Pro"/>
              </a:rPr>
              <a:t> (Regulation (EU) 2023/588)</a:t>
            </a:r>
            <a:endParaRPr lang="en-US" sz="2000">
              <a:solidFill>
                <a:schemeClr val="tx2">
                  <a:lumMod val="76000"/>
                </a:schemeClr>
              </a:solidFill>
              <a:latin typeface="EC Square Sans Pro"/>
              <a:cs typeface="Arial"/>
            </a:endParaRPr>
          </a:p>
        </p:txBody>
      </p:sp>
      <p:sp>
        <p:nvSpPr>
          <p:cNvPr id="4" name="Title 3">
            <a:extLst>
              <a:ext uri="{FF2B5EF4-FFF2-40B4-BE49-F238E27FC236}">
                <a16:creationId xmlns:a16="http://schemas.microsoft.com/office/drawing/2014/main" id="{FEEC4E2A-6E6F-35A8-8A5A-8C7A5B2DD5AF}"/>
              </a:ext>
            </a:extLst>
          </p:cNvPr>
          <p:cNvSpPr>
            <a:spLocks noGrp="1"/>
          </p:cNvSpPr>
          <p:nvPr>
            <p:ph type="title"/>
          </p:nvPr>
        </p:nvSpPr>
        <p:spPr>
          <a:xfrm>
            <a:off x="970722" y="252000"/>
            <a:ext cx="10515600" cy="782357"/>
          </a:xfrm>
        </p:spPr>
        <p:txBody>
          <a:bodyPr/>
          <a:lstStyle/>
          <a:p>
            <a:r>
              <a:rPr lang="en-GB" sz="3600" b="1" err="1">
                <a:latin typeface="EC Square Sans Pro"/>
                <a:ea typeface="+mj-lt"/>
                <a:cs typeface="+mj-lt"/>
              </a:rPr>
              <a:t>EuroQCI</a:t>
            </a:r>
            <a:r>
              <a:rPr lang="en-GB" sz="3600" b="1">
                <a:latin typeface="EC Square Sans Pro"/>
                <a:ea typeface="+mj-lt"/>
                <a:cs typeface="+mj-lt"/>
              </a:rPr>
              <a:t>: overview</a:t>
            </a:r>
          </a:p>
        </p:txBody>
      </p:sp>
      <p:sp>
        <p:nvSpPr>
          <p:cNvPr id="6" name="Slide Number Placeholder 5">
            <a:extLst>
              <a:ext uri="{FF2B5EF4-FFF2-40B4-BE49-F238E27FC236}">
                <a16:creationId xmlns:a16="http://schemas.microsoft.com/office/drawing/2014/main" id="{96125993-C4CD-6C6B-F767-64B19BEEDEC4}"/>
              </a:ext>
            </a:extLst>
          </p:cNvPr>
          <p:cNvSpPr>
            <a:spLocks noGrp="1"/>
          </p:cNvSpPr>
          <p:nvPr>
            <p:ph type="sldNum" sz="quarter" idx="12"/>
          </p:nvPr>
        </p:nvSpPr>
        <p:spPr>
          <a:xfrm>
            <a:off x="540000" y="6156000"/>
            <a:ext cx="504000" cy="504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6C79FD-C571-418B-AB0F-5EE936C85276}" type="slidenum">
              <a:rPr kumimoji="0" lang="en-GB" sz="2000" b="0" i="0" u="none" strike="noStrike" kern="1200" cap="none" spc="0" normalizeH="0" baseline="0" noProof="0" smtClean="0">
                <a:ln>
                  <a:noFill/>
                </a:ln>
                <a:solidFill>
                  <a:srgbClr val="4D4D4D">
                    <a:tint val="75000"/>
                  </a:srgb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2000" b="0" i="0" u="none" strike="noStrike" kern="1200" cap="none" spc="0" normalizeH="0" baseline="0" noProof="0">
              <a:ln>
                <a:noFill/>
              </a:ln>
              <a:solidFill>
                <a:srgbClr val="4D4D4D">
                  <a:tint val="75000"/>
                </a:srgbClr>
              </a:solidFill>
              <a:effectLst/>
              <a:uLnTx/>
              <a:uFillTx/>
              <a:latin typeface="Arial"/>
              <a:ea typeface="+mn-ea"/>
              <a:cs typeface="+mn-cs"/>
            </a:endParaRPr>
          </a:p>
        </p:txBody>
      </p:sp>
      <p:sp>
        <p:nvSpPr>
          <p:cNvPr id="3" name="TextBox 2">
            <a:extLst>
              <a:ext uri="{FF2B5EF4-FFF2-40B4-BE49-F238E27FC236}">
                <a16:creationId xmlns:a16="http://schemas.microsoft.com/office/drawing/2014/main" id="{2A06FBCF-ABAF-6C36-F300-BE15971CCF0B}"/>
              </a:ext>
            </a:extLst>
          </p:cNvPr>
          <p:cNvSpPr txBox="1"/>
          <p:nvPr/>
        </p:nvSpPr>
        <p:spPr>
          <a:xfrm>
            <a:off x="1440000" y="3384000"/>
            <a:ext cx="3924000" cy="923330"/>
          </a:xfrm>
          <a:prstGeom prst="rect">
            <a:avLst/>
          </a:prstGeom>
          <a:solidFill>
            <a:schemeClr val="bg2"/>
          </a:solid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tx2">
                    <a:lumMod val="76000"/>
                  </a:schemeClr>
                </a:solidFill>
                <a:effectLst/>
                <a:uLnTx/>
                <a:uFillTx/>
                <a:latin typeface="EC Square Sans Pro"/>
                <a:cs typeface="Calibri"/>
              </a:rPr>
              <a:t>Space segment </a:t>
            </a:r>
            <a:endParaRPr lang="en-US" sz="1800" b="1" i="0" u="none" strike="noStrike" kern="1200" cap="none" spc="0" normalizeH="0" baseline="0" noProof="0">
              <a:ln>
                <a:noFill/>
              </a:ln>
              <a:solidFill>
                <a:schemeClr val="tx2">
                  <a:lumMod val="76000"/>
                </a:schemeClr>
              </a:solidFill>
              <a:effectLst/>
              <a:uLnTx/>
              <a:uFillTx/>
              <a:latin typeface="EC Square Sans Pro"/>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2">
                    <a:lumMod val="76000"/>
                  </a:schemeClr>
                </a:solidFill>
                <a:effectLst/>
                <a:uLnTx/>
                <a:uFillTx/>
                <a:latin typeface="EC Square Sans Pro"/>
                <a:cs typeface="Calibri"/>
              </a:rPr>
              <a:t>Distribution of quantum-secured encryption keys on a global scale</a:t>
            </a:r>
            <a:endParaRPr lang="en-US" sz="1800" b="0" i="0" u="none" strike="noStrike" kern="1200" cap="none" spc="0" normalizeH="0" baseline="0" noProof="0">
              <a:ln>
                <a:noFill/>
              </a:ln>
              <a:solidFill>
                <a:schemeClr val="tx2">
                  <a:lumMod val="76000"/>
                </a:schemeClr>
              </a:solidFill>
              <a:effectLst/>
              <a:uLnTx/>
              <a:uFillTx/>
              <a:latin typeface="EC Square Sans Pro"/>
              <a:cs typeface="Calibri"/>
            </a:endParaRPr>
          </a:p>
        </p:txBody>
      </p:sp>
      <p:sp>
        <p:nvSpPr>
          <p:cNvPr id="5" name="TextBox 4">
            <a:extLst>
              <a:ext uri="{FF2B5EF4-FFF2-40B4-BE49-F238E27FC236}">
                <a16:creationId xmlns:a16="http://schemas.microsoft.com/office/drawing/2014/main" id="{309392C3-CC52-ED6F-6D2F-68B08C1AED6B}"/>
              </a:ext>
            </a:extLst>
          </p:cNvPr>
          <p:cNvSpPr txBox="1"/>
          <p:nvPr/>
        </p:nvSpPr>
        <p:spPr>
          <a:xfrm>
            <a:off x="6552000" y="3384000"/>
            <a:ext cx="3924000" cy="923330"/>
          </a:xfrm>
          <a:prstGeom prst="rect">
            <a:avLst/>
          </a:prstGeom>
          <a:solidFill>
            <a:schemeClr val="bg2"/>
          </a:solidFill>
        </p:spPr>
        <p:txBody>
          <a:bodyPr wrap="square" lIns="91440" tIns="45720" rIns="91440" bIns="45720" rtlCol="0" anchor="t">
            <a:spAutoFit/>
          </a:bodyPr>
          <a:lstStyle>
            <a:defPPr>
              <a:defRPr lang="en-US"/>
            </a:defPPr>
            <a:lvl1pPr>
              <a:defRPr b="1">
                <a:latin typeface="Calibri" panose="020F0502020204030204" pitchFamily="34" charset="0"/>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chemeClr val="tx2">
                    <a:lumMod val="76000"/>
                  </a:schemeClr>
                </a:solidFill>
                <a:effectLst/>
                <a:uLnTx/>
                <a:uFillTx/>
                <a:latin typeface="EC Square Sans Pro"/>
                <a:cs typeface="Calibri"/>
              </a:rPr>
              <a:t>Terrestrial segment </a:t>
            </a:r>
            <a:endParaRPr lang="en-GB" sz="1800" b="1" i="0" u="none" strike="noStrike" kern="1200" cap="none" spc="0" normalizeH="0" baseline="0" noProof="0">
              <a:ln>
                <a:noFill/>
              </a:ln>
              <a:solidFill>
                <a:schemeClr val="tx2">
                  <a:lumMod val="76000"/>
                </a:schemeClr>
              </a:solidFill>
              <a:effectLst/>
              <a:uLnTx/>
              <a:uFillTx/>
              <a:latin typeface="EC Square Sans Pro"/>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chemeClr val="tx2">
                    <a:lumMod val="76000"/>
                  </a:schemeClr>
                </a:solidFill>
                <a:effectLst/>
                <a:uLnTx/>
                <a:uFillTx/>
                <a:latin typeface="EC Square Sans Pro"/>
                <a:cs typeface="Calibri"/>
              </a:rPr>
              <a:t>Federation of </a:t>
            </a:r>
            <a:r>
              <a:rPr kumimoji="0" lang="en-US" sz="1800" b="0" i="0" u="none" strike="noStrike" kern="1200" cap="none" spc="0" normalizeH="0" baseline="0" noProof="0">
                <a:ln>
                  <a:noFill/>
                </a:ln>
                <a:solidFill>
                  <a:schemeClr val="tx2">
                    <a:lumMod val="76000"/>
                  </a:schemeClr>
                </a:solidFill>
                <a:effectLst/>
                <a:uLnTx/>
                <a:uFillTx/>
                <a:latin typeface="EC Square Sans Pro"/>
                <a:cs typeface="Calibri"/>
              </a:rPr>
              <a:t>national terrestrial QCI networks with cross-border connections</a:t>
            </a:r>
            <a:endParaRPr lang="en-GB" sz="1800" b="0" i="0" u="none" strike="noStrike" kern="1200" cap="none" spc="0" normalizeH="0" baseline="0" noProof="0">
              <a:ln>
                <a:noFill/>
              </a:ln>
              <a:solidFill>
                <a:schemeClr val="tx2">
                  <a:lumMod val="76000"/>
                </a:schemeClr>
              </a:solidFill>
              <a:effectLst/>
              <a:uLnTx/>
              <a:uFillTx/>
              <a:latin typeface="EC Square Sans Pro"/>
              <a:cs typeface="Calibri"/>
            </a:endParaRPr>
          </a:p>
        </p:txBody>
      </p:sp>
      <p:pic>
        <p:nvPicPr>
          <p:cNvPr id="9" name="Picture 8">
            <a:extLst>
              <a:ext uri="{FF2B5EF4-FFF2-40B4-BE49-F238E27FC236}">
                <a16:creationId xmlns:a16="http://schemas.microsoft.com/office/drawing/2014/main" id="{26EECDAB-EE8D-8774-1817-0EA98245D1FD}"/>
              </a:ext>
            </a:extLst>
          </p:cNvPr>
          <p:cNvPicPr>
            <a:picLocks/>
          </p:cNvPicPr>
          <p:nvPr/>
        </p:nvPicPr>
        <p:blipFill>
          <a:blip r:embed="rId2" cstate="email">
            <a:extLst>
              <a:ext uri="{28A0092B-C50C-407E-A947-70E740481C1C}">
                <a14:useLocalDpi xmlns:a14="http://schemas.microsoft.com/office/drawing/2010/main"/>
              </a:ext>
            </a:extLst>
          </a:blip>
          <a:stretch>
            <a:fillRect/>
          </a:stretch>
        </p:blipFill>
        <p:spPr>
          <a:xfrm>
            <a:off x="6552000" y="4320000"/>
            <a:ext cx="3924000" cy="1728000"/>
          </a:xfrm>
          <a:prstGeom prst="rect">
            <a:avLst/>
          </a:prstGeom>
        </p:spPr>
      </p:pic>
      <p:sp>
        <p:nvSpPr>
          <p:cNvPr id="10" name="Left-Right Arrow 25">
            <a:extLst>
              <a:ext uri="{FF2B5EF4-FFF2-40B4-BE49-F238E27FC236}">
                <a16:creationId xmlns:a16="http://schemas.microsoft.com/office/drawing/2014/main" id="{0C8D79DE-7559-48A0-C37D-41316671523C}"/>
              </a:ext>
            </a:extLst>
          </p:cNvPr>
          <p:cNvSpPr/>
          <p:nvPr/>
        </p:nvSpPr>
        <p:spPr>
          <a:xfrm>
            <a:off x="5436000" y="4942315"/>
            <a:ext cx="1044840" cy="47230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2" name="Picture 11">
            <a:extLst>
              <a:ext uri="{FF2B5EF4-FFF2-40B4-BE49-F238E27FC236}">
                <a16:creationId xmlns:a16="http://schemas.microsoft.com/office/drawing/2014/main" id="{FD424505-24C4-A565-8CD0-38F73B4B1CA0}"/>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1440000" y="4320000"/>
            <a:ext cx="3924000" cy="1728000"/>
          </a:xfrm>
          <a:prstGeom prst="rect">
            <a:avLst/>
          </a:prstGeom>
        </p:spPr>
      </p:pic>
      <p:sp>
        <p:nvSpPr>
          <p:cNvPr id="7" name="TextBox 6">
            <a:extLst>
              <a:ext uri="{FF2B5EF4-FFF2-40B4-BE49-F238E27FC236}">
                <a16:creationId xmlns:a16="http://schemas.microsoft.com/office/drawing/2014/main" id="{D52398B6-824E-2A88-8192-6A2BD93AB1EC}"/>
              </a:ext>
            </a:extLst>
          </p:cNvPr>
          <p:cNvSpPr txBox="1"/>
          <p:nvPr/>
        </p:nvSpPr>
        <p:spPr>
          <a:xfrm>
            <a:off x="1260000" y="6192000"/>
            <a:ext cx="8460000" cy="52322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4D4D4D"/>
                </a:solidFill>
                <a:effectLst/>
                <a:uLnTx/>
                <a:uFillTx/>
                <a:latin typeface="Arial"/>
                <a:ea typeface="+mn-ea"/>
                <a:cs typeface="+mn-cs"/>
                <a:hlinkClick r:id="rId4"/>
              </a:rPr>
              <a:t>https://digital-strategy.ec.europa.eu/en/policies/european-quantum-communication-infrastructure-euroqci</a:t>
            </a:r>
            <a:endParaRPr kumimoji="0" lang="en-GB" sz="1400" b="0" i="0" u="none" strike="noStrike" kern="1200" cap="none" spc="0" normalizeH="0" baseline="0" noProof="0">
              <a:ln>
                <a:noFill/>
              </a:ln>
              <a:solidFill>
                <a:srgbClr val="4D4D4D"/>
              </a:solidFill>
              <a:effectLst/>
              <a:uLnTx/>
              <a:uFillTx/>
              <a:latin typeface="Arial"/>
              <a:ea typeface="+mn-ea"/>
              <a:cs typeface="+mn-cs"/>
            </a:endParaRPr>
          </a:p>
        </p:txBody>
      </p:sp>
      <p:pic>
        <p:nvPicPr>
          <p:cNvPr id="1026" name="Picture 2" descr="Logo, company name&#10;&#10;Description automatically generated">
            <a:extLst>
              <a:ext uri="{FF2B5EF4-FFF2-40B4-BE49-F238E27FC236}">
                <a16:creationId xmlns:a16="http://schemas.microsoft.com/office/drawing/2014/main" id="{2DDD5D9B-FAE0-7026-2826-B37C99BF60B2}"/>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0123549" y="108000"/>
            <a:ext cx="1855862" cy="584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20006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0722" y="130435"/>
            <a:ext cx="10515600" cy="782357"/>
          </a:xfrm>
        </p:spPr>
        <p:txBody>
          <a:bodyPr/>
          <a:lstStyle/>
          <a:p>
            <a:pPr marL="179070" defTabSz="685783" eaLnBrk="0" fontAlgn="base" hangingPunct="0">
              <a:spcAft>
                <a:spcPct val="0"/>
              </a:spcAft>
            </a:pPr>
            <a:r>
              <a:rPr lang="en-IE" sz="3600" b="1" err="1">
                <a:latin typeface="EC Square Sans Pro"/>
                <a:ea typeface="+mj-lt"/>
                <a:cs typeface="+mj-lt"/>
              </a:rPr>
              <a:t>EuroQCI</a:t>
            </a:r>
            <a:r>
              <a:rPr lang="en-IE" sz="3600" b="1">
                <a:latin typeface="EC Square Sans Pro"/>
                <a:ea typeface="+mj-lt"/>
                <a:cs typeface="+mj-lt"/>
              </a:rPr>
              <a:t> terrestrial state of play</a:t>
            </a:r>
            <a:endParaRPr lang="en-US"/>
          </a:p>
        </p:txBody>
      </p:sp>
      <p:sp>
        <p:nvSpPr>
          <p:cNvPr id="4" name="Slide Number Placeholder 3">
            <a:extLst>
              <a:ext uri="{FF2B5EF4-FFF2-40B4-BE49-F238E27FC236}">
                <a16:creationId xmlns:a16="http://schemas.microsoft.com/office/drawing/2014/main" id="{E6EABAB5-C749-4076-8752-D5DAA03E7F7F}"/>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6C79FD-C571-418B-AB0F-5EE936C85276}" type="slidenum">
              <a:rPr kumimoji="0" lang="en-IE" sz="1200" b="0" i="0" u="none" strike="noStrike" kern="1200" cap="none" spc="0" normalizeH="0" baseline="0" noProof="0" smtClean="0">
                <a:ln>
                  <a:noFill/>
                </a:ln>
                <a:solidFill>
                  <a:srgbClr val="4D4D4D"/>
                </a:solidFill>
                <a:effectLst/>
                <a:uLnTx/>
                <a:uFillTx/>
                <a:latin typeface="Calibri" panose="020F0502020204030204" pitchFamily="34" charset="0"/>
                <a:ea typeface="+mn-ea"/>
                <a:cs typeface="Calibri" panose="020F050202020403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IE" sz="1200" b="0" i="0" u="none" strike="noStrike" kern="1200" cap="none" spc="0" normalizeH="0" baseline="0" noProof="0">
              <a:ln>
                <a:noFill/>
              </a:ln>
              <a:solidFill>
                <a:srgbClr val="4D4D4D"/>
              </a:solidFill>
              <a:effectLst/>
              <a:uLnTx/>
              <a:uFillTx/>
              <a:latin typeface="Calibri" panose="020F0502020204030204" pitchFamily="34" charset="0"/>
              <a:ea typeface="+mn-ea"/>
              <a:cs typeface="Calibri" panose="020F0502020204030204" pitchFamily="34" charset="0"/>
            </a:endParaRPr>
          </a:p>
        </p:txBody>
      </p:sp>
      <p:pic>
        <p:nvPicPr>
          <p:cNvPr id="11" name="Image" descr="Image">
            <a:extLst>
              <a:ext uri="{FF2B5EF4-FFF2-40B4-BE49-F238E27FC236}">
                <a16:creationId xmlns:a16="http://schemas.microsoft.com/office/drawing/2014/main" id="{42886EE7-8274-E3F3-E529-259389D3FE5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060" y="5685428"/>
            <a:ext cx="277943" cy="891716"/>
          </a:xfrm>
          <a:prstGeom prst="rect">
            <a:avLst/>
          </a:prstGeom>
          <a:ln w="12700">
            <a:miter lim="400000"/>
          </a:ln>
        </p:spPr>
      </p:pic>
      <p:pic>
        <p:nvPicPr>
          <p:cNvPr id="10" name="Picture 9" descr="Map&#10;&#10;Description automatically generated">
            <a:extLst>
              <a:ext uri="{FF2B5EF4-FFF2-40B4-BE49-F238E27FC236}">
                <a16:creationId xmlns:a16="http://schemas.microsoft.com/office/drawing/2014/main" id="{52A05296-EEF4-FD80-6163-5B1FF8305F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961" y="1190256"/>
            <a:ext cx="4498834" cy="3493160"/>
          </a:xfrm>
          <a:prstGeom prst="rect">
            <a:avLst/>
          </a:prstGeom>
        </p:spPr>
      </p:pic>
      <p:sp>
        <p:nvSpPr>
          <p:cNvPr id="12" name="Content Placeholder 2">
            <a:extLst>
              <a:ext uri="{FF2B5EF4-FFF2-40B4-BE49-F238E27FC236}">
                <a16:creationId xmlns:a16="http://schemas.microsoft.com/office/drawing/2014/main" id="{34C76B4A-173B-EC60-7BED-A1E4B1CADE17}"/>
              </a:ext>
            </a:extLst>
          </p:cNvPr>
          <p:cNvSpPr txBox="1">
            <a:spLocks/>
          </p:cNvSpPr>
          <p:nvPr/>
        </p:nvSpPr>
        <p:spPr>
          <a:xfrm>
            <a:off x="4600795" y="1193380"/>
            <a:ext cx="7591205" cy="3881904"/>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0"/>
              </a:spcBef>
              <a:spcAft>
                <a:spcPts val="500"/>
              </a:spcAft>
              <a:buClr>
                <a:srgbClr val="034EA2"/>
              </a:buClr>
              <a:buSzTx/>
              <a:buFontTx/>
              <a:buChar char="-"/>
              <a:tabLst/>
              <a:defRPr/>
            </a:pPr>
            <a:r>
              <a:rPr kumimoji="0" lang="en-IE" sz="1800" b="1" i="0" u="none" strike="noStrike" kern="1200" cap="none" spc="0" normalizeH="0" baseline="0" noProof="0">
                <a:ln>
                  <a:noFill/>
                </a:ln>
                <a:solidFill>
                  <a:schemeClr val="tx2">
                    <a:lumMod val="76000"/>
                  </a:schemeClr>
                </a:solidFill>
                <a:effectLst/>
                <a:uLnTx/>
                <a:uFillTx/>
                <a:latin typeface="EC Square Sans Pro"/>
              </a:rPr>
              <a:t>26 Member States deploying national QCI networks (2023-2025)</a:t>
            </a:r>
            <a:endParaRPr lang="en-IE" sz="1800" b="1" i="0" u="none" strike="noStrike" kern="1200" cap="none" spc="0" normalizeH="0" baseline="0" noProof="0">
              <a:ln>
                <a:noFill/>
              </a:ln>
              <a:solidFill>
                <a:schemeClr val="tx2">
                  <a:lumMod val="76000"/>
                </a:schemeClr>
              </a:solidFill>
              <a:effectLst/>
              <a:uLnTx/>
              <a:uFillTx/>
              <a:latin typeface="EC Square Sans Pro"/>
              <a:cs typeface="Arial"/>
            </a:endParaRPr>
          </a:p>
          <a:p>
            <a:pPr marL="971550" marR="0" lvl="1" indent="-285750" algn="l" defTabSz="914400" rtl="0" eaLnBrk="1" fontAlgn="auto" latinLnBrk="0" hangingPunct="1">
              <a:lnSpc>
                <a:spcPct val="100000"/>
              </a:lnSpc>
              <a:spcBef>
                <a:spcPts val="500"/>
              </a:spcBef>
              <a:spcAft>
                <a:spcPts val="0"/>
              </a:spcAft>
              <a:buClr>
                <a:srgbClr val="034EA2"/>
              </a:buClr>
              <a:buSzTx/>
              <a:buFont typeface="Arial"/>
              <a:buChar char="•"/>
              <a:tabLst/>
              <a:defRPr/>
            </a:pPr>
            <a:r>
              <a:rPr kumimoji="0" lang="en-IE" sz="1400" b="0" i="0" u="none" strike="noStrike" kern="1200" cap="none" spc="0" normalizeH="0" baseline="0" noProof="0">
                <a:ln>
                  <a:noFill/>
                </a:ln>
                <a:solidFill>
                  <a:schemeClr val="tx2">
                    <a:lumMod val="76000"/>
                  </a:schemeClr>
                </a:solidFill>
                <a:effectLst/>
                <a:uLnTx/>
                <a:uFillTx/>
                <a:latin typeface="EC Square Sans Pro"/>
                <a:ea typeface="+mn-lt"/>
                <a:cs typeface="Arial"/>
              </a:rPr>
              <a:t>Started on 1 January 2023, 30+ months</a:t>
            </a:r>
            <a:endParaRPr lang="en-IE" sz="1400" b="0" i="0" u="none" strike="noStrike" kern="1200" cap="none" spc="0" normalizeH="0" baseline="0" noProof="0">
              <a:ln>
                <a:noFill/>
              </a:ln>
              <a:solidFill>
                <a:schemeClr val="tx2">
                  <a:lumMod val="76000"/>
                </a:schemeClr>
              </a:solidFill>
              <a:effectLst/>
              <a:uLnTx/>
              <a:uFillTx/>
              <a:latin typeface="EC Square Sans Pro"/>
              <a:ea typeface="+mn-lt"/>
              <a:cs typeface="Arial"/>
            </a:endParaRPr>
          </a:p>
          <a:p>
            <a:pPr marL="971550" marR="0" lvl="1" indent="-285750" algn="l" defTabSz="914400" rtl="0" eaLnBrk="1" fontAlgn="auto" latinLnBrk="0" hangingPunct="1">
              <a:lnSpc>
                <a:spcPct val="100000"/>
              </a:lnSpc>
              <a:spcBef>
                <a:spcPts val="500"/>
              </a:spcBef>
              <a:spcAft>
                <a:spcPts val="0"/>
              </a:spcAft>
              <a:buClr>
                <a:srgbClr val="034EA2"/>
              </a:buClr>
              <a:buSzTx/>
              <a:buFont typeface="Arial"/>
              <a:buChar char="•"/>
              <a:tabLst/>
              <a:defRPr/>
            </a:pPr>
            <a:r>
              <a:rPr kumimoji="0" lang="en-IE" sz="1400" b="0" i="0" u="none" strike="noStrike" kern="1200" cap="none" spc="0" normalizeH="0" baseline="0" noProof="0">
                <a:ln>
                  <a:noFill/>
                </a:ln>
                <a:solidFill>
                  <a:schemeClr val="tx2">
                    <a:lumMod val="76000"/>
                  </a:schemeClr>
                </a:solidFill>
                <a:effectLst/>
                <a:uLnTx/>
                <a:uFillTx/>
                <a:latin typeface="EC Square Sans Pro"/>
                <a:ea typeface="+mn-lt"/>
                <a:cs typeface="Arial"/>
              </a:rPr>
              <a:t>Initiate MS to QKD use, mature skills, test architecture, develop use cases, prepare for full deployment</a:t>
            </a:r>
            <a:endParaRPr lang="en-IE" sz="2000" b="0" i="0" u="none" strike="noStrike" kern="1200" cap="none" spc="0" normalizeH="0" baseline="0" noProof="0">
              <a:ln>
                <a:noFill/>
              </a:ln>
              <a:solidFill>
                <a:schemeClr val="tx2">
                  <a:lumMod val="76000"/>
                </a:schemeClr>
              </a:solidFill>
              <a:effectLst/>
              <a:uLnTx/>
              <a:uFillTx/>
              <a:latin typeface="EC Square Sans Pro"/>
              <a:cs typeface="Arial"/>
            </a:endParaRPr>
          </a:p>
          <a:p>
            <a:pPr marL="457200" marR="0" lvl="0" indent="-457200" algn="l" defTabSz="914400" rtl="0" eaLnBrk="1" fontAlgn="auto" latinLnBrk="0" hangingPunct="1">
              <a:lnSpc>
                <a:spcPct val="100000"/>
              </a:lnSpc>
              <a:spcBef>
                <a:spcPts val="0"/>
              </a:spcBef>
              <a:spcAft>
                <a:spcPts val="500"/>
              </a:spcAft>
              <a:buClr>
                <a:srgbClr val="034EA2"/>
              </a:buClr>
              <a:buSzTx/>
              <a:buFontTx/>
              <a:buChar char="-"/>
              <a:tabLst/>
              <a:defRPr/>
            </a:pPr>
            <a:r>
              <a:rPr kumimoji="0" lang="en-IE" sz="1800" b="1" i="0" u="none" strike="noStrike" kern="1200" cap="none" spc="0" normalizeH="0" baseline="0" noProof="0">
                <a:ln>
                  <a:noFill/>
                </a:ln>
                <a:solidFill>
                  <a:schemeClr val="tx2">
                    <a:lumMod val="76000"/>
                  </a:schemeClr>
                </a:solidFill>
                <a:effectLst/>
                <a:uLnTx/>
                <a:uFillTx/>
                <a:latin typeface="EC Square Sans Pro"/>
              </a:rPr>
              <a:t>6 industry projects maturing EU QCI technologies (2023-2025)</a:t>
            </a:r>
            <a:endParaRPr lang="en-IE" sz="1800" b="1" i="0" u="none" strike="noStrike" kern="1200" cap="none" spc="0" normalizeH="0" baseline="0" noProof="0">
              <a:ln>
                <a:noFill/>
              </a:ln>
              <a:solidFill>
                <a:schemeClr val="tx2">
                  <a:lumMod val="76000"/>
                </a:schemeClr>
              </a:solidFill>
              <a:effectLst/>
              <a:uLnTx/>
              <a:uFillTx/>
              <a:latin typeface="EC Square Sans Pro"/>
              <a:cs typeface="Arial"/>
            </a:endParaRPr>
          </a:p>
          <a:p>
            <a:pPr marL="971550" marR="0" lvl="1" indent="-285750" algn="l" defTabSz="914400" rtl="0" eaLnBrk="1" fontAlgn="auto" latinLnBrk="0" hangingPunct="1">
              <a:lnSpc>
                <a:spcPct val="100000"/>
              </a:lnSpc>
              <a:spcBef>
                <a:spcPts val="500"/>
              </a:spcBef>
              <a:spcAft>
                <a:spcPts val="0"/>
              </a:spcAft>
              <a:buClr>
                <a:srgbClr val="034EA2"/>
              </a:buClr>
              <a:buSzTx/>
              <a:buFont typeface="Arial"/>
              <a:buChar char="•"/>
              <a:tabLst/>
              <a:defRPr/>
            </a:pPr>
            <a:r>
              <a:rPr kumimoji="0" lang="en-IE" sz="1400" b="0" i="0" u="none" strike="noStrike" kern="1200" cap="none" spc="0" normalizeH="0" baseline="0" noProof="0">
                <a:ln>
                  <a:noFill/>
                </a:ln>
                <a:solidFill>
                  <a:schemeClr val="tx2">
                    <a:lumMod val="76000"/>
                  </a:schemeClr>
                </a:solidFill>
                <a:effectLst/>
                <a:uLnTx/>
                <a:uFillTx/>
                <a:latin typeface="EC Square Sans Pro"/>
                <a:ea typeface="+mn-lt"/>
                <a:cs typeface="Arial"/>
              </a:rPr>
              <a:t>QKD systems ready for integration into telecommunication networks</a:t>
            </a:r>
            <a:endParaRPr lang="en-IE" sz="1400" b="0" i="0" u="none" strike="noStrike" kern="1200" cap="none" spc="0" normalizeH="0" baseline="0" noProof="0">
              <a:ln>
                <a:noFill/>
              </a:ln>
              <a:solidFill>
                <a:schemeClr val="tx2">
                  <a:lumMod val="76000"/>
                </a:schemeClr>
              </a:solidFill>
              <a:effectLst/>
              <a:uLnTx/>
              <a:uFillTx/>
              <a:latin typeface="EC Square Sans Pro"/>
              <a:ea typeface="+mn-lt"/>
              <a:cs typeface="Arial"/>
            </a:endParaRPr>
          </a:p>
          <a:p>
            <a:pPr marL="971550" marR="0" lvl="1" indent="-285750" algn="l" defTabSz="914400" rtl="0" eaLnBrk="1" fontAlgn="auto" latinLnBrk="0" hangingPunct="1">
              <a:lnSpc>
                <a:spcPct val="100000"/>
              </a:lnSpc>
              <a:spcBef>
                <a:spcPts val="500"/>
              </a:spcBef>
              <a:spcAft>
                <a:spcPts val="0"/>
              </a:spcAft>
              <a:buClr>
                <a:srgbClr val="034EA2"/>
              </a:buClr>
              <a:buSzTx/>
              <a:buFont typeface="Arial"/>
              <a:buChar char="•"/>
              <a:tabLst/>
              <a:defRPr/>
            </a:pPr>
            <a:r>
              <a:rPr kumimoji="0" lang="en-IE" sz="1400" b="0" i="0" u="none" strike="noStrike" kern="1200" cap="none" spc="0" normalizeH="0" baseline="0" noProof="0">
                <a:ln>
                  <a:noFill/>
                </a:ln>
                <a:solidFill>
                  <a:schemeClr val="tx2">
                    <a:lumMod val="76000"/>
                  </a:schemeClr>
                </a:solidFill>
                <a:effectLst/>
                <a:uLnTx/>
                <a:uFillTx/>
                <a:latin typeface="EC Square Sans Pro"/>
                <a:ea typeface="+mn-lt"/>
                <a:cs typeface="Arial"/>
              </a:rPr>
              <a:t>QKD modules (QRNG, optical component), key management software,  encryptors. QKD protocols (CV-QKD and MDI-QKD)</a:t>
            </a:r>
            <a:endParaRPr lang="en-IE" sz="1400" b="0" i="0" u="none" strike="noStrike" kern="1200" cap="none" spc="0" normalizeH="0" baseline="0" noProof="0">
              <a:ln>
                <a:noFill/>
              </a:ln>
              <a:solidFill>
                <a:schemeClr val="tx2">
                  <a:lumMod val="76000"/>
                </a:schemeClr>
              </a:solidFill>
              <a:effectLst/>
              <a:uLnTx/>
              <a:uFillTx/>
              <a:latin typeface="EC Square Sans Pro"/>
              <a:ea typeface="+mn-lt"/>
              <a:cs typeface="Arial"/>
            </a:endParaRPr>
          </a:p>
          <a:p>
            <a:pPr marL="457200" marR="0" lvl="0" indent="-457200" algn="l" defTabSz="914400" rtl="0" eaLnBrk="1" fontAlgn="auto" latinLnBrk="0" hangingPunct="1">
              <a:lnSpc>
                <a:spcPct val="100000"/>
              </a:lnSpc>
              <a:spcBef>
                <a:spcPts val="0"/>
              </a:spcBef>
              <a:spcAft>
                <a:spcPts val="500"/>
              </a:spcAft>
              <a:buClr>
                <a:srgbClr val="034EA2"/>
              </a:buClr>
              <a:buSzTx/>
              <a:buFontTx/>
              <a:buChar char="-"/>
              <a:tabLst/>
              <a:defRPr/>
            </a:pPr>
            <a:r>
              <a:rPr kumimoji="0" lang="en-IE" sz="1800" b="1" i="0" u="none" strike="noStrike" kern="1200" cap="none" spc="0" normalizeH="0" baseline="0" noProof="0">
                <a:ln>
                  <a:noFill/>
                </a:ln>
                <a:solidFill>
                  <a:schemeClr val="tx2">
                    <a:lumMod val="76000"/>
                  </a:schemeClr>
                </a:solidFill>
                <a:effectLst/>
                <a:uLnTx/>
                <a:uFillTx/>
                <a:latin typeface="EC Square Sans Pro"/>
                <a:cs typeface="Arial"/>
              </a:rPr>
              <a:t>Procurement of a European testing and evaluation infrastructure (2024-2028)</a:t>
            </a:r>
            <a:endParaRPr lang="en-IE" sz="1800" b="1" i="0" u="none" strike="noStrike" kern="1200" cap="none" spc="0" normalizeH="0" baseline="0" noProof="0">
              <a:ln>
                <a:noFill/>
              </a:ln>
              <a:solidFill>
                <a:schemeClr val="tx2">
                  <a:lumMod val="76000"/>
                </a:schemeClr>
              </a:solidFill>
              <a:effectLst/>
              <a:uLnTx/>
              <a:uFillTx/>
              <a:latin typeface="EC Square Sans Pro"/>
              <a:cs typeface="Arial"/>
            </a:endParaRPr>
          </a:p>
          <a:p>
            <a:pPr marL="457200" marR="0" lvl="0" indent="-457200" algn="l" defTabSz="914400" rtl="0" eaLnBrk="1" fontAlgn="auto" latinLnBrk="0" hangingPunct="1">
              <a:lnSpc>
                <a:spcPct val="100000"/>
              </a:lnSpc>
              <a:spcBef>
                <a:spcPts val="0"/>
              </a:spcBef>
              <a:spcAft>
                <a:spcPts val="500"/>
              </a:spcAft>
              <a:buClr>
                <a:srgbClr val="034EA2"/>
              </a:buClr>
              <a:buSzTx/>
              <a:buFontTx/>
              <a:buChar char="-"/>
              <a:tabLst/>
              <a:defRPr/>
            </a:pPr>
            <a:r>
              <a:rPr kumimoji="0" lang="en-IE" sz="1800" b="1" i="0" u="none" strike="noStrike" kern="1200" cap="none" spc="0" normalizeH="0" baseline="0" noProof="0">
                <a:ln>
                  <a:noFill/>
                </a:ln>
                <a:solidFill>
                  <a:schemeClr val="tx2">
                    <a:lumMod val="76000"/>
                  </a:schemeClr>
                </a:solidFill>
                <a:effectLst/>
                <a:uLnTx/>
                <a:uFillTx/>
                <a:latin typeface="EC Square Sans Pro"/>
              </a:rPr>
              <a:t>Cross border &amp; deployment of optical ground stations (to synchronise with Eagle 1) to start in 2026 - CEF call</a:t>
            </a:r>
            <a:endParaRPr lang="en-IE" sz="1800" b="1" i="0" u="none" strike="noStrike" kern="1200" cap="none" spc="0" normalizeH="0" baseline="0" noProof="0">
              <a:ln>
                <a:noFill/>
              </a:ln>
              <a:solidFill>
                <a:schemeClr val="tx2">
                  <a:lumMod val="76000"/>
                </a:schemeClr>
              </a:solidFill>
              <a:effectLst/>
              <a:uLnTx/>
              <a:uFillTx/>
              <a:latin typeface="EC Square Sans Pro"/>
              <a:cs typeface="Arial"/>
            </a:endParaRPr>
          </a:p>
          <a:p>
            <a:pPr marL="228600" marR="0" lvl="0" indent="-228600" algn="l" defTabSz="914400" rtl="0" eaLnBrk="1" fontAlgn="auto" latinLnBrk="0" hangingPunct="1">
              <a:lnSpc>
                <a:spcPct val="100000"/>
              </a:lnSpc>
              <a:spcBef>
                <a:spcPts val="0"/>
              </a:spcBef>
              <a:spcAft>
                <a:spcPts val="1800"/>
              </a:spcAft>
              <a:buClr>
                <a:srgbClr val="034EA2"/>
              </a:buClr>
              <a:buSzTx/>
              <a:buFont typeface="Arial" panose="020B0604020202020204" pitchFamily="34" charset="0"/>
              <a:buChar char="•"/>
              <a:tabLst/>
              <a:defRPr/>
            </a:pPr>
            <a:endParaRPr lang="en-IE" sz="2400" b="0" i="0" u="none" strike="noStrike" kern="1200" cap="none" spc="0" normalizeH="0" baseline="0" noProof="0">
              <a:ln>
                <a:noFill/>
              </a:ln>
              <a:solidFill>
                <a:schemeClr val="tx2">
                  <a:lumMod val="76000"/>
                </a:schemeClr>
              </a:solidFill>
              <a:effectLst/>
              <a:uLnTx/>
              <a:uFillTx/>
              <a:latin typeface="EC Square Sans Pro"/>
            </a:endParaRPr>
          </a:p>
        </p:txBody>
      </p:sp>
      <p:pic>
        <p:nvPicPr>
          <p:cNvPr id="13" name="Picture 12">
            <a:extLst>
              <a:ext uri="{FF2B5EF4-FFF2-40B4-BE49-F238E27FC236}">
                <a16:creationId xmlns:a16="http://schemas.microsoft.com/office/drawing/2014/main" id="{53B81590-5287-F3F8-AAC4-38FECC1C5542}"/>
              </a:ext>
            </a:extLst>
          </p:cNvPr>
          <p:cNvPicPr>
            <a:picLocks noChangeAspect="1"/>
          </p:cNvPicPr>
          <p:nvPr/>
        </p:nvPicPr>
        <p:blipFill>
          <a:blip r:embed="rId5"/>
          <a:stretch>
            <a:fillRect/>
          </a:stretch>
        </p:blipFill>
        <p:spPr>
          <a:xfrm>
            <a:off x="743377" y="4747485"/>
            <a:ext cx="8894311" cy="2110515"/>
          </a:xfrm>
          <a:prstGeom prst="rect">
            <a:avLst/>
          </a:prstGeom>
        </p:spPr>
      </p:pic>
      <p:pic>
        <p:nvPicPr>
          <p:cNvPr id="3" name="Picture 2" descr="Logo, company name&#10;&#10;Description automatically generated">
            <a:extLst>
              <a:ext uri="{FF2B5EF4-FFF2-40B4-BE49-F238E27FC236}">
                <a16:creationId xmlns:a16="http://schemas.microsoft.com/office/drawing/2014/main" id="{98525002-EFBD-9292-DEF5-ECD05C104911}"/>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0184509" y="81789"/>
            <a:ext cx="1855862" cy="584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88906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3941" y="1397127"/>
            <a:ext cx="7618269" cy="4226420"/>
          </a:xfrm>
        </p:spPr>
        <p:txBody>
          <a:bodyPr vert="horz" lIns="91440" tIns="45720" rIns="91440" bIns="45720" rtlCol="0" anchor="t">
            <a:noAutofit/>
          </a:bodyPr>
          <a:lstStyle/>
          <a:p>
            <a:pPr algn="just"/>
            <a:r>
              <a:rPr lang="en-GB" sz="1800">
                <a:solidFill>
                  <a:schemeClr val="tx2">
                    <a:lumMod val="76000"/>
                  </a:schemeClr>
                </a:solidFill>
                <a:latin typeface="EC Square Sans Pro"/>
                <a:cs typeface="Calibri"/>
              </a:rPr>
              <a:t>D</a:t>
            </a:r>
            <a:r>
              <a:rPr lang="en-US" sz="1800" err="1">
                <a:solidFill>
                  <a:schemeClr val="tx2">
                    <a:lumMod val="76000"/>
                  </a:schemeClr>
                </a:solidFill>
                <a:latin typeface="EC Square Sans Pro"/>
                <a:cs typeface="Calibri"/>
              </a:rPr>
              <a:t>eployment</a:t>
            </a:r>
            <a:r>
              <a:rPr lang="en-US" sz="1800">
                <a:solidFill>
                  <a:schemeClr val="tx2">
                    <a:lumMod val="76000"/>
                  </a:schemeClr>
                </a:solidFill>
                <a:latin typeface="EC Square Sans Pro"/>
                <a:cs typeface="Calibri"/>
              </a:rPr>
              <a:t> of the first </a:t>
            </a:r>
            <a:r>
              <a:rPr lang="en-US" sz="1800" b="1">
                <a:solidFill>
                  <a:schemeClr val="tx2">
                    <a:lumMod val="76000"/>
                  </a:schemeClr>
                </a:solidFill>
                <a:latin typeface="EC Square Sans Pro"/>
                <a:cs typeface="Calibri"/>
              </a:rPr>
              <a:t>cross-border quantum terrestrial backbone networks for interconnecting </a:t>
            </a:r>
            <a:r>
              <a:rPr lang="en-US" sz="1800" b="1" err="1">
                <a:solidFill>
                  <a:schemeClr val="tx2">
                    <a:lumMod val="76000"/>
                  </a:schemeClr>
                </a:solidFill>
                <a:latin typeface="EC Square Sans Pro"/>
                <a:cs typeface="Calibri"/>
              </a:rPr>
              <a:t>neighbouring</a:t>
            </a:r>
            <a:r>
              <a:rPr lang="en-US" sz="1800" b="1">
                <a:solidFill>
                  <a:schemeClr val="tx2">
                    <a:lumMod val="76000"/>
                  </a:schemeClr>
                </a:solidFill>
                <a:latin typeface="EC Square Sans Pro"/>
                <a:cs typeface="Calibri"/>
              </a:rPr>
              <a:t> national quantum communication infrastructures</a:t>
            </a:r>
            <a:r>
              <a:rPr lang="en-US" sz="1800">
                <a:solidFill>
                  <a:schemeClr val="tx2">
                    <a:lumMod val="76000"/>
                  </a:schemeClr>
                </a:solidFill>
                <a:latin typeface="EC Square Sans Pro"/>
                <a:cs typeface="Calibri"/>
              </a:rPr>
              <a:t>, including if necessary through the deployment of "trusted nodes" </a:t>
            </a:r>
          </a:p>
          <a:p>
            <a:pPr algn="just"/>
            <a:r>
              <a:rPr lang="en-US" sz="1800" b="1">
                <a:solidFill>
                  <a:schemeClr val="tx2">
                    <a:lumMod val="76000"/>
                  </a:schemeClr>
                </a:solidFill>
                <a:latin typeface="EC Square Sans Pro"/>
                <a:cs typeface="Calibri"/>
              </a:rPr>
              <a:t>interconnection with the </a:t>
            </a:r>
            <a:r>
              <a:rPr lang="en-US" sz="1800" b="1" err="1">
                <a:solidFill>
                  <a:schemeClr val="tx2">
                    <a:lumMod val="76000"/>
                  </a:schemeClr>
                </a:solidFill>
                <a:latin typeface="EC Square Sans Pro"/>
                <a:cs typeface="Calibri"/>
              </a:rPr>
              <a:t>EuroQCI’s</a:t>
            </a:r>
            <a:r>
              <a:rPr lang="en-US" sz="1800" b="1">
                <a:solidFill>
                  <a:schemeClr val="tx2">
                    <a:lumMod val="76000"/>
                  </a:schemeClr>
                </a:solidFill>
                <a:latin typeface="EC Square Sans Pro"/>
                <a:cs typeface="Calibri"/>
              </a:rPr>
              <a:t> space segment, via optical ground stations </a:t>
            </a:r>
          </a:p>
          <a:p>
            <a:pPr algn="just"/>
            <a:r>
              <a:rPr lang="en-US" sz="1800">
                <a:solidFill>
                  <a:schemeClr val="tx2">
                    <a:lumMod val="76000"/>
                  </a:schemeClr>
                </a:solidFill>
                <a:latin typeface="EC Square Sans Pro"/>
                <a:cs typeface="Calibri"/>
              </a:rPr>
              <a:t>Where relevant, </a:t>
            </a:r>
            <a:r>
              <a:rPr lang="en-US" sz="1800" err="1">
                <a:solidFill>
                  <a:schemeClr val="tx2">
                    <a:lumMod val="76000"/>
                  </a:schemeClr>
                </a:solidFill>
                <a:latin typeface="EC Square Sans Pro"/>
                <a:cs typeface="Calibri"/>
              </a:rPr>
              <a:t>fibre</a:t>
            </a:r>
            <a:r>
              <a:rPr lang="en-US" sz="1800">
                <a:solidFill>
                  <a:schemeClr val="tx2">
                    <a:lumMod val="76000"/>
                  </a:schemeClr>
                </a:solidFill>
                <a:latin typeface="EC Square Sans Pro"/>
                <a:cs typeface="Calibri"/>
              </a:rPr>
              <a:t> links between the </a:t>
            </a:r>
            <a:r>
              <a:rPr lang="en-US" sz="1800" err="1">
                <a:solidFill>
                  <a:schemeClr val="tx2">
                    <a:lumMod val="76000"/>
                  </a:schemeClr>
                </a:solidFill>
                <a:latin typeface="EC Square Sans Pro"/>
                <a:cs typeface="Calibri"/>
              </a:rPr>
              <a:t>EuroQCI</a:t>
            </a:r>
            <a:r>
              <a:rPr lang="en-US" sz="1800">
                <a:solidFill>
                  <a:schemeClr val="tx2">
                    <a:lumMod val="76000"/>
                  </a:schemeClr>
                </a:solidFill>
                <a:latin typeface="EC Square Sans Pro"/>
                <a:cs typeface="Calibri"/>
              </a:rPr>
              <a:t> and a pan-European network of Security Operation </a:t>
            </a:r>
            <a:r>
              <a:rPr lang="en-US" sz="1800" err="1">
                <a:solidFill>
                  <a:schemeClr val="tx2">
                    <a:lumMod val="76000"/>
                  </a:schemeClr>
                </a:solidFill>
                <a:latin typeface="EC Square Sans Pro"/>
                <a:cs typeface="Calibri"/>
              </a:rPr>
              <a:t>Centres</a:t>
            </a:r>
            <a:r>
              <a:rPr lang="en-US" sz="1800">
                <a:solidFill>
                  <a:schemeClr val="tx2">
                    <a:lumMod val="76000"/>
                  </a:schemeClr>
                </a:solidFill>
                <a:latin typeface="EC Square Sans Pro"/>
                <a:cs typeface="Calibri"/>
              </a:rPr>
              <a:t> (SOCs)</a:t>
            </a:r>
          </a:p>
          <a:p>
            <a:pPr marL="76200" indent="0" algn="just">
              <a:buNone/>
            </a:pPr>
            <a:r>
              <a:rPr lang="en-GB" sz="1800">
                <a:solidFill>
                  <a:schemeClr val="tx2">
                    <a:lumMod val="76000"/>
                  </a:schemeClr>
                </a:solidFill>
                <a:latin typeface="EC Square Sans Pro"/>
                <a:cs typeface="Calibri"/>
              </a:rPr>
              <a:t>This includes the actions needed to manage encryption keys efficiently and securely in an end-to-end manner and ensure their transmission to recipients</a:t>
            </a:r>
            <a:endParaRPr lang="en-US" sz="1800">
              <a:solidFill>
                <a:schemeClr val="tx2">
                  <a:lumMod val="76000"/>
                </a:schemeClr>
              </a:solidFill>
              <a:latin typeface="EC Square Sans Pro"/>
              <a:cs typeface="Calibri" panose="020F0502020204030204" pitchFamily="34" charset="0"/>
            </a:endParaRPr>
          </a:p>
          <a:p>
            <a:pPr marL="76200" indent="0" algn="just">
              <a:buNone/>
            </a:pPr>
            <a:r>
              <a:rPr lang="en-US" sz="1800">
                <a:solidFill>
                  <a:schemeClr val="tx2">
                    <a:lumMod val="76000"/>
                  </a:schemeClr>
                </a:solidFill>
                <a:latin typeface="EC Square Sans Pro"/>
                <a:cs typeface="Calibri"/>
              </a:rPr>
              <a:t>Projects should normally be up to 42 months</a:t>
            </a:r>
          </a:p>
          <a:p>
            <a:pPr marL="76200" indent="0" algn="just">
              <a:buNone/>
            </a:pPr>
            <a:r>
              <a:rPr lang="en-US" sz="1800">
                <a:solidFill>
                  <a:schemeClr val="tx2">
                    <a:lumMod val="76000"/>
                  </a:schemeClr>
                </a:solidFill>
                <a:latin typeface="EC Square Sans Pro"/>
                <a:cs typeface="Calibri"/>
              </a:rPr>
              <a:t>Indicative grant amount: EUR 5 million, basic funding rate 30% but </a:t>
            </a:r>
            <a:r>
              <a:rPr lang="en-US" sz="1800" b="1">
                <a:solidFill>
                  <a:schemeClr val="tx2">
                    <a:lumMod val="76000"/>
                  </a:schemeClr>
                </a:solidFill>
                <a:latin typeface="EC Square Sans Pro"/>
                <a:cs typeface="Calibri"/>
              </a:rPr>
              <a:t>50% for projects with strong cross-border dimension including the space segment</a:t>
            </a:r>
            <a:endParaRPr lang="en-IE" sz="1800" b="1">
              <a:solidFill>
                <a:schemeClr val="tx2">
                  <a:lumMod val="76000"/>
                </a:schemeClr>
              </a:solidFill>
              <a:latin typeface="EC Square Sans Pro"/>
              <a:cs typeface="Arial"/>
            </a:endParaRPr>
          </a:p>
        </p:txBody>
      </p:sp>
      <p:sp>
        <p:nvSpPr>
          <p:cNvPr id="2" name="Title 1"/>
          <p:cNvSpPr>
            <a:spLocks noGrp="1"/>
          </p:cNvSpPr>
          <p:nvPr>
            <p:ph type="title"/>
          </p:nvPr>
        </p:nvSpPr>
        <p:spPr>
          <a:xfrm>
            <a:off x="1072221" y="321651"/>
            <a:ext cx="12503425" cy="804443"/>
          </a:xfrm>
        </p:spPr>
        <p:txBody>
          <a:bodyPr>
            <a:normAutofit fontScale="90000"/>
          </a:bodyPr>
          <a:lstStyle/>
          <a:p>
            <a:r>
              <a:rPr lang="fr-FR" sz="3600" b="1" err="1">
                <a:latin typeface="EC Square Sans Pro"/>
                <a:ea typeface="+mj-lt"/>
                <a:cs typeface="+mj-lt"/>
              </a:rPr>
              <a:t>European</a:t>
            </a:r>
            <a:r>
              <a:rPr lang="fr-FR" sz="3600" b="1">
                <a:latin typeface="EC Square Sans Pro"/>
                <a:ea typeface="+mj-lt"/>
                <a:cs typeface="+mj-lt"/>
              </a:rPr>
              <a:t> Quantum Communication </a:t>
            </a:r>
            <a:br>
              <a:rPr lang="fr-FR" sz="3600" b="1">
                <a:latin typeface="EC Square Sans Pro"/>
                <a:ea typeface="+mj-lt"/>
                <a:cs typeface="+mj-lt"/>
              </a:rPr>
            </a:br>
            <a:r>
              <a:rPr lang="fr-FR" sz="3600" b="1">
                <a:latin typeface="EC Square Sans Pro"/>
                <a:ea typeface="+mj-lt"/>
                <a:cs typeface="+mj-lt"/>
              </a:rPr>
              <a:t>Infrastructure (</a:t>
            </a:r>
            <a:r>
              <a:rPr lang="fr-FR" sz="3600" b="1" err="1">
                <a:latin typeface="EC Square Sans Pro"/>
                <a:ea typeface="+mj-lt"/>
                <a:cs typeface="+mj-lt"/>
              </a:rPr>
              <a:t>EuroQCI</a:t>
            </a:r>
            <a:r>
              <a:rPr lang="fr-FR" sz="3600" b="1">
                <a:latin typeface="EC Square Sans Pro"/>
                <a:ea typeface="+mj-lt"/>
                <a:cs typeface="+mj-lt"/>
              </a:rPr>
              <a:t>)</a:t>
            </a:r>
            <a:endParaRPr lang="fr-FR" sz="3600" b="1" err="1">
              <a:latin typeface="EC Square Sans Pro"/>
              <a:ea typeface="+mj-lt"/>
              <a:cs typeface="+mj-lt"/>
            </a:endParaRPr>
          </a:p>
        </p:txBody>
      </p:sp>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705393" y="2087650"/>
            <a:ext cx="3488914" cy="2488907"/>
          </a:xfrm>
          <a:prstGeom prst="rect">
            <a:avLst/>
          </a:prstGeom>
        </p:spPr>
      </p:pic>
      <p:sp>
        <p:nvSpPr>
          <p:cNvPr id="4" name="TextBox 3">
            <a:extLst>
              <a:ext uri="{FF2B5EF4-FFF2-40B4-BE49-F238E27FC236}">
                <a16:creationId xmlns:a16="http://schemas.microsoft.com/office/drawing/2014/main" id="{B7411DEC-D637-5CCD-D0CB-4A985E47767C}"/>
              </a:ext>
            </a:extLst>
          </p:cNvPr>
          <p:cNvSpPr txBox="1"/>
          <p:nvPr/>
        </p:nvSpPr>
        <p:spPr>
          <a:xfrm>
            <a:off x="979856" y="831940"/>
            <a:ext cx="184731" cy="461665"/>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400" b="0" i="0" u="none" strike="noStrike" kern="0" cap="none" spc="0" normalizeH="0" baseline="0" noProof="0">
              <a:ln>
                <a:noFill/>
              </a:ln>
              <a:solidFill>
                <a:srgbClr val="FF0000"/>
              </a:solidFill>
              <a:effectLst/>
              <a:uLnTx/>
              <a:uFillTx/>
              <a:latin typeface="Arial"/>
              <a:ea typeface="+mn-ea"/>
              <a:cs typeface="Arial"/>
            </a:endParaRPr>
          </a:p>
        </p:txBody>
      </p:sp>
      <p:pic>
        <p:nvPicPr>
          <p:cNvPr id="7" name="Picture 6" descr="Logo, company name&#10;&#10;Description automatically generated">
            <a:extLst>
              <a:ext uri="{FF2B5EF4-FFF2-40B4-BE49-F238E27FC236}">
                <a16:creationId xmlns:a16="http://schemas.microsoft.com/office/drawing/2014/main" id="{17910C61-AEC1-A2C3-32FB-E776D6DBB450}"/>
              </a:ext>
            </a:extLst>
          </p:cNvPr>
          <p:cNvPicPr>
            <a:picLocks noChangeAspect="1"/>
          </p:cNvPicPr>
          <p:nvPr/>
        </p:nvPicPr>
        <p:blipFill>
          <a:blip r:embed="rId3"/>
          <a:stretch>
            <a:fillRect/>
          </a:stretch>
        </p:blipFill>
        <p:spPr>
          <a:xfrm>
            <a:off x="9937318" y="114156"/>
            <a:ext cx="2200275" cy="695325"/>
          </a:xfrm>
          <a:prstGeom prst="rect">
            <a:avLst/>
          </a:prstGeom>
        </p:spPr>
      </p:pic>
    </p:spTree>
    <p:extLst>
      <p:ext uri="{BB962C8B-B14F-4D97-AF65-F5344CB8AC3E}">
        <p14:creationId xmlns:p14="http://schemas.microsoft.com/office/powerpoint/2010/main" val="12129806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FB3687-42E3-E5D4-B42D-F6147F97B130}"/>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672ED54-0E1C-88DE-A727-469629021A70}"/>
              </a:ext>
            </a:extLst>
          </p:cNvPr>
          <p:cNvSpPr>
            <a:spLocks noGrp="1"/>
          </p:cNvSpPr>
          <p:nvPr>
            <p:ph idx="1"/>
          </p:nvPr>
        </p:nvSpPr>
        <p:spPr>
          <a:xfrm>
            <a:off x="684300" y="1263838"/>
            <a:ext cx="11267961" cy="3881904"/>
          </a:xfrm>
        </p:spPr>
        <p:txBody>
          <a:bodyPr vert="horz" lIns="91440" tIns="45720" rIns="91440" bIns="45720" rtlCol="0" anchor="t">
            <a:noAutofit/>
          </a:bodyPr>
          <a:lstStyle/>
          <a:p>
            <a:pPr indent="-457200">
              <a:spcAft>
                <a:spcPts val="600"/>
              </a:spcAft>
              <a:buSzPts val="1800"/>
            </a:pPr>
            <a:r>
              <a:rPr lang="en-US" sz="2000">
                <a:solidFill>
                  <a:schemeClr val="tx2">
                    <a:lumMod val="76000"/>
                  </a:schemeClr>
                </a:solidFill>
                <a:latin typeface="EC Square Sans Pro"/>
              </a:rPr>
              <a:t>Restriction to entities established, or deemed to be established, in Member States and directly or indirectly controlled by Member States or by nationals of Member States (Art. 11(4) of CEF Regulation): </a:t>
            </a:r>
            <a:r>
              <a:rPr lang="en-US" sz="2000" b="1">
                <a:solidFill>
                  <a:schemeClr val="tx2">
                    <a:lumMod val="76000"/>
                  </a:schemeClr>
                </a:solidFill>
                <a:latin typeface="EC Square Sans Pro"/>
              </a:rPr>
              <a:t>ownership and control assessment will be carried out </a:t>
            </a:r>
            <a:r>
              <a:rPr lang="en-US" sz="2000">
                <a:solidFill>
                  <a:schemeClr val="tx2">
                    <a:lumMod val="76000"/>
                  </a:schemeClr>
                </a:solidFill>
                <a:latin typeface="EC Square Sans Pro"/>
              </a:rPr>
              <a:t>(no exceptions possible, e.g. via guarantees) </a:t>
            </a:r>
          </a:p>
          <a:p>
            <a:pPr indent="-457200">
              <a:spcAft>
                <a:spcPts val="600"/>
              </a:spcAft>
              <a:buSzPts val="1800"/>
            </a:pPr>
            <a:r>
              <a:rPr lang="en-US" sz="2000">
                <a:solidFill>
                  <a:schemeClr val="tx2">
                    <a:lumMod val="76000"/>
                  </a:schemeClr>
                </a:solidFill>
                <a:latin typeface="EC Square Sans Pro"/>
              </a:rPr>
              <a:t>Critical components for QKD should use EU technologies if available; the use of non-EU technologies </a:t>
            </a:r>
            <a:r>
              <a:rPr lang="en-US" sz="2000" b="1">
                <a:solidFill>
                  <a:schemeClr val="tx2">
                    <a:lumMod val="76000"/>
                  </a:schemeClr>
                </a:solidFill>
                <a:latin typeface="EC Square Sans Pro"/>
              </a:rPr>
              <a:t>must be justified</a:t>
            </a:r>
          </a:p>
          <a:p>
            <a:pPr indent="-457200">
              <a:spcBef>
                <a:spcPts val="600"/>
              </a:spcBef>
              <a:spcAft>
                <a:spcPts val="600"/>
              </a:spcAft>
              <a:buSzPts val="1800"/>
            </a:pPr>
            <a:r>
              <a:rPr lang="en-US" sz="2000">
                <a:solidFill>
                  <a:schemeClr val="tx2">
                    <a:lumMod val="76000"/>
                  </a:schemeClr>
                </a:solidFill>
                <a:latin typeface="EC Square Sans Pro"/>
                <a:cs typeface="Arial"/>
              </a:rPr>
              <a:t>No ‘durability’ requirement (maintenance of infrastructure for five years after end of project) </a:t>
            </a:r>
          </a:p>
          <a:p>
            <a:pPr indent="-457200">
              <a:lnSpc>
                <a:spcPct val="150000"/>
              </a:lnSpc>
              <a:spcAft>
                <a:spcPts val="600"/>
              </a:spcAft>
              <a:buSzPts val="1800"/>
            </a:pPr>
            <a:r>
              <a:rPr lang="en-US" sz="2000">
                <a:solidFill>
                  <a:schemeClr val="tx2">
                    <a:lumMod val="76000"/>
                  </a:schemeClr>
                </a:solidFill>
                <a:latin typeface="EC Square Sans Pro"/>
                <a:cs typeface="Arial"/>
              </a:rPr>
              <a:t>CEF Regulation does not allow research to be financed (but studies eligible)</a:t>
            </a:r>
          </a:p>
          <a:p>
            <a:pPr indent="-457200">
              <a:spcBef>
                <a:spcPts val="600"/>
              </a:spcBef>
              <a:spcAft>
                <a:spcPts val="600"/>
              </a:spcAft>
              <a:buSzPts val="1800"/>
            </a:pPr>
            <a:r>
              <a:rPr lang="en-US" sz="2000">
                <a:solidFill>
                  <a:schemeClr val="tx2">
                    <a:lumMod val="76000"/>
                  </a:schemeClr>
                </a:solidFill>
                <a:latin typeface="EC Square Sans Pro"/>
              </a:rPr>
              <a:t>Proposals to undergo </a:t>
            </a:r>
            <a:r>
              <a:rPr lang="en-US" sz="2000" b="1">
                <a:solidFill>
                  <a:schemeClr val="tx2">
                    <a:lumMod val="76000"/>
                  </a:schemeClr>
                </a:solidFill>
                <a:latin typeface="EC Square Sans Pro"/>
              </a:rPr>
              <a:t>security scrutiny </a:t>
            </a:r>
            <a:r>
              <a:rPr lang="en-US" sz="2000">
                <a:solidFill>
                  <a:schemeClr val="tx2">
                    <a:lumMod val="76000"/>
                  </a:schemeClr>
                </a:solidFill>
                <a:latin typeface="EC Square Sans Pro"/>
              </a:rPr>
              <a:t>(identify security concerns and use of classified information, propose mitigation measures if necessary)</a:t>
            </a:r>
            <a:endParaRPr lang="en-US" sz="2000">
              <a:solidFill>
                <a:schemeClr val="tx2">
                  <a:lumMod val="76000"/>
                </a:schemeClr>
              </a:solidFill>
              <a:latin typeface="EC Square Sans Pro"/>
              <a:cs typeface="Arial"/>
            </a:endParaRPr>
          </a:p>
          <a:p>
            <a:pPr indent="-457200">
              <a:spcBef>
                <a:spcPts val="600"/>
              </a:spcBef>
              <a:spcAft>
                <a:spcPts val="600"/>
              </a:spcAft>
              <a:buSzPts val="1800"/>
            </a:pPr>
            <a:r>
              <a:rPr lang="en-GB" sz="2000">
                <a:solidFill>
                  <a:schemeClr val="tx2">
                    <a:lumMod val="76000"/>
                  </a:schemeClr>
                </a:solidFill>
                <a:latin typeface="EC Square Sans Pro"/>
              </a:rPr>
              <a:t>Access to necessary information via call document:</a:t>
            </a:r>
            <a:endParaRPr lang="en-GB" sz="2000">
              <a:solidFill>
                <a:schemeClr val="tx2">
                  <a:lumMod val="76000"/>
                </a:schemeClr>
              </a:solidFill>
              <a:latin typeface="EC Square Sans Pro"/>
              <a:cs typeface="Arial"/>
            </a:endParaRPr>
          </a:p>
          <a:p>
            <a:pPr lvl="1" indent="-457200">
              <a:spcBef>
                <a:spcPts val="0"/>
              </a:spcBef>
              <a:spcAft>
                <a:spcPts val="600"/>
              </a:spcAft>
              <a:buSzPts val="1800"/>
            </a:pPr>
            <a:r>
              <a:rPr lang="en-GB" sz="1800">
                <a:solidFill>
                  <a:schemeClr val="tx2">
                    <a:lumMod val="76000"/>
                  </a:schemeClr>
                </a:solidFill>
                <a:latin typeface="EC Square Sans Pro"/>
              </a:rPr>
              <a:t>Specifications related to OGS and ground equipment for connecting with Eagle 1 </a:t>
            </a:r>
            <a:endParaRPr lang="en-GB" sz="1800">
              <a:solidFill>
                <a:schemeClr val="tx2">
                  <a:lumMod val="76000"/>
                </a:schemeClr>
              </a:solidFill>
              <a:latin typeface="EC Square Sans Pro"/>
              <a:cs typeface="Arial"/>
            </a:endParaRPr>
          </a:p>
          <a:p>
            <a:pPr lvl="1" indent="-457200">
              <a:spcBef>
                <a:spcPts val="0"/>
              </a:spcBef>
              <a:spcAft>
                <a:spcPts val="600"/>
              </a:spcAft>
              <a:buSzPts val="1800"/>
            </a:pPr>
            <a:r>
              <a:rPr lang="en-GB" sz="1800">
                <a:solidFill>
                  <a:schemeClr val="tx2">
                    <a:lumMod val="76000"/>
                  </a:schemeClr>
                </a:solidFill>
                <a:latin typeface="EC Square Sans Pro"/>
              </a:rPr>
              <a:t>Specifications necessary for OGS compatibility with SAGA </a:t>
            </a:r>
            <a:endParaRPr lang="en-GB" sz="1800">
              <a:solidFill>
                <a:schemeClr val="tx2">
                  <a:lumMod val="76000"/>
                </a:schemeClr>
              </a:solidFill>
              <a:latin typeface="EC Square Sans Pro"/>
              <a:cs typeface="Arial"/>
            </a:endParaRPr>
          </a:p>
          <a:p>
            <a:pPr lvl="1" indent="-457200">
              <a:buSzPts val="1800"/>
            </a:pPr>
            <a:endParaRPr lang="en-GB" sz="1800"/>
          </a:p>
          <a:p>
            <a:pPr lvl="1" indent="-457200">
              <a:buSzPts val="1800"/>
            </a:pPr>
            <a:endParaRPr lang="en-GB" sz="1800"/>
          </a:p>
          <a:p>
            <a:pPr indent="-457200">
              <a:spcAft>
                <a:spcPts val="0"/>
              </a:spcAft>
              <a:buSzPts val="1800"/>
            </a:pPr>
            <a:endParaRPr lang="en-GB" sz="2000"/>
          </a:p>
        </p:txBody>
      </p:sp>
      <p:sp>
        <p:nvSpPr>
          <p:cNvPr id="2" name="Slide Number Placeholder 1">
            <a:extLst>
              <a:ext uri="{FF2B5EF4-FFF2-40B4-BE49-F238E27FC236}">
                <a16:creationId xmlns:a16="http://schemas.microsoft.com/office/drawing/2014/main" id="{B8A96BA2-326A-3F23-C7C2-3E819CC3AA9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srgbClr val="4D4D4D">
                    <a:tint val="75000"/>
                  </a:srgb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srgbClr val="4D4D4D">
                  <a:tint val="75000"/>
                </a:srgbClr>
              </a:solidFill>
              <a:effectLst/>
              <a:uLnTx/>
              <a:uFillTx/>
              <a:latin typeface="Arial"/>
              <a:ea typeface="+mn-ea"/>
              <a:cs typeface="+mn-cs"/>
            </a:endParaRPr>
          </a:p>
        </p:txBody>
      </p:sp>
      <p:sp>
        <p:nvSpPr>
          <p:cNvPr id="3" name="Title 2">
            <a:extLst>
              <a:ext uri="{FF2B5EF4-FFF2-40B4-BE49-F238E27FC236}">
                <a16:creationId xmlns:a16="http://schemas.microsoft.com/office/drawing/2014/main" id="{DA1258BC-66C8-7DFA-3B31-8D75638D5994}"/>
              </a:ext>
            </a:extLst>
          </p:cNvPr>
          <p:cNvSpPr>
            <a:spLocks noGrp="1"/>
          </p:cNvSpPr>
          <p:nvPr>
            <p:ph type="title"/>
          </p:nvPr>
        </p:nvSpPr>
        <p:spPr>
          <a:xfrm>
            <a:off x="939800" y="150625"/>
            <a:ext cx="10515600" cy="782357"/>
          </a:xfrm>
        </p:spPr>
        <p:txBody>
          <a:bodyPr/>
          <a:lstStyle/>
          <a:p>
            <a:r>
              <a:rPr lang="fr-BE" sz="3200" b="1">
                <a:latin typeface="EC Square Sans Pro"/>
                <a:ea typeface="+mj-lt"/>
                <a:cs typeface="+mj-lt"/>
              </a:rPr>
              <a:t>EuroQCI – points to note</a:t>
            </a:r>
            <a:endParaRPr lang="en-IE" sz="3200" b="1">
              <a:latin typeface="EC Square Sans Pro"/>
              <a:ea typeface="+mj-lt"/>
              <a:cs typeface="+mj-lt"/>
            </a:endParaRPr>
          </a:p>
        </p:txBody>
      </p:sp>
      <p:pic>
        <p:nvPicPr>
          <p:cNvPr id="6" name="Picture 5" descr="Logo, company name&#10;&#10;Description automatically generated">
            <a:extLst>
              <a:ext uri="{FF2B5EF4-FFF2-40B4-BE49-F238E27FC236}">
                <a16:creationId xmlns:a16="http://schemas.microsoft.com/office/drawing/2014/main" id="{14AF620D-5988-BD1F-3E8D-83A1FC61ACC1}"/>
              </a:ext>
            </a:extLst>
          </p:cNvPr>
          <p:cNvPicPr>
            <a:picLocks noChangeAspect="1"/>
          </p:cNvPicPr>
          <p:nvPr/>
        </p:nvPicPr>
        <p:blipFill>
          <a:blip r:embed="rId2"/>
          <a:stretch>
            <a:fillRect/>
          </a:stretch>
        </p:blipFill>
        <p:spPr>
          <a:xfrm>
            <a:off x="9937318" y="114156"/>
            <a:ext cx="2200275" cy="695325"/>
          </a:xfrm>
          <a:prstGeom prst="rect">
            <a:avLst/>
          </a:prstGeom>
        </p:spPr>
      </p:pic>
    </p:spTree>
    <p:extLst>
      <p:ext uri="{BB962C8B-B14F-4D97-AF65-F5344CB8AC3E}">
        <p14:creationId xmlns:p14="http://schemas.microsoft.com/office/powerpoint/2010/main" val="42056376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E5B0B-847D-8ACA-3526-8448DF67F0A8}"/>
              </a:ext>
            </a:extLst>
          </p:cNvPr>
          <p:cNvSpPr>
            <a:spLocks noGrp="1"/>
          </p:cNvSpPr>
          <p:nvPr>
            <p:ph type="ctrTitle"/>
          </p:nvPr>
        </p:nvSpPr>
        <p:spPr>
          <a:xfrm>
            <a:off x="3346761" y="3123102"/>
            <a:ext cx="6567800" cy="2149523"/>
          </a:xfrm>
        </p:spPr>
        <p:txBody>
          <a:bodyPr/>
          <a:lstStyle/>
          <a:p>
            <a:r>
              <a:rPr lang="en-IE" b="1">
                <a:solidFill>
                  <a:schemeClr val="accent4">
                    <a:lumMod val="60000"/>
                    <a:lumOff val="40000"/>
                  </a:schemeClr>
                </a:solidFill>
                <a:latin typeface="EC Square Sans Pro"/>
              </a:rPr>
              <a:t>Application Process</a:t>
            </a:r>
          </a:p>
        </p:txBody>
      </p:sp>
      <p:sp>
        <p:nvSpPr>
          <p:cNvPr id="5" name="Subtitle 2">
            <a:extLst>
              <a:ext uri="{FF2B5EF4-FFF2-40B4-BE49-F238E27FC236}">
                <a16:creationId xmlns:a16="http://schemas.microsoft.com/office/drawing/2014/main" id="{D7F18F2B-4D24-482A-C33D-48553872221B}"/>
              </a:ext>
            </a:extLst>
          </p:cNvPr>
          <p:cNvSpPr>
            <a:spLocks noGrp="1"/>
          </p:cNvSpPr>
          <p:nvPr>
            <p:ph type="subTitle" idx="1"/>
          </p:nvPr>
        </p:nvSpPr>
        <p:spPr>
          <a:xfrm>
            <a:off x="939048" y="5092113"/>
            <a:ext cx="10065224" cy="897754"/>
          </a:xfrm>
        </p:spPr>
        <p:txBody>
          <a:bodyPr vert="horz" lIns="91440" tIns="45720" rIns="91440" bIns="45720" rtlCol="0" anchor="t">
            <a:noAutofit/>
          </a:bodyPr>
          <a:lstStyle/>
          <a:p>
            <a:pPr lvl="0">
              <a:spcAft>
                <a:spcPts val="0"/>
              </a:spcAft>
              <a:buClr>
                <a:srgbClr val="034EA2"/>
              </a:buClr>
            </a:pPr>
            <a:r>
              <a:rPr lang="en-IE" sz="2400" b="1">
                <a:solidFill>
                  <a:schemeClr val="bg1"/>
                </a:solidFill>
                <a:latin typeface="EC Square Sans Pro"/>
              </a:rPr>
              <a:t>Karina MARCUS</a:t>
            </a:r>
          </a:p>
          <a:p>
            <a:pPr lvl="0">
              <a:spcAft>
                <a:spcPts val="0"/>
              </a:spcAft>
              <a:buClr>
                <a:srgbClr val="034EA2"/>
              </a:buClr>
            </a:pPr>
            <a:r>
              <a:rPr lang="en-US" sz="2000" i="1">
                <a:latin typeface="EC Square Sans Pro"/>
              </a:rPr>
              <a:t>Project Adviser, </a:t>
            </a:r>
          </a:p>
          <a:p>
            <a:pPr lvl="0">
              <a:spcAft>
                <a:spcPts val="0"/>
              </a:spcAft>
              <a:buClr>
                <a:srgbClr val="034EA2"/>
              </a:buClr>
            </a:pPr>
            <a:r>
              <a:rPr lang="en-US" sz="2000" i="1">
                <a:latin typeface="EC Square Sans Pro"/>
              </a:rPr>
              <a:t>European Health and Digital Executive Agency (</a:t>
            </a:r>
            <a:r>
              <a:rPr lang="en-US" sz="2000" i="1" err="1">
                <a:latin typeface="EC Square Sans Pro"/>
              </a:rPr>
              <a:t>HaDEA</a:t>
            </a:r>
            <a:r>
              <a:rPr lang="en-US" sz="2000" i="1">
                <a:latin typeface="EC Square Sans Pro"/>
              </a:rPr>
              <a:t>)</a:t>
            </a:r>
            <a:endParaRPr lang="en-IE" sz="2000" i="1">
              <a:latin typeface="EC Square Sans Pro"/>
            </a:endParaRPr>
          </a:p>
        </p:txBody>
      </p:sp>
      <p:sp>
        <p:nvSpPr>
          <p:cNvPr id="6" name="Subtitle 2">
            <a:extLst>
              <a:ext uri="{FF2B5EF4-FFF2-40B4-BE49-F238E27FC236}">
                <a16:creationId xmlns:a16="http://schemas.microsoft.com/office/drawing/2014/main" id="{01871798-E195-666B-F63A-3C9475CFC54A}"/>
              </a:ext>
            </a:extLst>
          </p:cNvPr>
          <p:cNvSpPr txBox="1">
            <a:spLocks/>
          </p:cNvSpPr>
          <p:nvPr/>
        </p:nvSpPr>
        <p:spPr>
          <a:xfrm>
            <a:off x="1653788" y="4665807"/>
            <a:ext cx="10065224" cy="89775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i="0" kern="1200">
                <a:solidFill>
                  <a:schemeClr val="accent5"/>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endParaRPr lang="en-IE"/>
          </a:p>
        </p:txBody>
      </p:sp>
    </p:spTree>
    <p:extLst>
      <p:ext uri="{BB962C8B-B14F-4D97-AF65-F5344CB8AC3E}">
        <p14:creationId xmlns:p14="http://schemas.microsoft.com/office/powerpoint/2010/main" val="39675958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E5B0B-847D-8ACA-3526-8448DF67F0A8}"/>
              </a:ext>
            </a:extLst>
          </p:cNvPr>
          <p:cNvSpPr>
            <a:spLocks noGrp="1"/>
          </p:cNvSpPr>
          <p:nvPr>
            <p:ph type="ctrTitle"/>
          </p:nvPr>
        </p:nvSpPr>
        <p:spPr>
          <a:xfrm>
            <a:off x="3049865" y="2276669"/>
            <a:ext cx="7150002" cy="2149523"/>
          </a:xfrm>
        </p:spPr>
        <p:txBody>
          <a:bodyPr/>
          <a:lstStyle/>
          <a:p>
            <a:pPr algn="ctr"/>
            <a:r>
              <a:rPr lang="en-IE" sz="4800" b="1" err="1">
                <a:solidFill>
                  <a:schemeClr val="accent4">
                    <a:lumMod val="60000"/>
                    <a:lumOff val="40000"/>
                  </a:schemeClr>
                </a:solidFill>
                <a:latin typeface="EC Square Sans Pro"/>
              </a:rPr>
              <a:t>HaDEA</a:t>
            </a:r>
            <a:r>
              <a:rPr lang="en-IE" sz="4800" b="1">
                <a:solidFill>
                  <a:schemeClr val="accent4">
                    <a:lumMod val="60000"/>
                    <a:lumOff val="40000"/>
                  </a:schemeClr>
                </a:solidFill>
                <a:latin typeface="EC Square Sans Pro"/>
              </a:rPr>
              <a:t>  </a:t>
            </a:r>
            <a:r>
              <a:rPr lang="en-IE" sz="4800" b="1">
                <a:latin typeface="EC Square Sans Pro"/>
              </a:rPr>
              <a:t/>
            </a:r>
            <a:br>
              <a:rPr lang="en-IE" sz="4800" b="1">
                <a:latin typeface="EC Square Sans Pro"/>
              </a:rPr>
            </a:br>
            <a:r>
              <a:rPr lang="en-IE" sz="4800" b="1">
                <a:solidFill>
                  <a:schemeClr val="accent4">
                    <a:lumMod val="60000"/>
                    <a:lumOff val="40000"/>
                  </a:schemeClr>
                </a:solidFill>
                <a:latin typeface="EC Square Sans Pro"/>
              </a:rPr>
              <a:t>Health and Digital Executive Agency</a:t>
            </a:r>
            <a:endParaRPr lang="en-US" sz="4800">
              <a:solidFill>
                <a:schemeClr val="accent4">
                  <a:lumMod val="60000"/>
                  <a:lumOff val="40000"/>
                </a:schemeClr>
              </a:solidFill>
              <a:ea typeface="Calibri Light"/>
              <a:cs typeface="Calibri Light"/>
            </a:endParaRPr>
          </a:p>
        </p:txBody>
      </p:sp>
      <p:pic>
        <p:nvPicPr>
          <p:cNvPr id="8" name="object 2" descr="A building with trees and plants&#10;&#10;Description automatically generated">
            <a:extLst>
              <a:ext uri="{FF2B5EF4-FFF2-40B4-BE49-F238E27FC236}">
                <a16:creationId xmlns:a16="http://schemas.microsoft.com/office/drawing/2014/main" id="{99786BC2-6B21-187A-3888-CB182AF8B94F}"/>
              </a:ext>
            </a:extLst>
          </p:cNvPr>
          <p:cNvPicPr/>
          <p:nvPr/>
        </p:nvPicPr>
        <p:blipFill>
          <a:blip r:embed="rId2" cstate="print">
            <a:extLst>
              <a:ext uri="{28A0092B-C50C-407E-A947-70E740481C1C}">
                <a14:useLocalDpi xmlns:a14="http://schemas.microsoft.com/office/drawing/2010/main"/>
              </a:ext>
            </a:extLst>
          </a:blip>
          <a:stretch>
            <a:fillRect/>
          </a:stretch>
        </p:blipFill>
        <p:spPr>
          <a:xfrm>
            <a:off x="1094009" y="4104466"/>
            <a:ext cx="5004595" cy="2372364"/>
          </a:xfrm>
          <a:prstGeom prst="rect">
            <a:avLst/>
          </a:prstGeom>
          <a:effectLst>
            <a:softEdge rad="317500"/>
          </a:effectLst>
        </p:spPr>
      </p:pic>
    </p:spTree>
    <p:extLst>
      <p:ext uri="{BB962C8B-B14F-4D97-AF65-F5344CB8AC3E}">
        <p14:creationId xmlns:p14="http://schemas.microsoft.com/office/powerpoint/2010/main" val="15118528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26018" y="291720"/>
            <a:ext cx="9745843" cy="782357"/>
          </a:xfrm>
        </p:spPr>
        <p:txBody>
          <a:bodyPr>
            <a:normAutofit/>
          </a:bodyPr>
          <a:lstStyle/>
          <a:p>
            <a:r>
              <a:rPr lang="en-IE" sz="3600" b="1">
                <a:solidFill>
                  <a:schemeClr val="accent1">
                    <a:lumMod val="50000"/>
                  </a:schemeClr>
                </a:solidFill>
                <a:latin typeface="EC Square Sans Pro"/>
                <a:ea typeface="+mn-ea"/>
                <a:cs typeface="+mn-cs"/>
              </a:rPr>
              <a:t>Overview of CEF-Digital calls 2024 (Call-4)</a:t>
            </a:r>
          </a:p>
        </p:txBody>
      </p:sp>
      <p:graphicFrame>
        <p:nvGraphicFramePr>
          <p:cNvPr id="22" name="Table 21"/>
          <p:cNvGraphicFramePr>
            <a:graphicFrameLocks noGrp="1"/>
          </p:cNvGraphicFramePr>
          <p:nvPr>
            <p:extLst>
              <p:ext uri="{D42A27DB-BD31-4B8C-83A1-F6EECF244321}">
                <p14:modId xmlns:p14="http://schemas.microsoft.com/office/powerpoint/2010/main" val="4278772222"/>
              </p:ext>
            </p:extLst>
          </p:nvPr>
        </p:nvGraphicFramePr>
        <p:xfrm>
          <a:off x="1009910" y="1251033"/>
          <a:ext cx="10172179" cy="4355933"/>
        </p:xfrm>
        <a:graphic>
          <a:graphicData uri="http://schemas.openxmlformats.org/drawingml/2006/table">
            <a:tbl>
              <a:tblPr firstRow="1" bandRow="1">
                <a:tableStyleId>{5C22544A-7EE6-4342-B048-85BDC9FD1C3A}</a:tableStyleId>
              </a:tblPr>
              <a:tblGrid>
                <a:gridCol w="2929750">
                  <a:extLst>
                    <a:ext uri="{9D8B030D-6E8A-4147-A177-3AD203B41FA5}">
                      <a16:colId xmlns:a16="http://schemas.microsoft.com/office/drawing/2014/main" val="233393943"/>
                    </a:ext>
                  </a:extLst>
                </a:gridCol>
                <a:gridCol w="4295090">
                  <a:extLst>
                    <a:ext uri="{9D8B030D-6E8A-4147-A177-3AD203B41FA5}">
                      <a16:colId xmlns:a16="http://schemas.microsoft.com/office/drawing/2014/main" val="1079423685"/>
                    </a:ext>
                  </a:extLst>
                </a:gridCol>
                <a:gridCol w="2947339">
                  <a:extLst>
                    <a:ext uri="{9D8B030D-6E8A-4147-A177-3AD203B41FA5}">
                      <a16:colId xmlns:a16="http://schemas.microsoft.com/office/drawing/2014/main" val="1266719619"/>
                    </a:ext>
                  </a:extLst>
                </a:gridCol>
              </a:tblGrid>
              <a:tr h="294418">
                <a:tc>
                  <a:txBody>
                    <a:bodyPr/>
                    <a:lstStyle/>
                    <a:p>
                      <a:r>
                        <a:rPr lang="en-IE" sz="2800" b="1">
                          <a:solidFill>
                            <a:schemeClr val="bg1"/>
                          </a:solidFill>
                          <a:latin typeface="EC Square Sans Pro"/>
                        </a:rPr>
                        <a:t>Calls</a:t>
                      </a:r>
                    </a:p>
                  </a:txBody>
                  <a:tcPr>
                    <a:solidFill>
                      <a:schemeClr val="tx2"/>
                    </a:solidFill>
                  </a:tcPr>
                </a:tc>
                <a:tc>
                  <a:txBody>
                    <a:bodyPr/>
                    <a:lstStyle/>
                    <a:p>
                      <a:r>
                        <a:rPr lang="en-IE" sz="2800" b="1">
                          <a:solidFill>
                            <a:schemeClr val="bg1"/>
                          </a:solidFill>
                          <a:latin typeface="EC Square Sans Pro"/>
                        </a:rPr>
                        <a:t>Topics</a:t>
                      </a:r>
                    </a:p>
                  </a:txBody>
                  <a:tcPr>
                    <a:solidFill>
                      <a:schemeClr val="tx2"/>
                    </a:solidFill>
                  </a:tcPr>
                </a:tc>
                <a:tc>
                  <a:txBody>
                    <a:bodyPr/>
                    <a:lstStyle/>
                    <a:p>
                      <a:r>
                        <a:rPr lang="en-IE" sz="2800" b="1">
                          <a:solidFill>
                            <a:schemeClr val="bg1"/>
                          </a:solidFill>
                          <a:latin typeface="EC Square Sans Pro"/>
                        </a:rPr>
                        <a:t>Budget (M EUR)</a:t>
                      </a:r>
                    </a:p>
                  </a:txBody>
                  <a:tcPr>
                    <a:solidFill>
                      <a:schemeClr val="tx2"/>
                    </a:solidFill>
                  </a:tcPr>
                </a:tc>
                <a:extLst>
                  <a:ext uri="{0D108BD9-81ED-4DB2-BD59-A6C34878D82A}">
                    <a16:rowId xmlns:a16="http://schemas.microsoft.com/office/drawing/2014/main" val="1041868975"/>
                  </a:ext>
                </a:extLst>
              </a:tr>
              <a:tr h="4676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solidFill>
                            <a:schemeClr val="accent1">
                              <a:lumMod val="49000"/>
                            </a:schemeClr>
                          </a:solidFill>
                          <a:latin typeface="EC Square Sans Pro"/>
                        </a:rPr>
                        <a:t>5G Large Scale Pilots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a:solidFill>
                          <a:schemeClr val="accent1">
                            <a:lumMod val="49000"/>
                          </a:schemeClr>
                        </a:solidFill>
                        <a:latin typeface="EC Square Sans Pro"/>
                      </a:endParaRPr>
                    </a:p>
                  </a:txBody>
                  <a:tcPr>
                    <a:solidFill>
                      <a:schemeClr val="accent5">
                        <a:lumMod val="20000"/>
                        <a:lumOff val="80000"/>
                      </a:scheme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sz="1400" i="1">
                          <a:solidFill>
                            <a:schemeClr val="accent1">
                              <a:lumMod val="49000"/>
                            </a:schemeClr>
                          </a:solidFill>
                          <a:latin typeface="EC Square Sans Pro"/>
                        </a:rPr>
                        <a:t>5G large scale pilots - </a:t>
                      </a:r>
                      <a:r>
                        <a:rPr lang="en-US" sz="1400" b="1" i="1">
                          <a:solidFill>
                            <a:schemeClr val="accent1">
                              <a:lumMod val="49000"/>
                            </a:schemeClr>
                          </a:solidFill>
                          <a:latin typeface="EC Square Sans Pro"/>
                        </a:rPr>
                        <a:t>5G Coverage </a:t>
                      </a:r>
                      <a:br>
                        <a:rPr lang="en-US" sz="1400" b="1" i="1">
                          <a:solidFill>
                            <a:schemeClr val="accent1">
                              <a:lumMod val="49000"/>
                            </a:schemeClr>
                          </a:solidFill>
                          <a:latin typeface="EC Square Sans Pro"/>
                        </a:rPr>
                      </a:br>
                      <a:r>
                        <a:rPr lang="en-US" sz="1400" b="1" i="1">
                          <a:solidFill>
                            <a:schemeClr val="accent1">
                              <a:lumMod val="49000"/>
                            </a:schemeClr>
                          </a:solidFill>
                          <a:latin typeface="EC Square Sans Pro"/>
                        </a:rPr>
                        <a:t>along Transport Corridors</a:t>
                      </a:r>
                      <a:endParaRPr lang="en-IE" sz="1400" b="1" i="1">
                        <a:solidFill>
                          <a:schemeClr val="accent1">
                            <a:lumMod val="49000"/>
                          </a:schemeClr>
                        </a:solidFill>
                        <a:latin typeface="EC Square Sans Pro"/>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sz="1400" b="0" i="1" kern="1200">
                          <a:solidFill>
                            <a:schemeClr val="accent1">
                              <a:lumMod val="49000"/>
                            </a:schemeClr>
                          </a:solidFill>
                          <a:latin typeface="EC Square Sans Pro"/>
                          <a:ea typeface="+mn-ea"/>
                          <a:cs typeface="+mn-cs"/>
                        </a:rPr>
                        <a:t>CEF-DIG-2024-5GLSP-</a:t>
                      </a:r>
                      <a:r>
                        <a:rPr lang="en-IE" sz="1400" b="0" i="1">
                          <a:solidFill>
                            <a:schemeClr val="accent1">
                              <a:lumMod val="49000"/>
                            </a:schemeClr>
                          </a:solidFill>
                          <a:latin typeface="EC Square Sans Pro"/>
                        </a:rPr>
                        <a:t>CORRIDORS-</a:t>
                      </a:r>
                      <a:r>
                        <a:rPr lang="en-IE" sz="1400" b="1" i="1">
                          <a:solidFill>
                            <a:schemeClr val="accent1">
                              <a:lumMod val="49000"/>
                            </a:schemeClr>
                          </a:solidFill>
                          <a:latin typeface="EC Square Sans Pro"/>
                        </a:rPr>
                        <a:t>WORKS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IE" sz="1400" b="0" i="1">
                        <a:solidFill>
                          <a:schemeClr val="accent1">
                            <a:lumMod val="49000"/>
                          </a:schemeClr>
                        </a:solidFill>
                        <a:latin typeface="EC Square Sans Pro"/>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sz="1400" i="1">
                          <a:solidFill>
                            <a:schemeClr val="accent1">
                              <a:lumMod val="49000"/>
                            </a:schemeClr>
                          </a:solidFill>
                          <a:latin typeface="EC Square Sans Pro"/>
                        </a:rPr>
                        <a:t>5G large scale pilots - </a:t>
                      </a:r>
                      <a:r>
                        <a:rPr lang="en-IE" sz="1400" b="1" i="1">
                          <a:solidFill>
                            <a:schemeClr val="accent1">
                              <a:lumMod val="49000"/>
                            </a:schemeClr>
                          </a:solidFill>
                          <a:latin typeface="EC Square Sans Pro"/>
                        </a:rPr>
                        <a:t>5G</a:t>
                      </a:r>
                      <a:r>
                        <a:rPr lang="en-IE" sz="1400" b="1" i="1" baseline="0">
                          <a:solidFill>
                            <a:schemeClr val="accent1">
                              <a:lumMod val="49000"/>
                            </a:schemeClr>
                          </a:solidFill>
                          <a:latin typeface="EC Square Sans Pro"/>
                        </a:rPr>
                        <a:t> and Edge for Smart Communities</a:t>
                      </a:r>
                      <a:endParaRPr lang="en-IE" sz="1400" b="1" i="1">
                        <a:solidFill>
                          <a:schemeClr val="accent1">
                            <a:lumMod val="49000"/>
                          </a:schemeClr>
                        </a:solidFill>
                        <a:latin typeface="EC Square Sans Pro"/>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sz="1400" b="0" i="1" kern="1200">
                          <a:solidFill>
                            <a:schemeClr val="accent1">
                              <a:lumMod val="49000"/>
                            </a:schemeClr>
                          </a:solidFill>
                          <a:latin typeface="EC Square Sans Pro"/>
                          <a:ea typeface="+mn-ea"/>
                          <a:cs typeface="+mn-cs"/>
                        </a:rPr>
                        <a:t>CEF-DIG-2024-5GLSP-</a:t>
                      </a:r>
                      <a:r>
                        <a:rPr lang="en-IE" sz="1400" b="0" i="1">
                          <a:solidFill>
                            <a:schemeClr val="accent1">
                              <a:lumMod val="49000"/>
                            </a:schemeClr>
                          </a:solidFill>
                          <a:latin typeface="EC Square Sans Pro"/>
                        </a:rPr>
                        <a:t>SMARTCOM-</a:t>
                      </a:r>
                      <a:r>
                        <a:rPr lang="en-IE" sz="1400" b="1" i="1">
                          <a:solidFill>
                            <a:schemeClr val="accent1">
                              <a:lumMod val="49000"/>
                            </a:schemeClr>
                          </a:solidFill>
                          <a:latin typeface="EC Square Sans Pro"/>
                        </a:rPr>
                        <a:t>WORKS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600" b="0">
                        <a:solidFill>
                          <a:schemeClr val="accent1">
                            <a:lumMod val="49000"/>
                          </a:schemeClr>
                        </a:solidFill>
                        <a:latin typeface="EC Square Sans Pro"/>
                      </a:endParaRP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IE" sz="2000" b="1">
                        <a:solidFill>
                          <a:schemeClr val="accent1">
                            <a:lumMod val="49000"/>
                          </a:schemeClr>
                        </a:solidFill>
                        <a:latin typeface="EC Square Sans Pro"/>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IE" sz="2000" b="1">
                        <a:solidFill>
                          <a:schemeClr val="accent1">
                            <a:lumMod val="49000"/>
                          </a:schemeClr>
                        </a:solidFill>
                        <a:latin typeface="EC Square Sans Pro"/>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IE" sz="2000" b="1">
                          <a:solidFill>
                            <a:schemeClr val="accent1">
                              <a:lumMod val="49000"/>
                            </a:schemeClr>
                          </a:solidFill>
                          <a:latin typeface="EC Square Sans Pro"/>
                        </a:rPr>
                        <a:t>105 (52.5 + 52.5)  </a:t>
                      </a:r>
                    </a:p>
                  </a:txBody>
                  <a:tcPr>
                    <a:solidFill>
                      <a:schemeClr val="accent5">
                        <a:lumMod val="20000"/>
                        <a:lumOff val="80000"/>
                      </a:schemeClr>
                    </a:solidFill>
                  </a:tcPr>
                </a:tc>
                <a:extLst>
                  <a:ext uri="{0D108BD9-81ED-4DB2-BD59-A6C34878D82A}">
                    <a16:rowId xmlns:a16="http://schemas.microsoft.com/office/drawing/2014/main" val="671077291"/>
                  </a:ext>
                </a:extLst>
              </a:tr>
              <a:tr h="6061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solidFill>
                            <a:schemeClr val="accent1">
                              <a:lumMod val="49000"/>
                            </a:schemeClr>
                          </a:solidFill>
                          <a:latin typeface="EC Square Sans Pro"/>
                        </a:rPr>
                        <a:t>Backbone connectivity for</a:t>
                      </a:r>
                      <a:br>
                        <a:rPr lang="en-US" sz="1600" b="1">
                          <a:solidFill>
                            <a:schemeClr val="accent1">
                              <a:lumMod val="49000"/>
                            </a:schemeClr>
                          </a:solidFill>
                          <a:latin typeface="EC Square Sans Pro"/>
                        </a:rPr>
                      </a:br>
                      <a:r>
                        <a:rPr lang="en-US" sz="1600" b="1">
                          <a:solidFill>
                            <a:schemeClr val="accent1">
                              <a:lumMod val="49000"/>
                            </a:schemeClr>
                          </a:solidFill>
                          <a:latin typeface="EC Square Sans Pro"/>
                        </a:rPr>
                        <a:t>Digital Global Gateways</a:t>
                      </a:r>
                    </a:p>
                  </a:txBody>
                  <a:tcP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600" b="0">
                          <a:solidFill>
                            <a:schemeClr val="accent1">
                              <a:lumMod val="49000"/>
                            </a:schemeClr>
                          </a:solidFill>
                          <a:latin typeface="EC Square Sans Pro"/>
                        </a:rPr>
                        <a:t>CEF-DIG-2024-GATEWAYS-</a:t>
                      </a:r>
                      <a:r>
                        <a:rPr lang="en-IE" sz="1600" b="1">
                          <a:solidFill>
                            <a:schemeClr val="accent1">
                              <a:lumMod val="49000"/>
                            </a:schemeClr>
                          </a:solidFill>
                          <a:latin typeface="EC Square Sans Pro"/>
                        </a:rPr>
                        <a:t>WORKS</a:t>
                      </a:r>
                    </a:p>
                    <a:p>
                      <a:pPr marL="0" marR="0" lvl="0" indent="0" algn="l" defTabSz="914400" rtl="0" eaLnBrk="1" fontAlgn="auto" latinLnBrk="0" hangingPunct="1">
                        <a:lnSpc>
                          <a:spcPct val="100000"/>
                        </a:lnSpc>
                        <a:spcBef>
                          <a:spcPts val="0"/>
                        </a:spcBef>
                        <a:spcAft>
                          <a:spcPts val="0"/>
                        </a:spcAft>
                        <a:buClrTx/>
                        <a:buSzTx/>
                        <a:buFontTx/>
                        <a:buNone/>
                        <a:tabLst/>
                        <a:defRPr/>
                      </a:pPr>
                      <a:r>
                        <a:rPr lang="en-IE" sz="1600" b="0">
                          <a:solidFill>
                            <a:schemeClr val="accent1">
                              <a:lumMod val="49000"/>
                            </a:schemeClr>
                          </a:solidFill>
                          <a:latin typeface="EC Square Sans Pro"/>
                        </a:rPr>
                        <a:t>CEF-DIG-2024-GATEWAYS-</a:t>
                      </a:r>
                      <a:r>
                        <a:rPr lang="en-IE" sz="1600" b="1">
                          <a:solidFill>
                            <a:schemeClr val="accent1">
                              <a:lumMod val="49000"/>
                            </a:schemeClr>
                          </a:solidFill>
                          <a:latin typeface="EC Square Sans Pro"/>
                        </a:rPr>
                        <a:t>STUDIES</a:t>
                      </a: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2000" b="1">
                          <a:solidFill>
                            <a:schemeClr val="accent1">
                              <a:lumMod val="49000"/>
                            </a:schemeClr>
                          </a:solidFill>
                          <a:latin typeface="EC Square Sans Pro"/>
                        </a:rPr>
                        <a:t>128</a:t>
                      </a:r>
                    </a:p>
                  </a:txBody>
                  <a:tcPr>
                    <a:solidFill>
                      <a:schemeClr val="accent5">
                        <a:lumMod val="20000"/>
                        <a:lumOff val="80000"/>
                      </a:schemeClr>
                    </a:solidFill>
                  </a:tcPr>
                </a:tc>
                <a:extLst>
                  <a:ext uri="{0D108BD9-81ED-4DB2-BD59-A6C34878D82A}">
                    <a16:rowId xmlns:a16="http://schemas.microsoft.com/office/drawing/2014/main" val="1659805485"/>
                  </a:ext>
                </a:extLst>
              </a:tr>
              <a:tr h="4676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600" b="1" kern="1200" err="1">
                          <a:solidFill>
                            <a:schemeClr val="accent1">
                              <a:lumMod val="49000"/>
                            </a:schemeClr>
                          </a:solidFill>
                          <a:latin typeface="EC Square Sans Pro"/>
                          <a:ea typeface="+mn-ea"/>
                          <a:cs typeface="+mn-cs"/>
                        </a:rPr>
                        <a:t>EuroQCI</a:t>
                      </a:r>
                      <a:endParaRPr lang="en-IE" sz="1600" b="1" kern="1200">
                        <a:solidFill>
                          <a:schemeClr val="accent1">
                            <a:lumMod val="49000"/>
                          </a:schemeClr>
                        </a:solidFill>
                        <a:latin typeface="EC Square Sans Pro"/>
                        <a:ea typeface="+mn-ea"/>
                        <a:cs typeface="+mn-cs"/>
                      </a:endParaRPr>
                    </a:p>
                  </a:txBody>
                  <a:tcP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a:solidFill>
                            <a:schemeClr val="accent1">
                              <a:lumMod val="49000"/>
                            </a:schemeClr>
                          </a:solidFill>
                          <a:latin typeface="EC Square Sans Pro"/>
                          <a:ea typeface="+mn-ea"/>
                          <a:cs typeface="+mn-cs"/>
                        </a:rPr>
                        <a:t>CEF-DIG-2024-EUROQCI-</a:t>
                      </a:r>
                      <a:r>
                        <a:rPr lang="en-US" sz="1600" b="1" kern="1200">
                          <a:solidFill>
                            <a:schemeClr val="accent1">
                              <a:lumMod val="49000"/>
                            </a:schemeClr>
                          </a:solidFill>
                          <a:latin typeface="EC Square Sans Pro"/>
                          <a:ea typeface="+mn-ea"/>
                          <a:cs typeface="+mn-cs"/>
                        </a:rPr>
                        <a:t>WORKS</a:t>
                      </a:r>
                      <a:endParaRPr lang="en-IE" sz="1600" b="1" kern="1200">
                        <a:solidFill>
                          <a:schemeClr val="accent1">
                            <a:lumMod val="49000"/>
                          </a:schemeClr>
                        </a:solidFill>
                        <a:latin typeface="EC Square Sans Pro"/>
                        <a:ea typeface="+mn-ea"/>
                        <a:cs typeface="+mn-cs"/>
                      </a:endParaRP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2000" b="1" kern="1200">
                          <a:solidFill>
                            <a:schemeClr val="accent1">
                              <a:lumMod val="49000"/>
                            </a:schemeClr>
                          </a:solidFill>
                          <a:latin typeface="EC Square Sans Pro"/>
                          <a:ea typeface="+mn-ea"/>
                          <a:cs typeface="+mn-cs"/>
                        </a:rPr>
                        <a:t>90</a:t>
                      </a:r>
                    </a:p>
                  </a:txBody>
                  <a:tcPr>
                    <a:solidFill>
                      <a:schemeClr val="accent5">
                        <a:lumMod val="20000"/>
                        <a:lumOff val="80000"/>
                      </a:schemeClr>
                    </a:solidFill>
                  </a:tcPr>
                </a:tc>
                <a:extLst>
                  <a:ext uri="{0D108BD9-81ED-4DB2-BD59-A6C34878D82A}">
                    <a16:rowId xmlns:a16="http://schemas.microsoft.com/office/drawing/2014/main" val="2810248661"/>
                  </a:ext>
                </a:extLst>
              </a:tr>
              <a:tr h="4676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2000" b="1">
                        <a:solidFill>
                          <a:schemeClr val="accent1">
                            <a:lumMod val="49000"/>
                          </a:schemeClr>
                        </a:solidFill>
                        <a:latin typeface="EC Square Sans Pro"/>
                      </a:endParaRPr>
                    </a:p>
                  </a:txBody>
                  <a:tcP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1600" b="1">
                        <a:solidFill>
                          <a:schemeClr val="accent1">
                            <a:lumMod val="49000"/>
                          </a:schemeClr>
                        </a:solidFill>
                        <a:latin typeface="EC Square Sans Pro"/>
                      </a:endParaRP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IE" sz="2000" b="1">
                        <a:solidFill>
                          <a:schemeClr val="accent1">
                            <a:lumMod val="49000"/>
                          </a:schemeClr>
                        </a:solidFill>
                        <a:latin typeface="EC Square Sans Pro"/>
                      </a:endParaRPr>
                    </a:p>
                  </a:txBody>
                  <a:tcPr>
                    <a:solidFill>
                      <a:schemeClr val="accent5">
                        <a:lumMod val="20000"/>
                        <a:lumOff val="80000"/>
                      </a:schemeClr>
                    </a:solidFill>
                  </a:tcPr>
                </a:tc>
                <a:extLst>
                  <a:ext uri="{0D108BD9-81ED-4DB2-BD59-A6C34878D82A}">
                    <a16:rowId xmlns:a16="http://schemas.microsoft.com/office/drawing/2014/main" val="1867417822"/>
                  </a:ext>
                </a:extLst>
              </a:tr>
              <a:tr h="4676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2000" b="1">
                          <a:solidFill>
                            <a:schemeClr val="accent1">
                              <a:lumMod val="49000"/>
                            </a:schemeClr>
                          </a:solidFill>
                          <a:latin typeface="EC Square Sans Pro"/>
                        </a:rPr>
                        <a:t>TOTAL</a:t>
                      </a:r>
                      <a:endParaRPr lang="en-IE" sz="2000" b="1">
                        <a:solidFill>
                          <a:schemeClr val="accent1">
                            <a:lumMod val="49000"/>
                          </a:schemeClr>
                        </a:solidFill>
                        <a:latin typeface="EC Square Sans Pro"/>
                      </a:endParaRPr>
                    </a:p>
                  </a:txBody>
                  <a:tcP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1600" b="1">
                        <a:solidFill>
                          <a:schemeClr val="accent1">
                            <a:lumMod val="49000"/>
                          </a:schemeClr>
                        </a:solidFill>
                        <a:latin typeface="EC Square Sans Pro"/>
                      </a:endParaRP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2000" b="1">
                          <a:solidFill>
                            <a:schemeClr val="accent1">
                              <a:lumMod val="49000"/>
                            </a:schemeClr>
                          </a:solidFill>
                          <a:latin typeface="EC Square Sans Pro"/>
                        </a:rPr>
                        <a:t>323</a:t>
                      </a:r>
                    </a:p>
                  </a:txBody>
                  <a:tcPr>
                    <a:solidFill>
                      <a:schemeClr val="accent5">
                        <a:lumMod val="20000"/>
                        <a:lumOff val="80000"/>
                      </a:schemeClr>
                    </a:solidFill>
                  </a:tcPr>
                </a:tc>
                <a:extLst>
                  <a:ext uri="{0D108BD9-81ED-4DB2-BD59-A6C34878D82A}">
                    <a16:rowId xmlns:a16="http://schemas.microsoft.com/office/drawing/2014/main" val="2831078331"/>
                  </a:ext>
                </a:extLst>
              </a:tr>
            </a:tbl>
          </a:graphicData>
        </a:graphic>
      </p:graphicFrame>
      <p:sp>
        <p:nvSpPr>
          <p:cNvPr id="2" name="Slide Number Placeholder 1">
            <a:extLst>
              <a:ext uri="{FF2B5EF4-FFF2-40B4-BE49-F238E27FC236}">
                <a16:creationId xmlns:a16="http://schemas.microsoft.com/office/drawing/2014/main" id="{D0B9AA54-624E-BA38-3C8E-81DAC196638D}"/>
              </a:ext>
            </a:extLst>
          </p:cNvPr>
          <p:cNvSpPr>
            <a:spLocks noGrp="1"/>
          </p:cNvSpPr>
          <p:nvPr>
            <p:ph type="sldNum" sz="quarter" idx="12"/>
          </p:nvPr>
        </p:nvSpPr>
        <p:spPr/>
        <p:txBody>
          <a:bodyPr/>
          <a:lstStyle/>
          <a:p>
            <a:fld id="{F46C79FD-C571-418B-AB0F-5EE936C85276}" type="slidenum">
              <a:rPr lang="en-GB" smtClean="0">
                <a:solidFill>
                  <a:schemeClr val="accent1">
                    <a:lumMod val="50000"/>
                  </a:schemeClr>
                </a:solidFill>
                <a:latin typeface="EC Square Sans Cond Pro" panose="020B0506040000020004" pitchFamily="34" charset="0"/>
              </a:rPr>
              <a:t>5</a:t>
            </a:fld>
            <a:endParaRPr lang="en-GB">
              <a:solidFill>
                <a:schemeClr val="accent1">
                  <a:lumMod val="50000"/>
                </a:schemeClr>
              </a:solidFill>
              <a:latin typeface="EC Square Sans Cond Pro" panose="020B0506040000020004" pitchFamily="34" charset="0"/>
            </a:endParaRPr>
          </a:p>
        </p:txBody>
      </p:sp>
      <p:sp>
        <p:nvSpPr>
          <p:cNvPr id="9" name="TextBox 8">
            <a:extLst>
              <a:ext uri="{FF2B5EF4-FFF2-40B4-BE49-F238E27FC236}">
                <a16:creationId xmlns:a16="http://schemas.microsoft.com/office/drawing/2014/main" id="{7FAF5E66-0614-F4D0-DA92-3168C57EABA1}"/>
              </a:ext>
            </a:extLst>
          </p:cNvPr>
          <p:cNvSpPr txBox="1"/>
          <p:nvPr/>
        </p:nvSpPr>
        <p:spPr>
          <a:xfrm>
            <a:off x="4363139" y="5788833"/>
            <a:ext cx="3165952" cy="369332"/>
          </a:xfrm>
          <a:prstGeom prst="rect">
            <a:avLst/>
          </a:prstGeom>
          <a:noFill/>
        </p:spPr>
        <p:txBody>
          <a:bodyPr wrap="square" lIns="91440" tIns="45720" rIns="91440" bIns="45720" anchor="t">
            <a:spAutoFit/>
          </a:bodyPr>
          <a:lstStyle/>
          <a:p>
            <a:r>
              <a:rPr lang="en-IE" sz="1800" b="1">
                <a:solidFill>
                  <a:schemeClr val="accent1">
                    <a:lumMod val="50000"/>
                  </a:schemeClr>
                </a:solidFill>
                <a:latin typeface="EC Square Sans Pro"/>
              </a:rPr>
              <a:t>Total Budget: 323 millions €</a:t>
            </a:r>
            <a:endParaRPr lang="en-IE">
              <a:solidFill>
                <a:schemeClr val="accent1">
                  <a:lumMod val="50000"/>
                </a:schemeClr>
              </a:solidFill>
              <a:latin typeface="EC Square Sans Pro"/>
            </a:endParaRPr>
          </a:p>
        </p:txBody>
      </p:sp>
    </p:spTree>
    <p:extLst>
      <p:ext uri="{BB962C8B-B14F-4D97-AF65-F5344CB8AC3E}">
        <p14:creationId xmlns:p14="http://schemas.microsoft.com/office/powerpoint/2010/main" val="1583646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6" descr="A picture containing sunburst chart&#10;&#10;Description automatically generated">
            <a:extLst>
              <a:ext uri="{FF2B5EF4-FFF2-40B4-BE49-F238E27FC236}">
                <a16:creationId xmlns:a16="http://schemas.microsoft.com/office/drawing/2014/main" id="{632DFD3A-417D-40AA-9D48-26D11387EE2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8442" y="-71841"/>
            <a:ext cx="12151290" cy="6856702"/>
          </a:xfrm>
          <a:prstGeom prst="rect">
            <a:avLst/>
          </a:prstGeom>
        </p:spPr>
      </p:pic>
      <p:sp>
        <p:nvSpPr>
          <p:cNvPr id="3" name="Title 2"/>
          <p:cNvSpPr>
            <a:spLocks noGrp="1"/>
          </p:cNvSpPr>
          <p:nvPr>
            <p:ph type="title"/>
          </p:nvPr>
        </p:nvSpPr>
        <p:spPr>
          <a:xfrm>
            <a:off x="966331" y="73139"/>
            <a:ext cx="9877698" cy="1172931"/>
          </a:xfrm>
        </p:spPr>
        <p:txBody>
          <a:bodyPr/>
          <a:lstStyle/>
          <a:p>
            <a:r>
              <a:rPr lang="en-US" sz="3200" b="1" err="1">
                <a:solidFill>
                  <a:schemeClr val="accent1">
                    <a:lumMod val="76000"/>
                  </a:schemeClr>
                </a:solidFill>
                <a:latin typeface="EC Square Sans Pro"/>
                <a:ea typeface="+mj-lt"/>
                <a:cs typeface="+mj-lt"/>
              </a:rPr>
              <a:t>HaDEA</a:t>
            </a:r>
            <a:r>
              <a:rPr lang="en-US" sz="3200" b="1">
                <a:solidFill>
                  <a:schemeClr val="accent1">
                    <a:lumMod val="76000"/>
                  </a:schemeClr>
                </a:solidFill>
                <a:latin typeface="EC Square Sans Pro"/>
                <a:ea typeface="+mj-lt"/>
                <a:cs typeface="+mj-lt"/>
              </a:rPr>
              <a:t> implements </a:t>
            </a:r>
            <a:br>
              <a:rPr lang="en-US" sz="3200" b="1">
                <a:solidFill>
                  <a:schemeClr val="accent1">
                    <a:lumMod val="76000"/>
                  </a:schemeClr>
                </a:solidFill>
                <a:latin typeface="EC Square Sans Pro"/>
                <a:ea typeface="+mj-lt"/>
                <a:cs typeface="+mj-lt"/>
              </a:rPr>
            </a:br>
            <a:r>
              <a:rPr lang="en-US" sz="3200" b="1">
                <a:solidFill>
                  <a:schemeClr val="accent1">
                    <a:lumMod val="76000"/>
                  </a:schemeClr>
                </a:solidFill>
                <a:latin typeface="EC Square Sans Pro"/>
                <a:ea typeface="+mj-lt"/>
                <a:cs typeface="+mj-lt"/>
              </a:rPr>
              <a:t>EU </a:t>
            </a:r>
            <a:r>
              <a:rPr lang="en-US" sz="3200" b="1" err="1">
                <a:solidFill>
                  <a:schemeClr val="accent1">
                    <a:lumMod val="76000"/>
                  </a:schemeClr>
                </a:solidFill>
                <a:latin typeface="EC Square Sans Pro"/>
                <a:ea typeface="+mj-lt"/>
                <a:cs typeface="+mj-lt"/>
              </a:rPr>
              <a:t>Programmes</a:t>
            </a:r>
            <a:r>
              <a:rPr lang="en-US" sz="3200" b="1">
                <a:solidFill>
                  <a:schemeClr val="accent1">
                    <a:lumMod val="76000"/>
                  </a:schemeClr>
                </a:solidFill>
                <a:latin typeface="EC Square Sans Pro"/>
                <a:ea typeface="+mj-lt"/>
                <a:cs typeface="+mj-lt"/>
              </a:rPr>
              <a:t> (2021-2027)</a:t>
            </a:r>
          </a:p>
        </p:txBody>
      </p:sp>
      <p:sp>
        <p:nvSpPr>
          <p:cNvPr id="33" name="object 13">
            <a:extLst>
              <a:ext uri="{FF2B5EF4-FFF2-40B4-BE49-F238E27FC236}">
                <a16:creationId xmlns:a16="http://schemas.microsoft.com/office/drawing/2014/main" id="{7F15B538-6C9D-4C6D-9F67-2DF3EB4C327B}"/>
              </a:ext>
            </a:extLst>
          </p:cNvPr>
          <p:cNvSpPr txBox="1"/>
          <p:nvPr/>
        </p:nvSpPr>
        <p:spPr>
          <a:xfrm>
            <a:off x="1942205" y="2181731"/>
            <a:ext cx="1990566" cy="1443665"/>
          </a:xfrm>
          <a:prstGeom prst="rect">
            <a:avLst/>
          </a:prstGeom>
        </p:spPr>
        <p:txBody>
          <a:bodyPr vert="horz" wrap="square" lIns="0" tIns="12383" rIns="0" bIns="0" rtlCol="0" anchor="t">
            <a:spAutoFit/>
          </a:bodyPr>
          <a:lstStyle/>
          <a:p>
            <a:pPr marL="86201" marR="0" lvl="0" indent="0" algn="r" defTabSz="914400" rtl="0" eaLnBrk="1" fontAlgn="auto" latinLnBrk="0" hangingPunct="1">
              <a:lnSpc>
                <a:spcPct val="100000"/>
              </a:lnSpc>
              <a:spcBef>
                <a:spcPts val="98"/>
              </a:spcBef>
              <a:spcAft>
                <a:spcPts val="0"/>
              </a:spcAft>
              <a:buClrTx/>
              <a:buSzTx/>
              <a:buFontTx/>
              <a:buNone/>
              <a:tabLst/>
              <a:defRPr/>
            </a:pPr>
            <a:r>
              <a:rPr kumimoji="0" sz="1800" b="0" i="0" u="none" strike="noStrike" kern="1200" cap="none" spc="11" normalizeH="0" baseline="0" noProof="0">
                <a:ln>
                  <a:noFill/>
                </a:ln>
                <a:solidFill>
                  <a:srgbClr val="1F3864"/>
                </a:solidFill>
                <a:effectLst/>
                <a:uLnTx/>
                <a:uFillTx/>
                <a:latin typeface="EC Square Sans Pro"/>
                <a:cs typeface="Arial"/>
              </a:rPr>
              <a:t>EU4Health</a:t>
            </a:r>
            <a:endParaRPr kumimoji="0" lang="en-US" sz="1800" b="0" i="0" u="none" strike="noStrike" kern="1200" cap="none" spc="0" normalizeH="0" baseline="0" noProof="0">
              <a:ln>
                <a:noFill/>
              </a:ln>
              <a:solidFill>
                <a:srgbClr val="1F3864"/>
              </a:solidFill>
              <a:effectLst/>
              <a:uLnTx/>
              <a:uFillTx/>
              <a:latin typeface="EC Square Sans Pro"/>
              <a:cs typeface="Arial"/>
            </a:endParaRPr>
          </a:p>
          <a:p>
            <a:pPr marL="9525" marR="0" lvl="0" indent="0" algn="r" defTabSz="914400" rtl="0" eaLnBrk="1" fontAlgn="auto" latinLnBrk="0" hangingPunct="1">
              <a:lnSpc>
                <a:spcPct val="100000"/>
              </a:lnSpc>
              <a:spcBef>
                <a:spcPts val="26"/>
              </a:spcBef>
              <a:spcAft>
                <a:spcPts val="0"/>
              </a:spcAft>
              <a:buClrTx/>
              <a:buSzTx/>
              <a:buFontTx/>
              <a:buNone/>
              <a:tabLst/>
              <a:defRPr/>
            </a:pPr>
            <a:r>
              <a:rPr kumimoji="0" sz="1800" b="1" i="0" u="none" strike="noStrike" kern="1200" cap="none" spc="8" normalizeH="0" baseline="0" noProof="0">
                <a:ln>
                  <a:noFill/>
                </a:ln>
                <a:solidFill>
                  <a:srgbClr val="1F3864"/>
                </a:solidFill>
                <a:effectLst/>
                <a:uLnTx/>
                <a:uFillTx/>
                <a:latin typeface="EC Square Sans Pro"/>
                <a:cs typeface="Arial"/>
              </a:rPr>
              <a:t>€4</a:t>
            </a:r>
            <a:r>
              <a:rPr kumimoji="0" lang="da-DK" sz="1800" b="1" i="0" u="none" strike="noStrike" kern="1200" cap="none" spc="8" normalizeH="0" baseline="0" noProof="0">
                <a:ln>
                  <a:noFill/>
                </a:ln>
                <a:solidFill>
                  <a:srgbClr val="1F3864"/>
                </a:solidFill>
                <a:effectLst/>
                <a:uLnTx/>
                <a:uFillTx/>
                <a:latin typeface="EC Square Sans Pro"/>
                <a:cs typeface="Arial"/>
              </a:rPr>
              <a:t>.</a:t>
            </a:r>
            <a:r>
              <a:rPr kumimoji="0" sz="1800" b="1" i="0" u="none" strike="noStrike" kern="1200" cap="none" spc="8" normalizeH="0" baseline="0" noProof="0">
                <a:ln>
                  <a:noFill/>
                </a:ln>
                <a:solidFill>
                  <a:srgbClr val="1F3864"/>
                </a:solidFill>
                <a:effectLst/>
                <a:uLnTx/>
                <a:uFillTx/>
                <a:latin typeface="EC Square Sans Pro"/>
                <a:cs typeface="Arial"/>
              </a:rPr>
              <a:t>7</a:t>
            </a:r>
            <a:r>
              <a:rPr kumimoji="0" sz="1800" b="1" i="0" u="none" strike="noStrike" kern="1200" cap="none" spc="-45" normalizeH="0" baseline="0" noProof="0">
                <a:ln>
                  <a:noFill/>
                </a:ln>
                <a:solidFill>
                  <a:srgbClr val="1F3864"/>
                </a:solidFill>
                <a:effectLst/>
                <a:uLnTx/>
                <a:uFillTx/>
                <a:latin typeface="EC Square Sans Pro"/>
                <a:cs typeface="Arial"/>
              </a:rPr>
              <a:t> </a:t>
            </a:r>
            <a:r>
              <a:rPr kumimoji="0" sz="1800" b="1" i="0" u="none" strike="noStrike" kern="1200" cap="none" spc="8" normalizeH="0" baseline="0" noProof="0">
                <a:ln>
                  <a:noFill/>
                </a:ln>
                <a:solidFill>
                  <a:srgbClr val="1F3864"/>
                </a:solidFill>
                <a:effectLst/>
                <a:uLnTx/>
                <a:uFillTx/>
                <a:latin typeface="EC Square Sans Pro"/>
                <a:cs typeface="Arial"/>
              </a:rPr>
              <a:t>billion</a:t>
            </a:r>
            <a:endParaRPr kumimoji="0" sz="1800" b="0" i="0" u="none" strike="noStrike" kern="1200" cap="none" spc="0" normalizeH="0" baseline="0" noProof="0">
              <a:ln>
                <a:noFill/>
              </a:ln>
              <a:solidFill>
                <a:srgbClr val="1F3864"/>
              </a:solidFill>
              <a:effectLst/>
              <a:uLnTx/>
              <a:uFillTx/>
              <a:latin typeface="EC Square Sans Pro"/>
              <a:cs typeface="Arial"/>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75" b="0" i="1" u="none" strike="noStrike" kern="1200" cap="none" spc="8" normalizeH="0" baseline="0" noProof="0">
                <a:ln>
                  <a:noFill/>
                </a:ln>
                <a:solidFill>
                  <a:srgbClr val="1F3864"/>
                </a:solidFill>
                <a:effectLst/>
                <a:uLnTx/>
                <a:uFillTx/>
                <a:latin typeface="EC Square Sans Pro"/>
                <a:ea typeface="+mn-lt"/>
                <a:cs typeface="Arial"/>
              </a:rPr>
              <a:t> </a:t>
            </a:r>
            <a:endParaRPr kumimoji="0" lang="en-US" sz="1275" b="0" i="1" u="none" strike="noStrike" kern="1200" cap="none" spc="0" normalizeH="0" baseline="0" noProof="0">
              <a:ln>
                <a:noFill/>
              </a:ln>
              <a:solidFill>
                <a:srgbClr val="1F3864"/>
              </a:solidFill>
              <a:effectLst/>
              <a:uLnTx/>
              <a:uFillTx/>
              <a:latin typeface="EC Square Sans Pro"/>
              <a:cs typeface="Arial"/>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75" b="0" i="0" u="none" strike="noStrike" kern="1200" cap="none" spc="0" normalizeH="0" baseline="0" noProof="0">
              <a:ln>
                <a:noFill/>
              </a:ln>
              <a:solidFill>
                <a:srgbClr val="1F3864"/>
              </a:solidFill>
              <a:effectLst/>
              <a:uLnTx/>
              <a:uFillTx/>
              <a:latin typeface="EC Square Sans Pro"/>
              <a:cs typeface="Arial"/>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F3864"/>
              </a:solidFill>
              <a:effectLst/>
              <a:uLnTx/>
              <a:uFillTx/>
              <a:latin typeface="EC Square Sans Pro"/>
            </a:endParaRPr>
          </a:p>
          <a:p>
            <a:pPr marL="9525" marR="0" lvl="0" indent="0" algn="r" defTabSz="914400" rtl="0" eaLnBrk="1" fontAlgn="auto" latinLnBrk="0" hangingPunct="1">
              <a:lnSpc>
                <a:spcPct val="100000"/>
              </a:lnSpc>
              <a:spcBef>
                <a:spcPts val="26"/>
              </a:spcBef>
              <a:spcAft>
                <a:spcPts val="0"/>
              </a:spcAft>
              <a:buClrTx/>
              <a:buSzTx/>
              <a:buFontTx/>
              <a:buNone/>
              <a:tabLst/>
              <a:defRPr/>
            </a:pPr>
            <a:endParaRPr kumimoji="0" lang="en-US" sz="1800" b="0" i="0" u="none" strike="noStrike" kern="1200" cap="none" spc="8" normalizeH="0" baseline="0" noProof="0">
              <a:ln>
                <a:noFill/>
              </a:ln>
              <a:solidFill>
                <a:srgbClr val="1F3864"/>
              </a:solidFill>
              <a:effectLst/>
              <a:uLnTx/>
              <a:uFillTx/>
              <a:latin typeface="EC Square Sans Pro"/>
              <a:cs typeface="Arial"/>
            </a:endParaRPr>
          </a:p>
        </p:txBody>
      </p:sp>
      <p:sp>
        <p:nvSpPr>
          <p:cNvPr id="35" name="object 14">
            <a:extLst>
              <a:ext uri="{FF2B5EF4-FFF2-40B4-BE49-F238E27FC236}">
                <a16:creationId xmlns:a16="http://schemas.microsoft.com/office/drawing/2014/main" id="{48C6DB21-3D7C-4C08-B3AB-9515E14432C9}"/>
              </a:ext>
            </a:extLst>
          </p:cNvPr>
          <p:cNvSpPr txBox="1"/>
          <p:nvPr/>
        </p:nvSpPr>
        <p:spPr>
          <a:xfrm>
            <a:off x="304786" y="4482018"/>
            <a:ext cx="1627823" cy="788357"/>
          </a:xfrm>
          <a:prstGeom prst="rect">
            <a:avLst/>
          </a:prstGeom>
        </p:spPr>
        <p:txBody>
          <a:bodyPr vert="horz" wrap="square" lIns="0" tIns="12383" rIns="0" bIns="0" rtlCol="0">
            <a:spAutoFit/>
          </a:bodyPr>
          <a:lstStyle/>
          <a:p>
            <a:pPr marL="0" marR="4286" lvl="0" indent="0" algn="r" defTabSz="914400" rtl="0" eaLnBrk="1" fontAlgn="auto" latinLnBrk="0" hangingPunct="1">
              <a:lnSpc>
                <a:spcPct val="100000"/>
              </a:lnSpc>
              <a:spcBef>
                <a:spcPts val="98"/>
              </a:spcBef>
              <a:spcAft>
                <a:spcPts val="0"/>
              </a:spcAft>
              <a:buClrTx/>
              <a:buSzTx/>
              <a:buFontTx/>
              <a:buNone/>
              <a:tabLst/>
              <a:defRPr/>
            </a:pPr>
            <a:r>
              <a:rPr kumimoji="0" sz="1800" b="0" i="0" u="none" strike="noStrike" kern="1200" cap="none" spc="8" normalizeH="0" baseline="0" noProof="0">
                <a:ln>
                  <a:noFill/>
                </a:ln>
                <a:solidFill>
                  <a:srgbClr val="1F3864"/>
                </a:solidFill>
                <a:effectLst/>
                <a:uLnTx/>
                <a:uFillTx/>
                <a:latin typeface="EC Square Sans Pro"/>
                <a:cs typeface="Arial"/>
              </a:rPr>
              <a:t>Horizon</a:t>
            </a:r>
            <a:r>
              <a:rPr kumimoji="0" sz="1800" b="0" i="0" u="none" strike="noStrike" kern="1200" cap="none" spc="-64" normalizeH="0" baseline="0" noProof="0">
                <a:ln>
                  <a:noFill/>
                </a:ln>
                <a:solidFill>
                  <a:srgbClr val="1F3864"/>
                </a:solidFill>
                <a:effectLst/>
                <a:uLnTx/>
                <a:uFillTx/>
                <a:latin typeface="EC Square Sans Pro"/>
                <a:cs typeface="Arial"/>
              </a:rPr>
              <a:t> </a:t>
            </a:r>
            <a:r>
              <a:rPr kumimoji="0" sz="1800" b="0" i="0" u="none" strike="noStrike" kern="1200" cap="none" spc="11" normalizeH="0" baseline="0" noProof="0">
                <a:ln>
                  <a:noFill/>
                </a:ln>
                <a:solidFill>
                  <a:srgbClr val="1F3864"/>
                </a:solidFill>
                <a:effectLst/>
                <a:uLnTx/>
                <a:uFillTx/>
                <a:latin typeface="EC Square Sans Pro"/>
                <a:cs typeface="Arial"/>
              </a:rPr>
              <a:t>Europe</a:t>
            </a:r>
            <a:endParaRPr kumimoji="0" sz="1800" b="0" i="0" u="none" strike="noStrike" kern="1200" cap="none" spc="0" normalizeH="0" baseline="0" noProof="0">
              <a:ln>
                <a:noFill/>
              </a:ln>
              <a:solidFill>
                <a:srgbClr val="1F3864"/>
              </a:solidFill>
              <a:effectLst/>
              <a:uLnTx/>
              <a:uFillTx/>
              <a:latin typeface="EC Square Sans Pro"/>
              <a:cs typeface="Arial"/>
            </a:endParaRPr>
          </a:p>
          <a:p>
            <a:pPr marL="606743" marR="0" lvl="0" indent="0" algn="l" defTabSz="914400" rtl="0" eaLnBrk="1" fontAlgn="auto" latinLnBrk="0" hangingPunct="1">
              <a:lnSpc>
                <a:spcPct val="100000"/>
              </a:lnSpc>
              <a:spcBef>
                <a:spcPts val="90"/>
              </a:spcBef>
              <a:spcAft>
                <a:spcPts val="0"/>
              </a:spcAft>
              <a:buClrTx/>
              <a:buSzTx/>
              <a:buFontTx/>
              <a:buNone/>
              <a:tabLst/>
              <a:defRPr/>
            </a:pPr>
            <a:r>
              <a:rPr kumimoji="0" sz="1275" b="0" i="0" u="none" strike="noStrike" kern="1200" cap="none" spc="8" normalizeH="0" baseline="0" noProof="0">
                <a:ln>
                  <a:noFill/>
                </a:ln>
                <a:solidFill>
                  <a:srgbClr val="1F3864"/>
                </a:solidFill>
                <a:effectLst/>
                <a:uLnTx/>
                <a:uFillTx/>
                <a:latin typeface="EC Square Sans Pro"/>
                <a:cs typeface="Arial"/>
              </a:rPr>
              <a:t>Health</a:t>
            </a:r>
            <a:r>
              <a:rPr kumimoji="0" sz="1275" b="0" i="0" u="none" strike="noStrike" kern="1200" cap="none" spc="-56" normalizeH="0" baseline="0" noProof="0">
                <a:ln>
                  <a:noFill/>
                </a:ln>
                <a:solidFill>
                  <a:srgbClr val="1F3864"/>
                </a:solidFill>
                <a:effectLst/>
                <a:uLnTx/>
                <a:uFillTx/>
                <a:latin typeface="EC Square Sans Pro"/>
                <a:cs typeface="Arial"/>
              </a:rPr>
              <a:t> </a:t>
            </a:r>
            <a:r>
              <a:rPr kumimoji="0" sz="1275" b="0" i="0" u="none" strike="noStrike" kern="1200" cap="none" spc="11" normalizeH="0" baseline="0" noProof="0">
                <a:ln>
                  <a:noFill/>
                </a:ln>
                <a:solidFill>
                  <a:srgbClr val="1F3864"/>
                </a:solidFill>
                <a:effectLst/>
                <a:uLnTx/>
                <a:uFillTx/>
                <a:latin typeface="EC Square Sans Pro"/>
                <a:cs typeface="Arial"/>
              </a:rPr>
              <a:t>cluster</a:t>
            </a:r>
            <a:endParaRPr kumimoji="0" sz="1275" b="0" i="0" u="none" strike="noStrike" kern="1200" cap="none" spc="0" normalizeH="0" baseline="0" noProof="0">
              <a:ln>
                <a:noFill/>
              </a:ln>
              <a:solidFill>
                <a:srgbClr val="1F3864"/>
              </a:solidFill>
              <a:effectLst/>
              <a:uLnTx/>
              <a:uFillTx/>
              <a:latin typeface="EC Square Sans Pro"/>
              <a:cs typeface="Arial"/>
            </a:endParaRPr>
          </a:p>
          <a:p>
            <a:pPr marL="0" marR="3810" lvl="0" indent="0" algn="r" defTabSz="914400" rtl="0" eaLnBrk="1" fontAlgn="auto" latinLnBrk="0" hangingPunct="1">
              <a:lnSpc>
                <a:spcPct val="100000"/>
              </a:lnSpc>
              <a:spcBef>
                <a:spcPts val="131"/>
              </a:spcBef>
              <a:spcAft>
                <a:spcPts val="0"/>
              </a:spcAft>
              <a:buClrTx/>
              <a:buSzTx/>
              <a:buFontTx/>
              <a:buNone/>
              <a:tabLst/>
              <a:defRPr/>
            </a:pPr>
            <a:r>
              <a:rPr kumimoji="0" sz="1800" b="1" i="0" u="none" strike="noStrike" kern="1200" cap="none" spc="8" normalizeH="0" baseline="0" noProof="0">
                <a:ln>
                  <a:noFill/>
                </a:ln>
                <a:solidFill>
                  <a:srgbClr val="1F3864"/>
                </a:solidFill>
                <a:effectLst/>
                <a:uLnTx/>
                <a:uFillTx/>
                <a:latin typeface="EC Square Sans Pro"/>
                <a:cs typeface="Arial"/>
              </a:rPr>
              <a:t>€</a:t>
            </a:r>
            <a:r>
              <a:rPr lang="en-IE" b="1" spc="8">
                <a:solidFill>
                  <a:srgbClr val="1F3864"/>
                </a:solidFill>
                <a:latin typeface="EC Square Sans Pro"/>
                <a:cs typeface="Arial"/>
              </a:rPr>
              <a:t>5.4</a:t>
            </a:r>
            <a:r>
              <a:rPr kumimoji="0" sz="1800" b="1" i="0" u="none" strike="noStrike" kern="1200" cap="none" spc="-45" normalizeH="0" baseline="0" noProof="0">
                <a:ln>
                  <a:noFill/>
                </a:ln>
                <a:solidFill>
                  <a:srgbClr val="1F3864"/>
                </a:solidFill>
                <a:effectLst/>
                <a:uLnTx/>
                <a:uFillTx/>
                <a:latin typeface="EC Square Sans Pro"/>
                <a:cs typeface="Arial"/>
              </a:rPr>
              <a:t> </a:t>
            </a:r>
            <a:r>
              <a:rPr kumimoji="0" sz="1800" b="1" i="0" u="none" strike="noStrike" kern="1200" cap="none" spc="8" normalizeH="0" baseline="0" noProof="0">
                <a:ln>
                  <a:noFill/>
                </a:ln>
                <a:solidFill>
                  <a:srgbClr val="1F3864"/>
                </a:solidFill>
                <a:effectLst/>
                <a:uLnTx/>
                <a:uFillTx/>
                <a:latin typeface="EC Square Sans Pro"/>
                <a:cs typeface="Arial"/>
              </a:rPr>
              <a:t>billion</a:t>
            </a:r>
            <a:endParaRPr kumimoji="0" sz="1800" b="0" i="0" u="none" strike="noStrike" kern="1200" cap="none" spc="0" normalizeH="0" baseline="0" noProof="0">
              <a:ln>
                <a:noFill/>
              </a:ln>
              <a:solidFill>
                <a:srgbClr val="1F3864"/>
              </a:solidFill>
              <a:effectLst/>
              <a:uLnTx/>
              <a:uFillTx/>
              <a:latin typeface="EC Square Sans Pro"/>
              <a:cs typeface="Arial"/>
            </a:endParaRPr>
          </a:p>
        </p:txBody>
      </p:sp>
      <p:sp>
        <p:nvSpPr>
          <p:cNvPr id="37" name="object 15">
            <a:extLst>
              <a:ext uri="{FF2B5EF4-FFF2-40B4-BE49-F238E27FC236}">
                <a16:creationId xmlns:a16="http://schemas.microsoft.com/office/drawing/2014/main" id="{8B67B509-A400-4BB0-9EE5-7183269B3C03}"/>
              </a:ext>
            </a:extLst>
          </p:cNvPr>
          <p:cNvSpPr txBox="1"/>
          <p:nvPr/>
        </p:nvSpPr>
        <p:spPr>
          <a:xfrm>
            <a:off x="6870220" y="1307325"/>
            <a:ext cx="1567815" cy="1034579"/>
          </a:xfrm>
          <a:prstGeom prst="rect">
            <a:avLst/>
          </a:prstGeom>
        </p:spPr>
        <p:txBody>
          <a:bodyPr vert="horz" wrap="square" lIns="0" tIns="35243" rIns="0" bIns="0" rtlCol="0">
            <a:spAutoFit/>
          </a:bodyPr>
          <a:lstStyle/>
          <a:p>
            <a:pPr marL="9525" marR="3810" lvl="0" indent="0" algn="l" defTabSz="914400" rtl="0" eaLnBrk="1" fontAlgn="auto" latinLnBrk="0" hangingPunct="1">
              <a:lnSpc>
                <a:spcPts val="2025"/>
              </a:lnSpc>
              <a:spcBef>
                <a:spcPts val="278"/>
              </a:spcBef>
              <a:spcAft>
                <a:spcPts val="0"/>
              </a:spcAft>
              <a:buClrTx/>
              <a:buSzTx/>
              <a:buFontTx/>
              <a:buNone/>
              <a:tabLst/>
              <a:defRPr/>
            </a:pPr>
            <a:r>
              <a:rPr kumimoji="0" sz="1800" b="0" i="0" u="none" strike="noStrike" kern="1200" cap="none" spc="8" normalizeH="0" baseline="0" noProof="0">
                <a:ln>
                  <a:noFill/>
                </a:ln>
                <a:solidFill>
                  <a:srgbClr val="1F3864"/>
                </a:solidFill>
                <a:effectLst/>
                <a:uLnTx/>
                <a:uFillTx/>
                <a:latin typeface="EC Square Sans Pro"/>
                <a:cs typeface="Arial"/>
              </a:rPr>
              <a:t>Single</a:t>
            </a:r>
            <a:r>
              <a:rPr kumimoji="0" sz="1800" b="0" i="0" u="none" strike="noStrike" kern="1200" cap="none" spc="-53" normalizeH="0" baseline="0" noProof="0">
                <a:ln>
                  <a:noFill/>
                </a:ln>
                <a:solidFill>
                  <a:srgbClr val="1F3864"/>
                </a:solidFill>
                <a:effectLst/>
                <a:uLnTx/>
                <a:uFillTx/>
                <a:latin typeface="EC Square Sans Pro"/>
                <a:cs typeface="Arial"/>
              </a:rPr>
              <a:t> </a:t>
            </a:r>
            <a:r>
              <a:rPr kumimoji="0" sz="1800" b="0" i="0" u="none" strike="noStrike" kern="1200" cap="none" spc="11" normalizeH="0" baseline="0" noProof="0">
                <a:ln>
                  <a:noFill/>
                </a:ln>
                <a:solidFill>
                  <a:srgbClr val="1F3864"/>
                </a:solidFill>
                <a:effectLst/>
                <a:uLnTx/>
                <a:uFillTx/>
                <a:latin typeface="EC Square Sans Pro"/>
                <a:cs typeface="Arial"/>
              </a:rPr>
              <a:t>Market </a:t>
            </a:r>
            <a:r>
              <a:rPr kumimoji="0" sz="1800" b="0" i="0" u="none" strike="noStrike" kern="1200" cap="none" spc="-491" normalizeH="0" baseline="0" noProof="0">
                <a:ln>
                  <a:noFill/>
                </a:ln>
                <a:solidFill>
                  <a:srgbClr val="1F3864"/>
                </a:solidFill>
                <a:effectLst/>
                <a:uLnTx/>
                <a:uFillTx/>
                <a:latin typeface="EC Square Sans Pro"/>
                <a:cs typeface="Arial"/>
              </a:rPr>
              <a:t> </a:t>
            </a:r>
            <a:r>
              <a:rPr kumimoji="0" sz="1800" b="0" i="0" u="none" strike="noStrike" kern="1200" cap="none" spc="11" normalizeH="0" baseline="0" noProof="0">
                <a:ln>
                  <a:noFill/>
                </a:ln>
                <a:solidFill>
                  <a:srgbClr val="1F3864"/>
                </a:solidFill>
                <a:effectLst/>
                <a:uLnTx/>
                <a:uFillTx/>
                <a:latin typeface="EC Square Sans Pro"/>
                <a:cs typeface="Arial"/>
              </a:rPr>
              <a:t>Programme</a:t>
            </a:r>
            <a:endParaRPr kumimoji="0" sz="1800" b="0" i="0" u="none" strike="noStrike" kern="1200" cap="none" spc="0" normalizeH="0" baseline="0" noProof="0">
              <a:ln>
                <a:noFill/>
              </a:ln>
              <a:solidFill>
                <a:srgbClr val="1F3864"/>
              </a:solidFill>
              <a:effectLst/>
              <a:uLnTx/>
              <a:uFillTx/>
              <a:latin typeface="EC Square Sans Pro"/>
              <a:cs typeface="Arial"/>
            </a:endParaRPr>
          </a:p>
          <a:p>
            <a:pPr marL="9525" marR="0" lvl="0" indent="0" algn="l" defTabSz="914400" rtl="0" eaLnBrk="1" fontAlgn="auto" latinLnBrk="0" hangingPunct="1">
              <a:lnSpc>
                <a:spcPct val="100000"/>
              </a:lnSpc>
              <a:spcBef>
                <a:spcPts val="45"/>
              </a:spcBef>
              <a:spcAft>
                <a:spcPts val="0"/>
              </a:spcAft>
              <a:buClrTx/>
              <a:buSzTx/>
              <a:buFontTx/>
              <a:buNone/>
              <a:tabLst/>
              <a:defRPr/>
            </a:pPr>
            <a:r>
              <a:rPr kumimoji="0" sz="1275" b="0" i="0" u="none" strike="noStrike" kern="1200" cap="none" spc="15" normalizeH="0" baseline="0" noProof="0">
                <a:ln>
                  <a:noFill/>
                </a:ln>
                <a:solidFill>
                  <a:srgbClr val="1F3864"/>
                </a:solidFill>
                <a:effectLst/>
                <a:uLnTx/>
                <a:uFillTx/>
                <a:latin typeface="EC Square Sans Pro"/>
                <a:cs typeface="Arial"/>
              </a:rPr>
              <a:t>Food</a:t>
            </a:r>
            <a:r>
              <a:rPr kumimoji="0" sz="1275" b="0" i="0" u="none" strike="noStrike" kern="1200" cap="none" spc="-26" normalizeH="0" baseline="0" noProof="0">
                <a:ln>
                  <a:noFill/>
                </a:ln>
                <a:solidFill>
                  <a:srgbClr val="1F3864"/>
                </a:solidFill>
                <a:effectLst/>
                <a:uLnTx/>
                <a:uFillTx/>
                <a:latin typeface="EC Square Sans Pro"/>
                <a:cs typeface="Arial"/>
              </a:rPr>
              <a:t> </a:t>
            </a:r>
            <a:r>
              <a:rPr kumimoji="0" sz="1275" b="0" i="0" u="none" strike="noStrike" kern="1200" cap="none" spc="11" normalizeH="0" baseline="0" noProof="0">
                <a:ln>
                  <a:noFill/>
                </a:ln>
                <a:solidFill>
                  <a:srgbClr val="1F3864"/>
                </a:solidFill>
                <a:effectLst/>
                <a:uLnTx/>
                <a:uFillTx/>
                <a:latin typeface="EC Square Sans Pro"/>
                <a:cs typeface="Arial"/>
              </a:rPr>
              <a:t>safety</a:t>
            </a:r>
            <a:endParaRPr kumimoji="0" sz="1275" b="0" i="0" u="none" strike="noStrike" kern="1200" cap="none" spc="0" normalizeH="0" baseline="0" noProof="0">
              <a:ln>
                <a:noFill/>
              </a:ln>
              <a:solidFill>
                <a:srgbClr val="1F3864"/>
              </a:solidFill>
              <a:effectLst/>
              <a:uLnTx/>
              <a:uFillTx/>
              <a:latin typeface="EC Square Sans Pro"/>
              <a:cs typeface="Arial"/>
            </a:endParaRPr>
          </a:p>
          <a:p>
            <a:pPr marL="9525" marR="0" lvl="0" indent="0" algn="l" defTabSz="914400" rtl="0" eaLnBrk="1" fontAlgn="auto" latinLnBrk="0" hangingPunct="1">
              <a:lnSpc>
                <a:spcPct val="100000"/>
              </a:lnSpc>
              <a:spcBef>
                <a:spcPts val="131"/>
              </a:spcBef>
              <a:spcAft>
                <a:spcPts val="0"/>
              </a:spcAft>
              <a:buClrTx/>
              <a:buSzTx/>
              <a:buFontTx/>
              <a:buNone/>
              <a:tabLst/>
              <a:defRPr/>
            </a:pPr>
            <a:r>
              <a:rPr kumimoji="0" sz="1800" b="1" i="0" u="none" strike="noStrike" kern="1200" cap="none" spc="8" normalizeH="0" baseline="0" noProof="0">
                <a:ln>
                  <a:noFill/>
                </a:ln>
                <a:solidFill>
                  <a:srgbClr val="1F3864"/>
                </a:solidFill>
                <a:effectLst/>
                <a:uLnTx/>
                <a:uFillTx/>
                <a:latin typeface="EC Square Sans Pro"/>
                <a:cs typeface="Arial"/>
              </a:rPr>
              <a:t>€1</a:t>
            </a:r>
            <a:r>
              <a:rPr kumimoji="0" lang="da-DK" sz="1800" b="1" i="0" u="none" strike="noStrike" kern="1200" cap="none" spc="8" normalizeH="0" baseline="0" noProof="0">
                <a:ln>
                  <a:noFill/>
                </a:ln>
                <a:solidFill>
                  <a:srgbClr val="1F3864"/>
                </a:solidFill>
                <a:effectLst/>
                <a:uLnTx/>
                <a:uFillTx/>
                <a:latin typeface="EC Square Sans Pro"/>
                <a:cs typeface="Arial"/>
              </a:rPr>
              <a:t>.</a:t>
            </a:r>
            <a:r>
              <a:rPr kumimoji="0" sz="1800" b="1" i="0" u="none" strike="noStrike" kern="1200" cap="none" spc="8" normalizeH="0" baseline="0" noProof="0">
                <a:ln>
                  <a:noFill/>
                </a:ln>
                <a:solidFill>
                  <a:srgbClr val="1F3864"/>
                </a:solidFill>
                <a:effectLst/>
                <a:uLnTx/>
                <a:uFillTx/>
                <a:latin typeface="EC Square Sans Pro"/>
                <a:cs typeface="Arial"/>
              </a:rPr>
              <a:t>3</a:t>
            </a:r>
            <a:r>
              <a:rPr kumimoji="0" sz="1800" b="1" i="0" u="none" strike="noStrike" kern="1200" cap="none" spc="-19" normalizeH="0" baseline="0" noProof="0">
                <a:ln>
                  <a:noFill/>
                </a:ln>
                <a:solidFill>
                  <a:srgbClr val="1F3864"/>
                </a:solidFill>
                <a:effectLst/>
                <a:uLnTx/>
                <a:uFillTx/>
                <a:latin typeface="EC Square Sans Pro"/>
                <a:cs typeface="Arial"/>
              </a:rPr>
              <a:t> </a:t>
            </a:r>
            <a:r>
              <a:rPr kumimoji="0" sz="1800" b="1" i="0" u="none" strike="noStrike" kern="1200" cap="none" spc="8" normalizeH="0" baseline="0" noProof="0">
                <a:ln>
                  <a:noFill/>
                </a:ln>
                <a:solidFill>
                  <a:srgbClr val="1F3864"/>
                </a:solidFill>
                <a:effectLst/>
                <a:uLnTx/>
                <a:uFillTx/>
                <a:latin typeface="EC Square Sans Pro"/>
                <a:cs typeface="Arial"/>
              </a:rPr>
              <a:t>billion</a:t>
            </a:r>
            <a:endParaRPr kumimoji="0" sz="1800" b="0" i="0" u="none" strike="noStrike" kern="1200" cap="none" spc="0" normalizeH="0" baseline="0" noProof="0">
              <a:ln>
                <a:noFill/>
              </a:ln>
              <a:solidFill>
                <a:srgbClr val="1F3864"/>
              </a:solidFill>
              <a:effectLst/>
              <a:uLnTx/>
              <a:uFillTx/>
              <a:latin typeface="EC Square Sans Pro"/>
              <a:cs typeface="Arial"/>
            </a:endParaRPr>
          </a:p>
        </p:txBody>
      </p:sp>
      <p:sp>
        <p:nvSpPr>
          <p:cNvPr id="39" name="object 16">
            <a:extLst>
              <a:ext uri="{FF2B5EF4-FFF2-40B4-BE49-F238E27FC236}">
                <a16:creationId xmlns:a16="http://schemas.microsoft.com/office/drawing/2014/main" id="{F22BD897-5C26-4C08-B59E-61D4DFFB5456}"/>
              </a:ext>
            </a:extLst>
          </p:cNvPr>
          <p:cNvSpPr txBox="1"/>
          <p:nvPr/>
        </p:nvSpPr>
        <p:spPr>
          <a:xfrm>
            <a:off x="9328200" y="3428732"/>
            <a:ext cx="1473041" cy="566502"/>
          </a:xfrm>
          <a:prstGeom prst="rect">
            <a:avLst/>
          </a:prstGeom>
        </p:spPr>
        <p:txBody>
          <a:bodyPr vert="horz" wrap="square" lIns="0" tIns="12383" rIns="0" bIns="0" rtlCol="0">
            <a:spAutoFit/>
          </a:bodyPr>
          <a:lstStyle/>
          <a:p>
            <a:pPr marL="9525" marR="0" lvl="0" indent="0" algn="l" defTabSz="914400" rtl="0" eaLnBrk="1" fontAlgn="auto" latinLnBrk="0" hangingPunct="1">
              <a:lnSpc>
                <a:spcPct val="100000"/>
              </a:lnSpc>
              <a:spcBef>
                <a:spcPts val="98"/>
              </a:spcBef>
              <a:spcAft>
                <a:spcPts val="0"/>
              </a:spcAft>
              <a:buClrTx/>
              <a:buSzTx/>
              <a:buFontTx/>
              <a:buNone/>
              <a:tabLst/>
              <a:defRPr/>
            </a:pPr>
            <a:r>
              <a:rPr kumimoji="0" sz="1800" b="0" i="0" u="none" strike="noStrike" kern="1200" cap="none" spc="4" normalizeH="0" baseline="0" noProof="0">
                <a:ln>
                  <a:noFill/>
                </a:ln>
                <a:solidFill>
                  <a:srgbClr val="1F3864"/>
                </a:solidFill>
                <a:effectLst/>
                <a:uLnTx/>
                <a:uFillTx/>
                <a:latin typeface="EC Square Sans Pro"/>
                <a:cs typeface="Arial"/>
              </a:rPr>
              <a:t>Digital</a:t>
            </a:r>
            <a:r>
              <a:rPr kumimoji="0" sz="1800" b="0" i="0" u="none" strike="noStrike" kern="1200" cap="none" spc="-45" normalizeH="0" baseline="0" noProof="0">
                <a:ln>
                  <a:noFill/>
                </a:ln>
                <a:solidFill>
                  <a:srgbClr val="1F3864"/>
                </a:solidFill>
                <a:effectLst/>
                <a:uLnTx/>
                <a:uFillTx/>
                <a:latin typeface="EC Square Sans Pro"/>
                <a:cs typeface="Arial"/>
              </a:rPr>
              <a:t> </a:t>
            </a:r>
            <a:r>
              <a:rPr kumimoji="0" sz="1800" b="0" i="0" u="none" strike="noStrike" kern="1200" cap="none" spc="11" normalizeH="0" baseline="0" noProof="0">
                <a:ln>
                  <a:noFill/>
                </a:ln>
                <a:solidFill>
                  <a:srgbClr val="1F3864"/>
                </a:solidFill>
                <a:effectLst/>
                <a:uLnTx/>
                <a:uFillTx/>
                <a:latin typeface="EC Square Sans Pro"/>
                <a:cs typeface="Arial"/>
              </a:rPr>
              <a:t>Europe</a:t>
            </a:r>
            <a:endParaRPr kumimoji="0" sz="1800" b="0" i="0" u="none" strike="noStrike" kern="1200" cap="none" spc="0" normalizeH="0" baseline="0" noProof="0">
              <a:ln>
                <a:noFill/>
              </a:ln>
              <a:solidFill>
                <a:srgbClr val="1F3864"/>
              </a:solidFill>
              <a:effectLst/>
              <a:uLnTx/>
              <a:uFillTx/>
              <a:latin typeface="EC Square Sans Pro"/>
              <a:cs typeface="Arial"/>
            </a:endParaRPr>
          </a:p>
          <a:p>
            <a:pPr marL="9525" marR="0" lvl="0" indent="0" algn="l" defTabSz="914400" rtl="0" eaLnBrk="1" fontAlgn="auto" latinLnBrk="0" hangingPunct="1">
              <a:lnSpc>
                <a:spcPct val="100000"/>
              </a:lnSpc>
              <a:spcBef>
                <a:spcPts val="26"/>
              </a:spcBef>
              <a:spcAft>
                <a:spcPts val="0"/>
              </a:spcAft>
              <a:buClrTx/>
              <a:buSzTx/>
              <a:buFontTx/>
              <a:buNone/>
              <a:tabLst/>
              <a:defRPr/>
            </a:pPr>
            <a:r>
              <a:rPr kumimoji="0" sz="1800" b="1" i="0" u="none" strike="noStrike" kern="1200" cap="none" spc="8" normalizeH="0" baseline="0" noProof="0">
                <a:ln>
                  <a:noFill/>
                </a:ln>
                <a:solidFill>
                  <a:srgbClr val="1F3864"/>
                </a:solidFill>
                <a:effectLst/>
                <a:uLnTx/>
                <a:uFillTx/>
                <a:latin typeface="EC Square Sans Pro"/>
                <a:cs typeface="Arial"/>
              </a:rPr>
              <a:t>€0</a:t>
            </a:r>
            <a:r>
              <a:rPr kumimoji="0" lang="da-DK" sz="1800" b="1" i="0" u="none" strike="noStrike" kern="1200" cap="none" spc="8" normalizeH="0" baseline="0" noProof="0">
                <a:ln>
                  <a:noFill/>
                </a:ln>
                <a:solidFill>
                  <a:srgbClr val="1F3864"/>
                </a:solidFill>
                <a:effectLst/>
                <a:uLnTx/>
                <a:uFillTx/>
                <a:latin typeface="EC Square Sans Pro"/>
                <a:cs typeface="Arial"/>
              </a:rPr>
              <a:t>.</a:t>
            </a:r>
            <a:r>
              <a:rPr kumimoji="0" sz="1800" b="1" i="0" u="none" strike="noStrike" kern="1200" cap="none" spc="8" normalizeH="0" baseline="0" noProof="0">
                <a:ln>
                  <a:noFill/>
                </a:ln>
                <a:solidFill>
                  <a:srgbClr val="1F3864"/>
                </a:solidFill>
                <a:effectLst/>
                <a:uLnTx/>
                <a:uFillTx/>
                <a:latin typeface="EC Square Sans Pro"/>
                <a:cs typeface="Arial"/>
              </a:rPr>
              <a:t>8</a:t>
            </a:r>
            <a:r>
              <a:rPr kumimoji="0" sz="1800" b="1" i="0" u="none" strike="noStrike" kern="1200" cap="none" spc="-19" normalizeH="0" baseline="0" noProof="0">
                <a:ln>
                  <a:noFill/>
                </a:ln>
                <a:solidFill>
                  <a:srgbClr val="1F3864"/>
                </a:solidFill>
                <a:effectLst/>
                <a:uLnTx/>
                <a:uFillTx/>
                <a:latin typeface="EC Square Sans Pro"/>
                <a:cs typeface="Arial"/>
              </a:rPr>
              <a:t> </a:t>
            </a:r>
            <a:r>
              <a:rPr kumimoji="0" sz="1800" b="1" i="0" u="none" strike="noStrike" kern="1200" cap="none" spc="8" normalizeH="0" baseline="0" noProof="0">
                <a:ln>
                  <a:noFill/>
                </a:ln>
                <a:solidFill>
                  <a:srgbClr val="1F3864"/>
                </a:solidFill>
                <a:effectLst/>
                <a:uLnTx/>
                <a:uFillTx/>
                <a:latin typeface="EC Square Sans Pro"/>
                <a:cs typeface="Arial"/>
              </a:rPr>
              <a:t>billion</a:t>
            </a:r>
            <a:endParaRPr kumimoji="0" sz="1800" b="0" i="0" u="none" strike="noStrike" kern="1200" cap="none" spc="0" normalizeH="0" baseline="0" noProof="0">
              <a:ln>
                <a:noFill/>
              </a:ln>
              <a:solidFill>
                <a:srgbClr val="1F3864"/>
              </a:solidFill>
              <a:effectLst/>
              <a:uLnTx/>
              <a:uFillTx/>
              <a:latin typeface="EC Square Sans Pro"/>
              <a:cs typeface="Arial"/>
            </a:endParaRPr>
          </a:p>
        </p:txBody>
      </p:sp>
      <p:sp>
        <p:nvSpPr>
          <p:cNvPr id="41" name="object 17">
            <a:extLst>
              <a:ext uri="{FF2B5EF4-FFF2-40B4-BE49-F238E27FC236}">
                <a16:creationId xmlns:a16="http://schemas.microsoft.com/office/drawing/2014/main" id="{713CFFC3-AFE7-4058-A9A3-ABC5DD3A7CAE}"/>
              </a:ext>
            </a:extLst>
          </p:cNvPr>
          <p:cNvSpPr txBox="1"/>
          <p:nvPr/>
        </p:nvSpPr>
        <p:spPr>
          <a:xfrm>
            <a:off x="9331848" y="1989629"/>
            <a:ext cx="3015498" cy="817853"/>
          </a:xfrm>
          <a:prstGeom prst="rect">
            <a:avLst/>
          </a:prstGeom>
        </p:spPr>
        <p:txBody>
          <a:bodyPr vert="horz" wrap="square" lIns="0" tIns="35243" rIns="0" bIns="0" rtlCol="0" anchor="t">
            <a:spAutoFit/>
          </a:bodyPr>
          <a:lstStyle/>
          <a:p>
            <a:pPr marL="9525" marR="3810" lvl="0" indent="0" algn="l" defTabSz="914400" rtl="0" eaLnBrk="1" fontAlgn="auto" latinLnBrk="0" hangingPunct="1">
              <a:lnSpc>
                <a:spcPts val="2025"/>
              </a:lnSpc>
              <a:spcBef>
                <a:spcPts val="278"/>
              </a:spcBef>
              <a:spcAft>
                <a:spcPts val="0"/>
              </a:spcAft>
              <a:buClrTx/>
              <a:buSzTx/>
              <a:buFontTx/>
              <a:buNone/>
              <a:tabLst/>
              <a:defRPr/>
            </a:pPr>
            <a:r>
              <a:rPr kumimoji="0" sz="1600" b="1" i="0" u="none" strike="noStrike" kern="1200" cap="none" spc="8" normalizeH="0" baseline="0" noProof="0">
                <a:ln>
                  <a:noFill/>
                </a:ln>
                <a:solidFill>
                  <a:srgbClr val="1F3864"/>
                </a:solidFill>
                <a:effectLst/>
                <a:uLnTx/>
                <a:uFillTx/>
                <a:latin typeface="EC Square Sans Pro"/>
                <a:cs typeface="Arial"/>
              </a:rPr>
              <a:t>Connecting </a:t>
            </a:r>
            <a:r>
              <a:rPr kumimoji="0" sz="1600" b="1" i="0" u="none" strike="noStrike" kern="1200" cap="none" spc="11" normalizeH="0" baseline="0" noProof="0">
                <a:ln>
                  <a:noFill/>
                </a:ln>
                <a:solidFill>
                  <a:srgbClr val="1F3864"/>
                </a:solidFill>
                <a:effectLst/>
                <a:uLnTx/>
                <a:uFillTx/>
                <a:latin typeface="EC Square Sans Pro"/>
                <a:cs typeface="Arial"/>
              </a:rPr>
              <a:t> Europe</a:t>
            </a:r>
            <a:r>
              <a:rPr kumimoji="0" sz="1600" b="1" i="0" u="none" strike="noStrike" kern="1200" cap="none" spc="-56" normalizeH="0" baseline="0" noProof="0">
                <a:ln>
                  <a:noFill/>
                </a:ln>
                <a:solidFill>
                  <a:srgbClr val="1F3864"/>
                </a:solidFill>
                <a:effectLst/>
                <a:uLnTx/>
                <a:uFillTx/>
                <a:latin typeface="EC Square Sans Pro"/>
                <a:cs typeface="Arial"/>
              </a:rPr>
              <a:t> </a:t>
            </a:r>
            <a:r>
              <a:rPr kumimoji="0" sz="1600" b="1" i="0" u="none" strike="noStrike" kern="1200" cap="none" spc="8" normalizeH="0" baseline="0" noProof="0">
                <a:ln>
                  <a:noFill/>
                </a:ln>
                <a:solidFill>
                  <a:srgbClr val="1F3864"/>
                </a:solidFill>
                <a:effectLst/>
                <a:uLnTx/>
                <a:uFillTx/>
                <a:latin typeface="EC Square Sans Pro"/>
                <a:cs typeface="Arial"/>
              </a:rPr>
              <a:t>Facility</a:t>
            </a:r>
            <a:r>
              <a:rPr kumimoji="0" lang="en-GB" sz="1600" b="1" i="0" u="none" strike="noStrike" kern="1200" cap="none" spc="8" normalizeH="0" baseline="0" noProof="0">
                <a:ln>
                  <a:noFill/>
                </a:ln>
                <a:solidFill>
                  <a:srgbClr val="1F3864"/>
                </a:solidFill>
                <a:effectLst/>
                <a:uLnTx/>
                <a:uFillTx/>
                <a:latin typeface="EC Square Sans Pro"/>
                <a:cs typeface="Arial"/>
              </a:rPr>
              <a:t> (CEF)– Digital </a:t>
            </a:r>
            <a:endParaRPr lang="en-US" sz="1600" b="1" i="0" u="none" strike="noStrike" kern="1200" cap="none" spc="0" normalizeH="0" baseline="0" noProof="0">
              <a:ln>
                <a:noFill/>
              </a:ln>
              <a:solidFill>
                <a:srgbClr val="1F3864"/>
              </a:solidFill>
              <a:effectLst/>
              <a:uLnTx/>
              <a:uFillTx/>
              <a:latin typeface="EC Square Sans Pro"/>
              <a:cs typeface="Arial"/>
            </a:endParaRPr>
          </a:p>
          <a:p>
            <a:pPr marL="9525" marR="0" lvl="0" indent="0" algn="l" defTabSz="914400" rtl="0" eaLnBrk="1" fontAlgn="auto" latinLnBrk="0" hangingPunct="1">
              <a:lnSpc>
                <a:spcPts val="2141"/>
              </a:lnSpc>
              <a:spcBef>
                <a:spcPts val="0"/>
              </a:spcBef>
              <a:spcAft>
                <a:spcPts val="0"/>
              </a:spcAft>
              <a:buClrTx/>
              <a:buSzTx/>
              <a:buFontTx/>
              <a:buNone/>
              <a:tabLst/>
              <a:defRPr/>
            </a:pPr>
            <a:r>
              <a:rPr kumimoji="0" sz="1600" b="1" i="0" u="none" strike="noStrike" kern="1200" cap="none" spc="8" normalizeH="0" baseline="0" noProof="0">
                <a:ln>
                  <a:noFill/>
                </a:ln>
                <a:solidFill>
                  <a:srgbClr val="1F3864"/>
                </a:solidFill>
                <a:effectLst/>
                <a:uLnTx/>
                <a:uFillTx/>
                <a:latin typeface="EC Square Sans Pro"/>
                <a:cs typeface="Arial"/>
              </a:rPr>
              <a:t>€1</a:t>
            </a:r>
            <a:r>
              <a:rPr kumimoji="0" lang="da-DK" sz="1600" b="1" i="0" u="none" strike="noStrike" kern="1200" cap="none" spc="8" normalizeH="0" baseline="0" noProof="0">
                <a:ln>
                  <a:noFill/>
                </a:ln>
                <a:solidFill>
                  <a:srgbClr val="1F3864"/>
                </a:solidFill>
                <a:effectLst/>
                <a:uLnTx/>
                <a:uFillTx/>
                <a:latin typeface="EC Square Sans Pro"/>
                <a:cs typeface="Arial"/>
              </a:rPr>
              <a:t>.</a:t>
            </a:r>
            <a:r>
              <a:rPr lang="en-GB" sz="1600" b="1" spc="8">
                <a:solidFill>
                  <a:srgbClr val="1F3864"/>
                </a:solidFill>
                <a:latin typeface="EC Square Sans Pro"/>
                <a:cs typeface="Arial"/>
              </a:rPr>
              <a:t>6</a:t>
            </a:r>
            <a:r>
              <a:rPr kumimoji="0" sz="1600" b="1" i="0" u="none" strike="noStrike" kern="1200" cap="none" spc="-19" normalizeH="0" baseline="0" noProof="0">
                <a:ln>
                  <a:noFill/>
                </a:ln>
                <a:solidFill>
                  <a:srgbClr val="1F3864"/>
                </a:solidFill>
                <a:effectLst/>
                <a:uLnTx/>
                <a:uFillTx/>
                <a:latin typeface="EC Square Sans Pro"/>
                <a:cs typeface="Arial"/>
              </a:rPr>
              <a:t> </a:t>
            </a:r>
            <a:r>
              <a:rPr kumimoji="0" sz="1600" b="1" i="0" u="none" strike="noStrike" kern="1200" cap="none" spc="8" normalizeH="0" baseline="0" noProof="0">
                <a:ln>
                  <a:noFill/>
                </a:ln>
                <a:solidFill>
                  <a:srgbClr val="1F3864"/>
                </a:solidFill>
                <a:effectLst/>
                <a:uLnTx/>
                <a:uFillTx/>
                <a:latin typeface="EC Square Sans Pro"/>
                <a:cs typeface="Arial"/>
              </a:rPr>
              <a:t>billion</a:t>
            </a:r>
            <a:endParaRPr kumimoji="0" sz="1600" b="0" i="0" u="none" strike="noStrike" kern="1200" cap="none" spc="0" normalizeH="0" baseline="0" noProof="0">
              <a:ln>
                <a:noFill/>
              </a:ln>
              <a:solidFill>
                <a:srgbClr val="1F3864"/>
              </a:solidFill>
              <a:effectLst/>
              <a:uLnTx/>
              <a:uFillTx/>
              <a:latin typeface="EC Square Sans Pro"/>
              <a:cs typeface="Arial"/>
            </a:endParaRPr>
          </a:p>
        </p:txBody>
      </p:sp>
      <p:sp>
        <p:nvSpPr>
          <p:cNvPr id="43" name="object 18">
            <a:extLst>
              <a:ext uri="{FF2B5EF4-FFF2-40B4-BE49-F238E27FC236}">
                <a16:creationId xmlns:a16="http://schemas.microsoft.com/office/drawing/2014/main" id="{D821161E-45DE-4AB7-9356-4D47793DD917}"/>
              </a:ext>
            </a:extLst>
          </p:cNvPr>
          <p:cNvSpPr txBox="1"/>
          <p:nvPr/>
        </p:nvSpPr>
        <p:spPr>
          <a:xfrm>
            <a:off x="9896372" y="4683520"/>
            <a:ext cx="1830546" cy="992388"/>
          </a:xfrm>
          <a:prstGeom prst="rect">
            <a:avLst/>
          </a:prstGeom>
        </p:spPr>
        <p:txBody>
          <a:bodyPr vert="horz" wrap="square" lIns="0" tIns="12383" rIns="0" bIns="0" rtlCol="0" anchor="t">
            <a:spAutoFit/>
          </a:bodyPr>
          <a:lstStyle/>
          <a:p>
            <a:pPr marL="9525" marR="0" lvl="0" indent="0" algn="l" defTabSz="914400" rtl="0" eaLnBrk="1" fontAlgn="auto" latinLnBrk="0" hangingPunct="1">
              <a:lnSpc>
                <a:spcPct val="100000"/>
              </a:lnSpc>
              <a:spcBef>
                <a:spcPts val="98"/>
              </a:spcBef>
              <a:spcAft>
                <a:spcPts val="0"/>
              </a:spcAft>
              <a:buClrTx/>
              <a:buSzTx/>
              <a:buFontTx/>
              <a:buNone/>
              <a:tabLst/>
              <a:defRPr/>
            </a:pPr>
            <a:r>
              <a:rPr kumimoji="0" sz="1800" b="0" i="0" u="none" strike="noStrike" kern="1200" cap="none" spc="8" normalizeH="0" baseline="0" noProof="0">
                <a:ln>
                  <a:noFill/>
                </a:ln>
                <a:solidFill>
                  <a:srgbClr val="1F3864"/>
                </a:solidFill>
                <a:effectLst/>
                <a:uLnTx/>
                <a:uFillTx/>
                <a:latin typeface="EC Square Sans Pro"/>
                <a:cs typeface="Arial"/>
              </a:rPr>
              <a:t>Horizon</a:t>
            </a:r>
            <a:r>
              <a:rPr kumimoji="0" sz="1800" b="0" i="0" u="none" strike="noStrike" kern="1200" cap="none" spc="-53" normalizeH="0" baseline="0" noProof="0">
                <a:ln>
                  <a:noFill/>
                </a:ln>
                <a:solidFill>
                  <a:srgbClr val="1F3864"/>
                </a:solidFill>
                <a:effectLst/>
                <a:uLnTx/>
                <a:uFillTx/>
                <a:latin typeface="EC Square Sans Pro"/>
                <a:cs typeface="Arial"/>
              </a:rPr>
              <a:t> </a:t>
            </a:r>
            <a:r>
              <a:rPr kumimoji="0" sz="1800" b="0" i="0" u="none" strike="noStrike" kern="1200" cap="none" spc="11" normalizeH="0" baseline="0" noProof="0">
                <a:ln>
                  <a:noFill/>
                </a:ln>
                <a:solidFill>
                  <a:srgbClr val="1F3864"/>
                </a:solidFill>
                <a:effectLst/>
                <a:uLnTx/>
                <a:uFillTx/>
                <a:latin typeface="EC Square Sans Pro"/>
                <a:cs typeface="Arial"/>
              </a:rPr>
              <a:t>Europe</a:t>
            </a:r>
            <a:endParaRPr kumimoji="0" sz="1800" b="0" i="0" u="none" strike="noStrike" kern="1200" cap="none" spc="0" normalizeH="0" baseline="0" noProof="0">
              <a:ln>
                <a:noFill/>
              </a:ln>
              <a:solidFill>
                <a:srgbClr val="1F3864"/>
              </a:solidFill>
              <a:effectLst/>
              <a:uLnTx/>
              <a:uFillTx/>
              <a:latin typeface="EC Square Sans Pro"/>
              <a:cs typeface="Arial"/>
            </a:endParaRPr>
          </a:p>
          <a:p>
            <a:pPr marL="9525" marR="453390" lvl="0" indent="0" algn="l" defTabSz="914400" rtl="0" eaLnBrk="1" fontAlgn="auto" latinLnBrk="0" hangingPunct="1">
              <a:lnSpc>
                <a:spcPct val="102099"/>
              </a:lnSpc>
              <a:spcBef>
                <a:spcPts val="56"/>
              </a:spcBef>
              <a:spcAft>
                <a:spcPts val="0"/>
              </a:spcAft>
              <a:buClrTx/>
              <a:buSzTx/>
              <a:buFontTx/>
              <a:buNone/>
              <a:tabLst/>
              <a:defRPr/>
            </a:pPr>
            <a:r>
              <a:rPr kumimoji="0" sz="1275" b="0" i="0" u="none" strike="noStrike" kern="1200" cap="none" spc="4" normalizeH="0" baseline="0" noProof="0">
                <a:ln>
                  <a:noFill/>
                </a:ln>
                <a:solidFill>
                  <a:srgbClr val="1F3864"/>
                </a:solidFill>
                <a:effectLst/>
                <a:uLnTx/>
                <a:uFillTx/>
                <a:latin typeface="EC Square Sans Pro"/>
                <a:cs typeface="Arial"/>
              </a:rPr>
              <a:t>Digital, </a:t>
            </a:r>
            <a:r>
              <a:rPr kumimoji="0" sz="1275" b="0" i="0" u="none" strike="noStrike" kern="1200" cap="none" spc="11" normalizeH="0" baseline="0" noProof="0">
                <a:ln>
                  <a:noFill/>
                </a:ln>
                <a:solidFill>
                  <a:srgbClr val="1F3864"/>
                </a:solidFill>
                <a:effectLst/>
                <a:uLnTx/>
                <a:uFillTx/>
                <a:latin typeface="EC Square Sans Pro"/>
                <a:cs typeface="Arial"/>
              </a:rPr>
              <a:t>Industry</a:t>
            </a:r>
            <a:r>
              <a:rPr kumimoji="0" lang="en-US" sz="1275" b="0" i="0" u="none" strike="noStrike" kern="1200" cap="none" spc="11" normalizeH="0" baseline="0" noProof="0">
                <a:ln>
                  <a:noFill/>
                </a:ln>
                <a:solidFill>
                  <a:srgbClr val="1F3864"/>
                </a:solidFill>
                <a:effectLst/>
                <a:uLnTx/>
                <a:uFillTx/>
                <a:latin typeface="EC Square Sans Pro"/>
                <a:cs typeface="Arial"/>
              </a:rPr>
              <a:t> </a:t>
            </a:r>
            <a:r>
              <a:rPr kumimoji="0" lang="en-US" sz="1275" b="0" i="0" u="none" strike="noStrike" kern="1200" cap="none" spc="-344" normalizeH="0" baseline="0" noProof="0">
                <a:ln>
                  <a:noFill/>
                </a:ln>
                <a:solidFill>
                  <a:srgbClr val="1F3864"/>
                </a:solidFill>
                <a:effectLst/>
                <a:uLnTx/>
                <a:uFillTx/>
                <a:latin typeface="EC Square Sans Pro"/>
                <a:cs typeface="Arial"/>
              </a:rPr>
              <a:t> </a:t>
            </a:r>
            <a:br>
              <a:rPr kumimoji="0" lang="en-US" sz="1275" b="0" i="0" u="none" strike="noStrike" kern="1200" cap="none" spc="-344" normalizeH="0" baseline="0" noProof="0">
                <a:ln>
                  <a:noFill/>
                </a:ln>
                <a:solidFill>
                  <a:srgbClr val="1F3864"/>
                </a:solidFill>
                <a:effectLst/>
                <a:uLnTx/>
                <a:uFillTx/>
                <a:latin typeface="EC Square Sans Pro"/>
                <a:cs typeface="Arial"/>
              </a:rPr>
            </a:br>
            <a:r>
              <a:rPr kumimoji="0" sz="1275" b="0" i="0" u="none" strike="noStrike" kern="1200" cap="none" spc="15" normalizeH="0" baseline="0" noProof="0">
                <a:ln>
                  <a:noFill/>
                </a:ln>
                <a:solidFill>
                  <a:srgbClr val="1F3864"/>
                </a:solidFill>
                <a:effectLst/>
                <a:uLnTx/>
                <a:uFillTx/>
                <a:latin typeface="EC Square Sans Pro"/>
                <a:cs typeface="Arial"/>
              </a:rPr>
              <a:t>&amp;</a:t>
            </a:r>
            <a:r>
              <a:rPr kumimoji="0" sz="1275" b="0" i="0" u="none" strike="noStrike" kern="1200" cap="none" spc="-30" normalizeH="0" baseline="0" noProof="0">
                <a:ln>
                  <a:noFill/>
                </a:ln>
                <a:solidFill>
                  <a:srgbClr val="1F3864"/>
                </a:solidFill>
                <a:effectLst/>
                <a:uLnTx/>
                <a:uFillTx/>
                <a:latin typeface="EC Square Sans Pro"/>
                <a:cs typeface="Arial"/>
              </a:rPr>
              <a:t> </a:t>
            </a:r>
            <a:r>
              <a:rPr kumimoji="0" sz="1275" b="0" i="0" u="none" strike="noStrike" kern="1200" cap="none" spc="15" normalizeH="0" baseline="0" noProof="0">
                <a:ln>
                  <a:noFill/>
                </a:ln>
                <a:solidFill>
                  <a:srgbClr val="1F3864"/>
                </a:solidFill>
                <a:effectLst/>
                <a:uLnTx/>
                <a:uFillTx/>
                <a:latin typeface="EC Square Sans Pro"/>
                <a:cs typeface="Arial"/>
              </a:rPr>
              <a:t>Space</a:t>
            </a:r>
            <a:r>
              <a:rPr kumimoji="0" sz="1275" b="0" i="0" u="none" strike="noStrike" kern="1200" cap="none" spc="-26" normalizeH="0" baseline="0" noProof="0">
                <a:ln>
                  <a:noFill/>
                </a:ln>
                <a:solidFill>
                  <a:srgbClr val="1F3864"/>
                </a:solidFill>
                <a:effectLst/>
                <a:uLnTx/>
                <a:uFillTx/>
                <a:latin typeface="EC Square Sans Pro"/>
                <a:cs typeface="Arial"/>
              </a:rPr>
              <a:t> </a:t>
            </a:r>
            <a:r>
              <a:rPr kumimoji="0" sz="1275" b="0" i="0" u="none" strike="noStrike" kern="1200" cap="none" spc="11" normalizeH="0" baseline="0" noProof="0">
                <a:ln>
                  <a:noFill/>
                </a:ln>
                <a:solidFill>
                  <a:srgbClr val="1F3864"/>
                </a:solidFill>
                <a:effectLst/>
                <a:uLnTx/>
                <a:uFillTx/>
                <a:latin typeface="EC Square Sans Pro"/>
                <a:cs typeface="Arial"/>
              </a:rPr>
              <a:t>cluster</a:t>
            </a:r>
            <a:endParaRPr kumimoji="0" sz="1275" b="0" i="0" u="none" strike="noStrike" kern="1200" cap="none" spc="0" normalizeH="0" baseline="0" noProof="0">
              <a:ln>
                <a:noFill/>
              </a:ln>
              <a:solidFill>
                <a:srgbClr val="1F3864"/>
              </a:solidFill>
              <a:effectLst/>
              <a:uLnTx/>
              <a:uFillTx/>
              <a:latin typeface="EC Square Sans Pro"/>
              <a:cs typeface="Arial"/>
            </a:endParaRPr>
          </a:p>
          <a:p>
            <a:pPr marL="9525" marR="0" lvl="0" indent="0" algn="l" defTabSz="914400" rtl="0" eaLnBrk="1" fontAlgn="auto" latinLnBrk="0" hangingPunct="1">
              <a:lnSpc>
                <a:spcPct val="100000"/>
              </a:lnSpc>
              <a:spcBef>
                <a:spcPts val="135"/>
              </a:spcBef>
              <a:spcAft>
                <a:spcPts val="0"/>
              </a:spcAft>
              <a:buClrTx/>
              <a:buSzTx/>
              <a:buFontTx/>
              <a:buNone/>
              <a:tabLst/>
              <a:defRPr/>
            </a:pPr>
            <a:r>
              <a:rPr kumimoji="0" lang="en-IE" sz="1800" b="1" i="0" u="none" strike="noStrike" kern="1200" cap="none" spc="8" normalizeH="0" baseline="0" noProof="0">
                <a:ln>
                  <a:noFill/>
                </a:ln>
                <a:solidFill>
                  <a:srgbClr val="1F3864"/>
                </a:solidFill>
                <a:effectLst/>
                <a:uLnTx/>
                <a:uFillTx/>
                <a:latin typeface="EC Square Sans Pro"/>
                <a:cs typeface="Arial"/>
              </a:rPr>
              <a:t>€5.6</a:t>
            </a:r>
            <a:r>
              <a:rPr kumimoji="0" lang="en-IE" sz="1800" b="1" i="0" u="none" strike="noStrike" kern="1200" cap="none" spc="-19" normalizeH="0" baseline="0" noProof="0">
                <a:ln>
                  <a:noFill/>
                </a:ln>
                <a:solidFill>
                  <a:srgbClr val="1F3864"/>
                </a:solidFill>
                <a:effectLst/>
                <a:uLnTx/>
                <a:uFillTx/>
                <a:latin typeface="EC Square Sans Pro"/>
                <a:cs typeface="Arial"/>
              </a:rPr>
              <a:t> </a:t>
            </a:r>
            <a:r>
              <a:rPr kumimoji="0" lang="en-IE" sz="1800" b="1" i="0" u="none" strike="noStrike" kern="1200" cap="none" spc="8" normalizeH="0" baseline="0" noProof="0">
                <a:ln>
                  <a:noFill/>
                </a:ln>
                <a:solidFill>
                  <a:srgbClr val="1F3864"/>
                </a:solidFill>
                <a:effectLst/>
                <a:uLnTx/>
                <a:uFillTx/>
                <a:latin typeface="EC Square Sans Pro"/>
                <a:cs typeface="Arial"/>
              </a:rPr>
              <a:t>billion</a:t>
            </a:r>
            <a:endParaRPr kumimoji="0" lang="en-IE" sz="1800" b="0" i="0" u="none" strike="noStrike" kern="1200" cap="none" spc="0" normalizeH="0" baseline="0" noProof="0">
              <a:ln>
                <a:noFill/>
              </a:ln>
              <a:solidFill>
                <a:srgbClr val="1F3864"/>
              </a:solidFill>
              <a:effectLst/>
              <a:uLnTx/>
              <a:uFillTx/>
              <a:latin typeface="EC Square Sans Pro"/>
              <a:cs typeface="Arial"/>
            </a:endParaRPr>
          </a:p>
        </p:txBody>
      </p:sp>
      <p:sp>
        <p:nvSpPr>
          <p:cNvPr id="2" name="Oval 1"/>
          <p:cNvSpPr/>
          <p:nvPr/>
        </p:nvSpPr>
        <p:spPr>
          <a:xfrm>
            <a:off x="8757759" y="1486281"/>
            <a:ext cx="3354982" cy="1641688"/>
          </a:xfrm>
          <a:prstGeom prst="ellipse">
            <a:avLst/>
          </a:prstGeom>
          <a:no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srgbClr val="1F3864"/>
              </a:solidFill>
              <a:effectLst/>
              <a:uLnTx/>
              <a:uFillTx/>
              <a:latin typeface="EC Square Sans Pro"/>
            </a:endParaRPr>
          </a:p>
        </p:txBody>
      </p:sp>
      <p:graphicFrame>
        <p:nvGraphicFramePr>
          <p:cNvPr id="4" name="Table 3">
            <a:extLst>
              <a:ext uri="{FF2B5EF4-FFF2-40B4-BE49-F238E27FC236}">
                <a16:creationId xmlns:a16="http://schemas.microsoft.com/office/drawing/2014/main" id="{122EC2B4-C82E-D3A6-FEF5-3E6776D4340F}"/>
              </a:ext>
            </a:extLst>
          </p:cNvPr>
          <p:cNvGraphicFramePr>
            <a:graphicFrameLocks noGrp="1"/>
          </p:cNvGraphicFramePr>
          <p:nvPr>
            <p:extLst>
              <p:ext uri="{D42A27DB-BD31-4B8C-83A1-F6EECF244321}">
                <p14:modId xmlns:p14="http://schemas.microsoft.com/office/powerpoint/2010/main" val="1647507116"/>
              </p:ext>
            </p:extLst>
          </p:nvPr>
        </p:nvGraphicFramePr>
        <p:xfrm>
          <a:off x="8889675" y="185422"/>
          <a:ext cx="3091150" cy="1176987"/>
        </p:xfrm>
        <a:graphic>
          <a:graphicData uri="http://schemas.openxmlformats.org/drawingml/2006/table">
            <a:tbl>
              <a:tblPr firstRow="1" bandRow="1">
                <a:tableStyleId>{21E4AEA4-8DFA-4A89-87EB-49C32662AFE0}</a:tableStyleId>
              </a:tblPr>
              <a:tblGrid>
                <a:gridCol w="1591630">
                  <a:extLst>
                    <a:ext uri="{9D8B030D-6E8A-4147-A177-3AD203B41FA5}">
                      <a16:colId xmlns:a16="http://schemas.microsoft.com/office/drawing/2014/main" val="3796476136"/>
                    </a:ext>
                  </a:extLst>
                </a:gridCol>
                <a:gridCol w="1499520">
                  <a:extLst>
                    <a:ext uri="{9D8B030D-6E8A-4147-A177-3AD203B41FA5}">
                      <a16:colId xmlns:a16="http://schemas.microsoft.com/office/drawing/2014/main" val="3642118422"/>
                    </a:ext>
                  </a:extLst>
                </a:gridCol>
              </a:tblGrid>
              <a:tr h="392329">
                <a:tc gridSpan="2">
                  <a:txBody>
                    <a:bodyPr/>
                    <a:lstStyle/>
                    <a:p>
                      <a:pPr algn="ctr"/>
                      <a:r>
                        <a:rPr lang="en-IE" sz="1600" b="1">
                          <a:solidFill>
                            <a:schemeClr val="bg1"/>
                          </a:solidFill>
                          <a:latin typeface="EC Square Sans Pro"/>
                        </a:rPr>
                        <a:t>CINEA</a:t>
                      </a:r>
                      <a:r>
                        <a:rPr lang="en-IE" sz="1600" b="1" baseline="0">
                          <a:solidFill>
                            <a:schemeClr val="bg1"/>
                          </a:solidFill>
                          <a:latin typeface="EC Square Sans Pro"/>
                        </a:rPr>
                        <a:t> implements:</a:t>
                      </a:r>
                      <a:endParaRPr lang="en-IE" sz="1600" b="1">
                        <a:solidFill>
                          <a:schemeClr val="bg1"/>
                        </a:solidFill>
                        <a:latin typeface="EC Square Sans Pro"/>
                      </a:endParaRPr>
                    </a:p>
                  </a:txBody>
                  <a:tcPr>
                    <a:solidFill>
                      <a:schemeClr val="tx2"/>
                    </a:solidFill>
                  </a:tcPr>
                </a:tc>
                <a:tc hMerge="1">
                  <a:txBody>
                    <a:bodyPr/>
                    <a:lstStyle/>
                    <a:p>
                      <a:endParaRPr lang="en-IE" sz="1400" b="1">
                        <a:solidFill>
                          <a:schemeClr val="bg1"/>
                        </a:solidFill>
                      </a:endParaRPr>
                    </a:p>
                  </a:txBody>
                  <a:tcPr>
                    <a:solidFill>
                      <a:schemeClr val="tx2"/>
                    </a:solidFill>
                  </a:tcPr>
                </a:tc>
                <a:extLst>
                  <a:ext uri="{0D108BD9-81ED-4DB2-BD59-A6C34878D82A}">
                    <a16:rowId xmlns:a16="http://schemas.microsoft.com/office/drawing/2014/main" val="3104007373"/>
                  </a:ext>
                </a:extLst>
              </a:tr>
              <a:tr h="392329">
                <a:tc>
                  <a:txBody>
                    <a:bodyPr/>
                    <a:lstStyle/>
                    <a:p>
                      <a:r>
                        <a:rPr lang="en-IE" sz="1600" b="0">
                          <a:solidFill>
                            <a:schemeClr val="accent1">
                              <a:lumMod val="49000"/>
                            </a:schemeClr>
                          </a:solidFill>
                          <a:latin typeface="EC Square Sans Pro"/>
                        </a:rPr>
                        <a:t>CEF-Energy</a:t>
                      </a:r>
                    </a:p>
                  </a:txBody>
                  <a:tcPr>
                    <a:solidFill>
                      <a:schemeClr val="bg2"/>
                    </a:solidFill>
                  </a:tcPr>
                </a:tc>
                <a:tc>
                  <a:txBody>
                    <a:bodyPr/>
                    <a:lstStyle/>
                    <a:p>
                      <a:r>
                        <a:rPr lang="en-IE" sz="1600" b="0">
                          <a:solidFill>
                            <a:schemeClr val="accent1">
                              <a:lumMod val="49000"/>
                            </a:schemeClr>
                          </a:solidFill>
                          <a:latin typeface="EC Square Sans Pro"/>
                        </a:rPr>
                        <a:t>€</a:t>
                      </a:r>
                      <a:r>
                        <a:rPr lang="en-IE" sz="1600" b="0" baseline="0">
                          <a:solidFill>
                            <a:schemeClr val="accent1">
                              <a:lumMod val="49000"/>
                            </a:schemeClr>
                          </a:solidFill>
                          <a:latin typeface="EC Square Sans Pro"/>
                        </a:rPr>
                        <a:t>  5.8 billion</a:t>
                      </a:r>
                      <a:endParaRPr lang="en-IE" sz="1600" b="0">
                        <a:solidFill>
                          <a:schemeClr val="accent1">
                            <a:lumMod val="49000"/>
                          </a:schemeClr>
                        </a:solidFill>
                        <a:latin typeface="EC Square Sans Pro"/>
                      </a:endParaRPr>
                    </a:p>
                  </a:txBody>
                  <a:tcPr>
                    <a:solidFill>
                      <a:schemeClr val="bg2"/>
                    </a:solidFill>
                  </a:tcPr>
                </a:tc>
                <a:extLst>
                  <a:ext uri="{0D108BD9-81ED-4DB2-BD59-A6C34878D82A}">
                    <a16:rowId xmlns:a16="http://schemas.microsoft.com/office/drawing/2014/main" val="3186433822"/>
                  </a:ext>
                </a:extLst>
              </a:tr>
              <a:tr h="392329">
                <a:tc>
                  <a:txBody>
                    <a:bodyPr/>
                    <a:lstStyle/>
                    <a:p>
                      <a:r>
                        <a:rPr lang="en-IE" sz="1600" b="0">
                          <a:solidFill>
                            <a:schemeClr val="accent1">
                              <a:lumMod val="49000"/>
                            </a:schemeClr>
                          </a:solidFill>
                          <a:latin typeface="EC Square Sans Pro"/>
                        </a:rPr>
                        <a:t>CEF</a:t>
                      </a:r>
                      <a:r>
                        <a:rPr lang="en-IE" sz="1600" b="0" baseline="0">
                          <a:solidFill>
                            <a:schemeClr val="accent1">
                              <a:lumMod val="49000"/>
                            </a:schemeClr>
                          </a:solidFill>
                          <a:latin typeface="EC Square Sans Pro"/>
                        </a:rPr>
                        <a:t>-Transport</a:t>
                      </a:r>
                      <a:endParaRPr lang="en-IE" sz="1600" b="0">
                        <a:solidFill>
                          <a:schemeClr val="accent1">
                            <a:lumMod val="49000"/>
                          </a:schemeClr>
                        </a:solidFill>
                        <a:latin typeface="EC Square Sans Pro"/>
                      </a:endParaRPr>
                    </a:p>
                  </a:txBody>
                  <a:tcPr>
                    <a:solidFill>
                      <a:schemeClr val="bg2"/>
                    </a:solidFill>
                  </a:tcPr>
                </a:tc>
                <a:tc>
                  <a:txBody>
                    <a:bodyPr/>
                    <a:lstStyle/>
                    <a:p>
                      <a:r>
                        <a:rPr lang="en-IE" sz="1600" b="0">
                          <a:solidFill>
                            <a:schemeClr val="accent1">
                              <a:lumMod val="49000"/>
                            </a:schemeClr>
                          </a:solidFill>
                          <a:latin typeface="EC Square Sans Pro"/>
                        </a:rPr>
                        <a:t>€ 25.8 billion</a:t>
                      </a:r>
                    </a:p>
                  </a:txBody>
                  <a:tcPr>
                    <a:solidFill>
                      <a:schemeClr val="bg2"/>
                    </a:solidFill>
                  </a:tcPr>
                </a:tc>
                <a:extLst>
                  <a:ext uri="{0D108BD9-81ED-4DB2-BD59-A6C34878D82A}">
                    <a16:rowId xmlns:a16="http://schemas.microsoft.com/office/drawing/2014/main" val="2896804441"/>
                  </a:ext>
                </a:extLst>
              </a:tr>
            </a:tbl>
          </a:graphicData>
        </a:graphic>
      </p:graphicFrame>
      <p:cxnSp>
        <p:nvCxnSpPr>
          <p:cNvPr id="5" name="Straight Arrow Connector 4">
            <a:extLst>
              <a:ext uri="{FF2B5EF4-FFF2-40B4-BE49-F238E27FC236}">
                <a16:creationId xmlns:a16="http://schemas.microsoft.com/office/drawing/2014/main" id="{A02B15B5-1B16-89AC-CDF8-0AA6A3A87B9F}"/>
              </a:ext>
            </a:extLst>
          </p:cNvPr>
          <p:cNvCxnSpPr/>
          <p:nvPr/>
        </p:nvCxnSpPr>
        <p:spPr>
          <a:xfrm>
            <a:off x="10435250" y="1308586"/>
            <a:ext cx="0" cy="357891"/>
          </a:xfrm>
          <a:prstGeom prst="straightConnector1">
            <a:avLst/>
          </a:prstGeom>
          <a:ln>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BE823C4F-8DB7-DE26-B111-46DB8ECDAE7B}"/>
              </a:ext>
            </a:extLst>
          </p:cNvPr>
          <p:cNvSpPr>
            <a:spLocks noGrp="1"/>
          </p:cNvSpPr>
          <p:nvPr>
            <p:ph type="sldNum" sz="quarter" idx="12"/>
          </p:nvPr>
        </p:nvSpPr>
        <p:spPr/>
        <p:txBody>
          <a:bodyPr/>
          <a:lstStyle/>
          <a:p>
            <a:fld id="{F46C79FD-C571-418B-AB0F-5EE936C85276}" type="slidenum">
              <a:rPr lang="en-GB" smtClean="0">
                <a:solidFill>
                  <a:srgbClr val="1F3864"/>
                </a:solidFill>
                <a:latin typeface="EC Square Sans Pro"/>
              </a:rPr>
              <a:t>50</a:t>
            </a:fld>
            <a:endParaRPr lang="en-GB">
              <a:solidFill>
                <a:srgbClr val="1F3864"/>
              </a:solidFill>
              <a:latin typeface="EC Square Sans Pro"/>
            </a:endParaRPr>
          </a:p>
        </p:txBody>
      </p:sp>
      <p:graphicFrame>
        <p:nvGraphicFramePr>
          <p:cNvPr id="7" name="Table 6">
            <a:extLst>
              <a:ext uri="{FF2B5EF4-FFF2-40B4-BE49-F238E27FC236}">
                <a16:creationId xmlns:a16="http://schemas.microsoft.com/office/drawing/2014/main" id="{95BB98BE-C80E-7137-ADE0-1CEA89B94B29}"/>
              </a:ext>
            </a:extLst>
          </p:cNvPr>
          <p:cNvGraphicFramePr>
            <a:graphicFrameLocks noGrp="1"/>
          </p:cNvGraphicFramePr>
          <p:nvPr/>
        </p:nvGraphicFramePr>
        <p:xfrm>
          <a:off x="4857750" y="5675203"/>
          <a:ext cx="2218906" cy="579120"/>
        </p:xfrm>
        <a:graphic>
          <a:graphicData uri="http://schemas.openxmlformats.org/drawingml/2006/table">
            <a:tbl>
              <a:tblPr firstRow="1" bandRow="1">
                <a:tableStyleId>{21E4AEA4-8DFA-4A89-87EB-49C32662AFE0}</a:tableStyleId>
              </a:tblPr>
              <a:tblGrid>
                <a:gridCol w="2218906">
                  <a:extLst>
                    <a:ext uri="{9D8B030D-6E8A-4147-A177-3AD203B41FA5}">
                      <a16:colId xmlns:a16="http://schemas.microsoft.com/office/drawing/2014/main" val="3796476136"/>
                    </a:ext>
                  </a:extLst>
                </a:gridCol>
              </a:tblGrid>
              <a:tr h="392329">
                <a:tc>
                  <a:txBody>
                    <a:bodyPr/>
                    <a:lstStyle/>
                    <a:p>
                      <a:pPr algn="ctr"/>
                      <a:r>
                        <a:rPr lang="en-IE" sz="1600" b="1">
                          <a:solidFill>
                            <a:schemeClr val="bg1"/>
                          </a:solidFill>
                        </a:rPr>
                        <a:t>HaDEA</a:t>
                      </a:r>
                      <a:r>
                        <a:rPr lang="en-IE" sz="1600" b="1" baseline="0">
                          <a:solidFill>
                            <a:schemeClr val="bg1"/>
                          </a:solidFill>
                        </a:rPr>
                        <a:t> </a:t>
                      </a:r>
                      <a:br>
                        <a:rPr lang="en-IE" sz="1600" b="1" baseline="0">
                          <a:solidFill>
                            <a:schemeClr val="bg1"/>
                          </a:solidFill>
                        </a:rPr>
                      </a:br>
                      <a:r>
                        <a:rPr lang="en-IE" sz="1600" b="1" baseline="0">
                          <a:solidFill>
                            <a:schemeClr val="bg1"/>
                          </a:solidFill>
                        </a:rPr>
                        <a:t>implements</a:t>
                      </a:r>
                      <a:endParaRPr lang="en-IE" sz="1600" b="1">
                        <a:solidFill>
                          <a:schemeClr val="bg1"/>
                        </a:solidFill>
                      </a:endParaRPr>
                    </a:p>
                  </a:txBody>
                  <a:tcPr>
                    <a:solidFill>
                      <a:schemeClr val="tx2"/>
                    </a:solidFill>
                  </a:tcPr>
                </a:tc>
                <a:extLst>
                  <a:ext uri="{0D108BD9-81ED-4DB2-BD59-A6C34878D82A}">
                    <a16:rowId xmlns:a16="http://schemas.microsoft.com/office/drawing/2014/main" val="3104007373"/>
                  </a:ext>
                </a:extLst>
              </a:tr>
            </a:tbl>
          </a:graphicData>
        </a:graphic>
      </p:graphicFrame>
    </p:spTree>
    <p:extLst>
      <p:ext uri="{BB962C8B-B14F-4D97-AF65-F5344CB8AC3E}">
        <p14:creationId xmlns:p14="http://schemas.microsoft.com/office/powerpoint/2010/main" val="7253775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46767" y="228663"/>
            <a:ext cx="8298095" cy="825165"/>
          </a:xfrm>
        </p:spPr>
        <p:txBody>
          <a:bodyPr>
            <a:normAutofit/>
          </a:bodyPr>
          <a:lstStyle/>
          <a:p>
            <a:pPr algn="ctr"/>
            <a:r>
              <a:rPr lang="en-IE" sz="3200" b="1">
                <a:solidFill>
                  <a:schemeClr val="accent1">
                    <a:lumMod val="76000"/>
                  </a:schemeClr>
                </a:solidFill>
                <a:latin typeface="EC Square Sans Pro"/>
                <a:ea typeface="+mj-lt"/>
                <a:cs typeface="+mj-lt"/>
              </a:rPr>
              <a:t>Overview of CEF-Digital calls 2024 (Call-4)</a:t>
            </a:r>
          </a:p>
        </p:txBody>
      </p:sp>
      <p:graphicFrame>
        <p:nvGraphicFramePr>
          <p:cNvPr id="22" name="Table 21"/>
          <p:cNvGraphicFramePr>
            <a:graphicFrameLocks noGrp="1"/>
          </p:cNvGraphicFramePr>
          <p:nvPr>
            <p:extLst>
              <p:ext uri="{D42A27DB-BD31-4B8C-83A1-F6EECF244321}">
                <p14:modId xmlns:p14="http://schemas.microsoft.com/office/powerpoint/2010/main" val="3202976108"/>
              </p:ext>
            </p:extLst>
          </p:nvPr>
        </p:nvGraphicFramePr>
        <p:xfrm>
          <a:off x="1096866" y="1051517"/>
          <a:ext cx="10022459" cy="4866091"/>
        </p:xfrm>
        <a:graphic>
          <a:graphicData uri="http://schemas.openxmlformats.org/drawingml/2006/table">
            <a:tbl>
              <a:tblPr firstRow="1" bandRow="1">
                <a:tableStyleId>{5C22544A-7EE6-4342-B048-85BDC9FD1C3A}</a:tableStyleId>
              </a:tblPr>
              <a:tblGrid>
                <a:gridCol w="2780030">
                  <a:extLst>
                    <a:ext uri="{9D8B030D-6E8A-4147-A177-3AD203B41FA5}">
                      <a16:colId xmlns:a16="http://schemas.microsoft.com/office/drawing/2014/main" val="233393943"/>
                    </a:ext>
                  </a:extLst>
                </a:gridCol>
                <a:gridCol w="4726516">
                  <a:extLst>
                    <a:ext uri="{9D8B030D-6E8A-4147-A177-3AD203B41FA5}">
                      <a16:colId xmlns:a16="http://schemas.microsoft.com/office/drawing/2014/main" val="1079423685"/>
                    </a:ext>
                  </a:extLst>
                </a:gridCol>
                <a:gridCol w="2515913">
                  <a:extLst>
                    <a:ext uri="{9D8B030D-6E8A-4147-A177-3AD203B41FA5}">
                      <a16:colId xmlns:a16="http://schemas.microsoft.com/office/drawing/2014/main" val="1266719619"/>
                    </a:ext>
                  </a:extLst>
                </a:gridCol>
              </a:tblGrid>
              <a:tr h="294418">
                <a:tc>
                  <a:txBody>
                    <a:bodyPr/>
                    <a:lstStyle/>
                    <a:p>
                      <a:r>
                        <a:rPr lang="en-IE" sz="2800"/>
                        <a:t>Calls</a:t>
                      </a:r>
                    </a:p>
                  </a:txBody>
                  <a:tcPr>
                    <a:solidFill>
                      <a:schemeClr val="tx2"/>
                    </a:solidFill>
                  </a:tcPr>
                </a:tc>
                <a:tc>
                  <a:txBody>
                    <a:bodyPr/>
                    <a:lstStyle/>
                    <a:p>
                      <a:r>
                        <a:rPr lang="en-IE" sz="2800"/>
                        <a:t>Topics</a:t>
                      </a:r>
                    </a:p>
                  </a:txBody>
                  <a:tcPr>
                    <a:solidFill>
                      <a:schemeClr val="tx2"/>
                    </a:solidFill>
                  </a:tcPr>
                </a:tc>
                <a:tc>
                  <a:txBody>
                    <a:bodyPr/>
                    <a:lstStyle/>
                    <a:p>
                      <a:r>
                        <a:rPr lang="en-IE" sz="2800"/>
                        <a:t>Budget </a:t>
                      </a:r>
                      <a:br>
                        <a:rPr lang="en-IE" sz="2800"/>
                      </a:br>
                      <a:r>
                        <a:rPr lang="en-IE" sz="2800"/>
                        <a:t>(M EUR)</a:t>
                      </a:r>
                    </a:p>
                  </a:txBody>
                  <a:tcPr>
                    <a:solidFill>
                      <a:schemeClr val="tx2"/>
                    </a:solidFill>
                  </a:tcPr>
                </a:tc>
                <a:extLst>
                  <a:ext uri="{0D108BD9-81ED-4DB2-BD59-A6C34878D82A}">
                    <a16:rowId xmlns:a16="http://schemas.microsoft.com/office/drawing/2014/main" val="1041868975"/>
                  </a:ext>
                </a:extLst>
              </a:tr>
              <a:tr h="5537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solidFill>
                            <a:schemeClr val="accent1">
                              <a:lumMod val="49000"/>
                            </a:schemeClr>
                          </a:solidFill>
                          <a:latin typeface="EC Square Sans Pro"/>
                        </a:rPr>
                        <a:t>5G Large Scale Pilots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a:solidFill>
                          <a:schemeClr val="accent1">
                            <a:lumMod val="49000"/>
                          </a:schemeClr>
                        </a:solidFill>
                        <a:latin typeface="EC Square Sans Pro"/>
                      </a:endParaRPr>
                    </a:p>
                  </a:txBody>
                  <a:tcPr anchor="ctr">
                    <a:solidFill>
                      <a:schemeClr val="accent5">
                        <a:lumMod val="20000"/>
                        <a:lumOff val="80000"/>
                      </a:scheme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1" i="0">
                          <a:solidFill>
                            <a:schemeClr val="accent1">
                              <a:lumMod val="49000"/>
                            </a:schemeClr>
                          </a:solidFill>
                          <a:latin typeface="EC Square Sans Pro"/>
                        </a:rPr>
                        <a:t>5G Coverage along Transport Corridors</a:t>
                      </a:r>
                      <a:endParaRPr lang="en-IE" sz="1600" b="1" i="0">
                        <a:solidFill>
                          <a:schemeClr val="accent1">
                            <a:lumMod val="49000"/>
                          </a:schemeClr>
                        </a:solidFill>
                        <a:latin typeface="EC Square Sans Pro"/>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tab pos="357188" algn="l"/>
                        </a:tabLst>
                        <a:defRPr/>
                      </a:pPr>
                      <a:r>
                        <a:rPr lang="en-IE" sz="1400" b="0" i="0" kern="1200">
                          <a:solidFill>
                            <a:schemeClr val="accent1">
                              <a:lumMod val="49000"/>
                            </a:schemeClr>
                          </a:solidFill>
                          <a:latin typeface="EC Square Sans Pro"/>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tab pos="357188" algn="l"/>
                        </a:tabLst>
                        <a:defRPr/>
                      </a:pPr>
                      <a:r>
                        <a:rPr lang="en-IE" sz="1400" b="0" i="0" kern="1200">
                          <a:solidFill>
                            <a:schemeClr val="accent1">
                              <a:lumMod val="49000"/>
                            </a:schemeClr>
                          </a:solidFill>
                          <a:latin typeface="EC Square Sans Pro"/>
                          <a:ea typeface="+mn-ea"/>
                          <a:cs typeface="+mn-cs"/>
                        </a:rPr>
                        <a:t>	</a:t>
                      </a:r>
                      <a:r>
                        <a:rPr lang="en-IE" sz="1400" b="0" i="1" kern="1200">
                          <a:solidFill>
                            <a:schemeClr val="accent1">
                              <a:lumMod val="49000"/>
                            </a:schemeClr>
                          </a:solidFill>
                          <a:latin typeface="EC Square Sans Pro"/>
                          <a:ea typeface="+mn-ea"/>
                          <a:cs typeface="+mn-cs"/>
                        </a:rPr>
                        <a:t>CEF-DIG-2024-5GLSP-</a:t>
                      </a:r>
                      <a:r>
                        <a:rPr lang="en-IE" sz="1400" b="0" i="1">
                          <a:solidFill>
                            <a:schemeClr val="accent1">
                              <a:lumMod val="49000"/>
                            </a:schemeClr>
                          </a:solidFill>
                          <a:latin typeface="EC Square Sans Pro"/>
                        </a:rPr>
                        <a:t>CORRIDORS-</a:t>
                      </a:r>
                      <a:r>
                        <a:rPr lang="en-IE" sz="1400" b="1" i="1">
                          <a:solidFill>
                            <a:schemeClr val="accent1">
                              <a:lumMod val="49000"/>
                            </a:schemeClr>
                          </a:solidFill>
                          <a:latin typeface="EC Square Sans Pro"/>
                        </a:rPr>
                        <a:t>WORKS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IE" sz="1400" b="0" i="1">
                        <a:solidFill>
                          <a:schemeClr val="accent1">
                            <a:lumMod val="49000"/>
                          </a:schemeClr>
                        </a:solidFill>
                        <a:latin typeface="EC Square Sans Pro"/>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sz="1600" b="1" i="0">
                          <a:solidFill>
                            <a:schemeClr val="accent1">
                              <a:lumMod val="49000"/>
                            </a:schemeClr>
                          </a:solidFill>
                          <a:latin typeface="EC Square Sans Pro"/>
                        </a:rPr>
                        <a:t>5G</a:t>
                      </a:r>
                      <a:r>
                        <a:rPr lang="en-IE" sz="1600" b="1" i="0" baseline="0">
                          <a:solidFill>
                            <a:schemeClr val="accent1">
                              <a:lumMod val="49000"/>
                            </a:schemeClr>
                          </a:solidFill>
                          <a:latin typeface="EC Square Sans Pro"/>
                        </a:rPr>
                        <a:t> &amp; Edge for Smart Communities</a:t>
                      </a:r>
                      <a:endParaRPr lang="en-IE" sz="1600" b="1" i="0">
                        <a:solidFill>
                          <a:schemeClr val="accent1">
                            <a:lumMod val="49000"/>
                          </a:schemeClr>
                        </a:solidFill>
                        <a:latin typeface="EC Square Sans Pro"/>
                      </a:endParaRPr>
                    </a:p>
                    <a:p>
                      <a:pPr marL="0" marR="0" lvl="0" indent="0" algn="l" defTabSz="357188" rtl="0" eaLnBrk="1" fontAlgn="auto" latinLnBrk="0" hangingPunct="1">
                        <a:lnSpc>
                          <a:spcPct val="100000"/>
                        </a:lnSpc>
                        <a:spcBef>
                          <a:spcPts val="0"/>
                        </a:spcBef>
                        <a:spcAft>
                          <a:spcPts val="0"/>
                        </a:spcAft>
                        <a:buClrTx/>
                        <a:buSzTx/>
                        <a:buFont typeface="Arial" panose="020B0604020202020204" pitchFamily="34" charset="0"/>
                        <a:buNone/>
                        <a:tabLst/>
                        <a:defRPr/>
                      </a:pPr>
                      <a:r>
                        <a:rPr lang="en-IE" sz="1400" b="0" i="0" kern="1200">
                          <a:solidFill>
                            <a:schemeClr val="accent1">
                              <a:lumMod val="49000"/>
                            </a:schemeClr>
                          </a:solidFill>
                          <a:latin typeface="EC Square Sans Pro"/>
                          <a:ea typeface="+mn-ea"/>
                          <a:cs typeface="+mn-cs"/>
                        </a:rPr>
                        <a:t>	</a:t>
                      </a:r>
                    </a:p>
                    <a:p>
                      <a:pPr marL="0" marR="0" lvl="0" indent="0" algn="l" defTabSz="357188" rtl="0" eaLnBrk="1" fontAlgn="auto" latinLnBrk="0" hangingPunct="1">
                        <a:lnSpc>
                          <a:spcPct val="100000"/>
                        </a:lnSpc>
                        <a:spcBef>
                          <a:spcPts val="0"/>
                        </a:spcBef>
                        <a:spcAft>
                          <a:spcPts val="0"/>
                        </a:spcAft>
                        <a:buClrTx/>
                        <a:buSzTx/>
                        <a:buFont typeface="Arial" panose="020B0604020202020204" pitchFamily="34" charset="0"/>
                        <a:buNone/>
                        <a:tabLst/>
                        <a:defRPr/>
                      </a:pPr>
                      <a:r>
                        <a:rPr lang="en-IE" sz="1400" b="0" i="0" kern="1200">
                          <a:solidFill>
                            <a:schemeClr val="accent1">
                              <a:lumMod val="49000"/>
                            </a:schemeClr>
                          </a:solidFill>
                          <a:latin typeface="EC Square Sans Pro"/>
                          <a:ea typeface="+mn-ea"/>
                          <a:cs typeface="+mn-cs"/>
                        </a:rPr>
                        <a:t>	</a:t>
                      </a:r>
                      <a:r>
                        <a:rPr lang="en-IE" sz="1400" b="0" i="1" kern="1200">
                          <a:solidFill>
                            <a:schemeClr val="accent1">
                              <a:lumMod val="49000"/>
                            </a:schemeClr>
                          </a:solidFill>
                          <a:latin typeface="EC Square Sans Pro"/>
                          <a:ea typeface="+mn-ea"/>
                          <a:cs typeface="+mn-cs"/>
                        </a:rPr>
                        <a:t>CEF-DIG-2024-5GLSP-</a:t>
                      </a:r>
                      <a:r>
                        <a:rPr lang="en-IE" sz="1400" b="0" i="1">
                          <a:solidFill>
                            <a:schemeClr val="accent1">
                              <a:lumMod val="49000"/>
                            </a:schemeClr>
                          </a:solidFill>
                          <a:latin typeface="EC Square Sans Pro"/>
                        </a:rPr>
                        <a:t>SMARTCOM-</a:t>
                      </a:r>
                      <a:r>
                        <a:rPr lang="en-IE" sz="1400" b="1" i="1">
                          <a:solidFill>
                            <a:schemeClr val="accent1">
                              <a:lumMod val="49000"/>
                            </a:schemeClr>
                          </a:solidFill>
                          <a:latin typeface="EC Square Sans Pro"/>
                        </a:rPr>
                        <a:t>WORKS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600" b="0">
                        <a:solidFill>
                          <a:schemeClr val="accent1">
                            <a:lumMod val="49000"/>
                          </a:schemeClr>
                        </a:solidFill>
                        <a:latin typeface="EC Square Sans Pro"/>
                      </a:endParaRPr>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IE" sz="2000" b="1">
                        <a:solidFill>
                          <a:schemeClr val="accent1">
                            <a:lumMod val="49000"/>
                          </a:schemeClr>
                        </a:solidFill>
                        <a:latin typeface="EC Square Sans Pro"/>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IE" sz="2000" b="1">
                        <a:solidFill>
                          <a:schemeClr val="accent1">
                            <a:lumMod val="49000"/>
                          </a:schemeClr>
                        </a:solidFill>
                        <a:latin typeface="EC Square Sans Pro"/>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IE" sz="2000" b="1">
                          <a:solidFill>
                            <a:schemeClr val="accent1">
                              <a:lumMod val="49000"/>
                            </a:schemeClr>
                          </a:solidFill>
                          <a:latin typeface="EC Square Sans Pro"/>
                        </a:rPr>
                        <a:t>105</a:t>
                      </a:r>
                    </a:p>
                  </a:txBody>
                  <a:tcPr>
                    <a:solidFill>
                      <a:schemeClr val="accent5">
                        <a:lumMod val="20000"/>
                        <a:lumOff val="80000"/>
                      </a:schemeClr>
                    </a:solidFill>
                  </a:tcPr>
                </a:tc>
                <a:extLst>
                  <a:ext uri="{0D108BD9-81ED-4DB2-BD59-A6C34878D82A}">
                    <a16:rowId xmlns:a16="http://schemas.microsoft.com/office/drawing/2014/main" val="671077291"/>
                  </a:ext>
                </a:extLst>
              </a:tr>
              <a:tr h="8780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solidFill>
                            <a:schemeClr val="accent1">
                              <a:lumMod val="49000"/>
                            </a:schemeClr>
                          </a:solidFill>
                          <a:latin typeface="EC Square Sans Pro"/>
                        </a:rPr>
                        <a:t>Backbone connectivity for</a:t>
                      </a:r>
                      <a:br>
                        <a:rPr lang="en-US" sz="1600" b="1">
                          <a:solidFill>
                            <a:schemeClr val="accent1">
                              <a:lumMod val="49000"/>
                            </a:schemeClr>
                          </a:solidFill>
                          <a:latin typeface="EC Square Sans Pro"/>
                        </a:rPr>
                      </a:br>
                      <a:r>
                        <a:rPr lang="en-US" sz="1600" b="1">
                          <a:solidFill>
                            <a:schemeClr val="accent1">
                              <a:lumMod val="49000"/>
                            </a:schemeClr>
                          </a:solidFill>
                          <a:latin typeface="EC Square Sans Pro"/>
                        </a:rPr>
                        <a:t>Digital Global Gateways</a:t>
                      </a:r>
                    </a:p>
                  </a:txBody>
                  <a:tcPr anchor="ctr">
                    <a:solidFill>
                      <a:schemeClr val="accent5">
                        <a:lumMod val="20000"/>
                        <a:lumOff val="80000"/>
                      </a:scheme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sz="1400" b="0" i="1" kern="1200">
                          <a:solidFill>
                            <a:schemeClr val="accent1">
                              <a:lumMod val="49000"/>
                            </a:schemeClr>
                          </a:solidFill>
                          <a:latin typeface="EC Square Sans Pro"/>
                          <a:ea typeface="+mn-ea"/>
                          <a:cs typeface="+mn-cs"/>
                        </a:rPr>
                        <a:t>CEF-DIG-2024-GATEWAYS-</a:t>
                      </a:r>
                      <a:r>
                        <a:rPr lang="en-IE" sz="1400" b="1" i="1" kern="1200">
                          <a:solidFill>
                            <a:schemeClr val="accent1">
                              <a:lumMod val="49000"/>
                            </a:schemeClr>
                          </a:solidFill>
                          <a:latin typeface="EC Square Sans Pro"/>
                          <a:ea typeface="+mn-ea"/>
                          <a:cs typeface="+mn-cs"/>
                        </a:rPr>
                        <a:t>WORKS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IE" sz="1400" b="0" i="1" kern="1200">
                        <a:solidFill>
                          <a:schemeClr val="accent1">
                            <a:lumMod val="49000"/>
                          </a:schemeClr>
                        </a:solidFill>
                        <a:latin typeface="EC Square Sans Pro"/>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sz="1400" b="0" i="1" kern="1200">
                          <a:solidFill>
                            <a:schemeClr val="accent1">
                              <a:lumMod val="49000"/>
                            </a:schemeClr>
                          </a:solidFill>
                          <a:latin typeface="EC Square Sans Pro"/>
                          <a:ea typeface="+mn-ea"/>
                          <a:cs typeface="+mn-cs"/>
                        </a:rPr>
                        <a:t>CEF-DIG-2024-GATEWAYS-</a:t>
                      </a:r>
                      <a:r>
                        <a:rPr lang="en-IE" sz="1400" b="1" i="1" kern="1200">
                          <a:solidFill>
                            <a:schemeClr val="accent1">
                              <a:lumMod val="49000"/>
                            </a:schemeClr>
                          </a:solidFill>
                          <a:latin typeface="EC Square Sans Pro"/>
                          <a:ea typeface="+mn-ea"/>
                          <a:cs typeface="+mn-cs"/>
                        </a:rPr>
                        <a:t>STUDIES</a:t>
                      </a:r>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2000" b="1">
                          <a:solidFill>
                            <a:schemeClr val="accent1">
                              <a:lumMod val="49000"/>
                            </a:schemeClr>
                          </a:solidFill>
                          <a:latin typeface="EC Square Sans Pro"/>
                        </a:rPr>
                        <a:t>128</a:t>
                      </a:r>
                    </a:p>
                  </a:txBody>
                  <a:tcPr anchor="ctr">
                    <a:solidFill>
                      <a:schemeClr val="accent5">
                        <a:lumMod val="20000"/>
                        <a:lumOff val="80000"/>
                      </a:schemeClr>
                    </a:solidFill>
                  </a:tcPr>
                </a:tc>
                <a:extLst>
                  <a:ext uri="{0D108BD9-81ED-4DB2-BD59-A6C34878D82A}">
                    <a16:rowId xmlns:a16="http://schemas.microsoft.com/office/drawing/2014/main" val="1659805485"/>
                  </a:ext>
                </a:extLst>
              </a:tr>
              <a:tr h="6858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600" b="1" kern="1200">
                          <a:solidFill>
                            <a:schemeClr val="accent1">
                              <a:lumMod val="49000"/>
                            </a:schemeClr>
                          </a:solidFill>
                          <a:latin typeface="EC Square Sans Pro"/>
                          <a:ea typeface="+mn-ea"/>
                          <a:cs typeface="+mn-cs"/>
                        </a:rPr>
                        <a:t>EuroQCI</a:t>
                      </a:r>
                    </a:p>
                  </a:txBody>
                  <a:tcPr anchor="ctr">
                    <a:solidFill>
                      <a:schemeClr val="accent5">
                        <a:lumMod val="20000"/>
                        <a:lumOff val="80000"/>
                      </a:scheme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1" kern="1200">
                          <a:solidFill>
                            <a:schemeClr val="accent1">
                              <a:lumMod val="49000"/>
                            </a:schemeClr>
                          </a:solidFill>
                          <a:latin typeface="EC Square Sans Pro"/>
                          <a:ea typeface="+mn-ea"/>
                          <a:cs typeface="+mn-cs"/>
                        </a:rPr>
                        <a:t>CEF-DIG-2024-EUROQCI-</a:t>
                      </a:r>
                      <a:r>
                        <a:rPr lang="en-US" sz="1400" b="1" i="1" kern="1200">
                          <a:solidFill>
                            <a:schemeClr val="accent1">
                              <a:lumMod val="49000"/>
                            </a:schemeClr>
                          </a:solidFill>
                          <a:latin typeface="EC Square Sans Pro"/>
                          <a:ea typeface="+mn-ea"/>
                          <a:cs typeface="+mn-cs"/>
                        </a:rPr>
                        <a:t>WORKS</a:t>
                      </a:r>
                      <a:endParaRPr lang="en-IE" sz="1400" b="1" i="1" kern="1200">
                        <a:solidFill>
                          <a:schemeClr val="accent1">
                            <a:lumMod val="49000"/>
                          </a:schemeClr>
                        </a:solidFill>
                        <a:latin typeface="EC Square Sans Pro"/>
                        <a:ea typeface="+mn-ea"/>
                        <a:cs typeface="+mn-cs"/>
                      </a:endParaRPr>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2000" b="1" kern="1200">
                          <a:solidFill>
                            <a:schemeClr val="accent1">
                              <a:lumMod val="49000"/>
                            </a:schemeClr>
                          </a:solidFill>
                          <a:latin typeface="EC Square Sans Pro"/>
                          <a:ea typeface="+mn-ea"/>
                          <a:cs typeface="+mn-cs"/>
                        </a:rPr>
                        <a:t>90</a:t>
                      </a:r>
                    </a:p>
                  </a:txBody>
                  <a:tcPr anchor="ctr">
                    <a:solidFill>
                      <a:schemeClr val="accent5">
                        <a:lumMod val="20000"/>
                        <a:lumOff val="80000"/>
                      </a:schemeClr>
                    </a:solidFill>
                  </a:tcPr>
                </a:tc>
                <a:extLst>
                  <a:ext uri="{0D108BD9-81ED-4DB2-BD59-A6C34878D82A}">
                    <a16:rowId xmlns:a16="http://schemas.microsoft.com/office/drawing/2014/main" val="2810248661"/>
                  </a:ext>
                </a:extLst>
              </a:tr>
              <a:tr h="4676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2000" b="1">
                          <a:solidFill>
                            <a:srgbClr val="FF0000"/>
                          </a:solidFill>
                          <a:latin typeface="EC Square Sans Pro"/>
                        </a:rPr>
                        <a:t>TOTAL</a:t>
                      </a:r>
                      <a:endParaRPr lang="en-IE" sz="2000" b="1">
                        <a:solidFill>
                          <a:srgbClr val="FF0000"/>
                        </a:solidFill>
                        <a:latin typeface="EC Square Sans Pro"/>
                      </a:endParaRPr>
                    </a:p>
                  </a:txBody>
                  <a:tcP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1600" b="1">
                        <a:solidFill>
                          <a:srgbClr val="FF0000"/>
                        </a:solidFill>
                        <a:latin typeface="EC Square Sans Pro"/>
                      </a:endParaRP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2000" b="1">
                          <a:solidFill>
                            <a:srgbClr val="FF0000"/>
                          </a:solidFill>
                          <a:latin typeface="EC Square Sans Pro"/>
                        </a:rPr>
                        <a:t>323</a:t>
                      </a:r>
                    </a:p>
                  </a:txBody>
                  <a:tcPr>
                    <a:solidFill>
                      <a:schemeClr val="accent5">
                        <a:lumMod val="20000"/>
                        <a:lumOff val="80000"/>
                      </a:schemeClr>
                    </a:solidFill>
                  </a:tcPr>
                </a:tc>
                <a:extLst>
                  <a:ext uri="{0D108BD9-81ED-4DB2-BD59-A6C34878D82A}">
                    <a16:rowId xmlns:a16="http://schemas.microsoft.com/office/drawing/2014/main" val="2831078331"/>
                  </a:ext>
                </a:extLst>
              </a:tr>
            </a:tbl>
          </a:graphicData>
        </a:graphic>
      </p:graphicFrame>
      <p:sp>
        <p:nvSpPr>
          <p:cNvPr id="2" name="Slide Number Placeholder 1">
            <a:extLst>
              <a:ext uri="{FF2B5EF4-FFF2-40B4-BE49-F238E27FC236}">
                <a16:creationId xmlns:a16="http://schemas.microsoft.com/office/drawing/2014/main" id="{D0B9AA54-624E-BA38-3C8E-81DAC196638D}"/>
              </a:ext>
            </a:extLst>
          </p:cNvPr>
          <p:cNvSpPr>
            <a:spLocks noGrp="1"/>
          </p:cNvSpPr>
          <p:nvPr>
            <p:ph type="sldNum" sz="quarter" idx="12"/>
          </p:nvPr>
        </p:nvSpPr>
        <p:spPr/>
        <p:txBody>
          <a:bodyPr/>
          <a:lstStyle/>
          <a:p>
            <a:fld id="{F46C79FD-C571-418B-AB0F-5EE936C85276}" type="slidenum">
              <a:rPr lang="en-GB" smtClean="0"/>
              <a:t>51</a:t>
            </a:fld>
            <a:endParaRPr lang="en-GB"/>
          </a:p>
        </p:txBody>
      </p:sp>
    </p:spTree>
    <p:extLst>
      <p:ext uri="{BB962C8B-B14F-4D97-AF65-F5344CB8AC3E}">
        <p14:creationId xmlns:p14="http://schemas.microsoft.com/office/powerpoint/2010/main" val="17728203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577975" y="373687"/>
            <a:ext cx="5044612" cy="1351248"/>
          </a:xfrm>
        </p:spPr>
        <p:txBody>
          <a:bodyPr>
            <a:normAutofit/>
          </a:bodyPr>
          <a:lstStyle/>
          <a:p>
            <a:r>
              <a:rPr lang="en-IE" sz="3200" b="1">
                <a:solidFill>
                  <a:schemeClr val="accent1">
                    <a:lumMod val="76000"/>
                  </a:schemeClr>
                </a:solidFill>
                <a:latin typeface="EC Square Sans Pro"/>
                <a:ea typeface="+mj-lt"/>
                <a:cs typeface="+mj-lt"/>
              </a:rPr>
              <a:t>Call-4: Indicative Timeline</a:t>
            </a:r>
            <a:r>
              <a:rPr lang="en-IE" sz="3200" b="1">
                <a:solidFill>
                  <a:srgbClr val="1F3864"/>
                </a:solidFill>
                <a:latin typeface="EC Square Sans Pro"/>
                <a:ea typeface="+mj-lt"/>
                <a:cs typeface="+mj-lt"/>
              </a:rPr>
              <a:t> </a:t>
            </a:r>
          </a:p>
        </p:txBody>
      </p:sp>
      <p:graphicFrame>
        <p:nvGraphicFramePr>
          <p:cNvPr id="2" name="Table 1">
            <a:extLst>
              <a:ext uri="{FF2B5EF4-FFF2-40B4-BE49-F238E27FC236}">
                <a16:creationId xmlns:a16="http://schemas.microsoft.com/office/drawing/2014/main" id="{264B1DFC-B0FF-4849-B3B5-3DE587CE9B8A}"/>
              </a:ext>
            </a:extLst>
          </p:cNvPr>
          <p:cNvGraphicFramePr>
            <a:graphicFrameLocks noGrp="1"/>
          </p:cNvGraphicFramePr>
          <p:nvPr>
            <p:extLst>
              <p:ext uri="{D42A27DB-BD31-4B8C-83A1-F6EECF244321}">
                <p14:modId xmlns:p14="http://schemas.microsoft.com/office/powerpoint/2010/main" val="1968354940"/>
              </p:ext>
            </p:extLst>
          </p:nvPr>
        </p:nvGraphicFramePr>
        <p:xfrm>
          <a:off x="1137863" y="1534524"/>
          <a:ext cx="9924586" cy="3779520"/>
        </p:xfrm>
        <a:graphic>
          <a:graphicData uri="http://schemas.openxmlformats.org/drawingml/2006/table">
            <a:tbl>
              <a:tblPr bandRow="1">
                <a:tableStyleId>{FABFCF23-3B69-468F-B69F-88F6DE6A72F2}</a:tableStyleId>
              </a:tblPr>
              <a:tblGrid>
                <a:gridCol w="5495431">
                  <a:extLst>
                    <a:ext uri="{9D8B030D-6E8A-4147-A177-3AD203B41FA5}">
                      <a16:colId xmlns:a16="http://schemas.microsoft.com/office/drawing/2014/main" val="2191725645"/>
                    </a:ext>
                  </a:extLst>
                </a:gridCol>
                <a:gridCol w="4429155">
                  <a:extLst>
                    <a:ext uri="{9D8B030D-6E8A-4147-A177-3AD203B41FA5}">
                      <a16:colId xmlns:a16="http://schemas.microsoft.com/office/drawing/2014/main" val="1064910049"/>
                    </a:ext>
                  </a:extLst>
                </a:gridCol>
              </a:tblGrid>
              <a:tr h="427610">
                <a:tc>
                  <a:txBody>
                    <a:bodyPr/>
                    <a:lstStyle/>
                    <a:p>
                      <a:pPr algn="ctr"/>
                      <a:r>
                        <a:rPr lang="en-GB" sz="2000">
                          <a:solidFill>
                            <a:schemeClr val="accent1">
                              <a:lumMod val="49000"/>
                            </a:schemeClr>
                          </a:solidFill>
                          <a:latin typeface="EC Square Sans Pro"/>
                        </a:rPr>
                        <a:t>Call opening</a:t>
                      </a:r>
                    </a:p>
                  </a:txBody>
                  <a:tcPr marL="137160" marR="137160" marT="137160" marB="137160" anchor="ctr"/>
                </a:tc>
                <a:tc>
                  <a:txBody>
                    <a:bodyPr/>
                    <a:lstStyle/>
                    <a:p>
                      <a:pPr marL="0" indent="0" algn="ctr"/>
                      <a:r>
                        <a:rPr lang="en-GB" sz="2000" baseline="0" noProof="0">
                          <a:solidFill>
                            <a:schemeClr val="accent1">
                              <a:lumMod val="49000"/>
                            </a:schemeClr>
                          </a:solidFill>
                          <a:latin typeface="EC Square Sans Pro"/>
                        </a:rPr>
                        <a:t>22 October 2024</a:t>
                      </a:r>
                    </a:p>
                  </a:txBody>
                  <a:tcPr marL="137160" marR="137160" marT="137160" marB="137160" anchor="ctr"/>
                </a:tc>
                <a:extLst>
                  <a:ext uri="{0D108BD9-81ED-4DB2-BD59-A6C34878D82A}">
                    <a16:rowId xmlns:a16="http://schemas.microsoft.com/office/drawing/2014/main" val="772611505"/>
                  </a:ext>
                </a:extLst>
              </a:tr>
              <a:tr h="427610">
                <a:tc>
                  <a:txBody>
                    <a:bodyPr/>
                    <a:lstStyle/>
                    <a:p>
                      <a:pPr algn="ctr"/>
                      <a:r>
                        <a:rPr lang="en-IE" sz="2000" noProof="0">
                          <a:solidFill>
                            <a:schemeClr val="accent1">
                              <a:lumMod val="49000"/>
                            </a:schemeClr>
                          </a:solidFill>
                          <a:latin typeface="EC Square Sans Pro"/>
                          <a:hlinkClick r:id="rId2">
                            <a:extLst>
                              <a:ext uri="{A12FA001-AC4F-418D-AE19-62706E023703}">
                                <ahyp:hlinkClr xmlns:ahyp="http://schemas.microsoft.com/office/drawing/2018/hyperlinkcolor" xmlns="" val="tx"/>
                              </a:ext>
                            </a:extLst>
                          </a:hlinkClick>
                        </a:rPr>
                        <a:t>CEF Digital Information Day</a:t>
                      </a:r>
                      <a:endParaRPr lang="en-GB" sz="2000">
                        <a:solidFill>
                          <a:schemeClr val="accent1">
                            <a:lumMod val="49000"/>
                          </a:schemeClr>
                        </a:solidFill>
                        <a:latin typeface="EC Square Sans Pro"/>
                        <a:hlinkClick r:id="rId2">
                          <a:extLst>
                            <a:ext uri="{A12FA001-AC4F-418D-AE19-62706E023703}">
                              <ahyp:hlinkClr xmlns:ahyp="http://schemas.microsoft.com/office/drawing/2018/hyperlinkcolor" xmlns="" val="tx"/>
                            </a:ext>
                          </a:extLst>
                        </a:hlinkClick>
                      </a:endParaRPr>
                    </a:p>
                  </a:txBody>
                  <a:tcPr marL="137160" marR="137160" marT="137160" marB="137160" anchor="ctr"/>
                </a:tc>
                <a:tc>
                  <a:txBody>
                    <a:bodyPr/>
                    <a:lstStyle/>
                    <a:p>
                      <a:pPr marL="0" indent="0" algn="ctr"/>
                      <a:r>
                        <a:rPr lang="en-GB" sz="2000" baseline="0" noProof="0">
                          <a:solidFill>
                            <a:schemeClr val="accent1">
                              <a:lumMod val="49000"/>
                            </a:schemeClr>
                          </a:solidFill>
                          <a:latin typeface="EC Square Sans Pro"/>
                        </a:rPr>
                        <a:t>12 November 2024</a:t>
                      </a:r>
                    </a:p>
                  </a:txBody>
                  <a:tcPr marL="137160" marR="137160" marT="137160" marB="137160" anchor="ctr"/>
                </a:tc>
                <a:extLst>
                  <a:ext uri="{0D108BD9-81ED-4DB2-BD59-A6C34878D82A}">
                    <a16:rowId xmlns:a16="http://schemas.microsoft.com/office/drawing/2014/main" val="1036504335"/>
                  </a:ext>
                </a:extLst>
              </a:tr>
              <a:tr h="67087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000" u="none" strike="noStrike" kern="1200" baseline="0">
                          <a:solidFill>
                            <a:schemeClr val="accent1">
                              <a:lumMod val="49000"/>
                            </a:schemeClr>
                          </a:solidFill>
                          <a:latin typeface="EC Square Sans Pro"/>
                        </a:rPr>
                        <a:t>Call Closing</a:t>
                      </a:r>
                      <a:endParaRPr lang="en-GB" sz="2000" b="1" u="none" strike="noStrike" kern="1200" baseline="0">
                        <a:solidFill>
                          <a:schemeClr val="accent1">
                            <a:lumMod val="49000"/>
                          </a:schemeClr>
                        </a:solidFill>
                        <a:latin typeface="EC Square Sans Pro"/>
                      </a:endParaRPr>
                    </a:p>
                  </a:txBody>
                  <a:tcPr marL="137160" marR="137160" marT="137160" marB="13716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000" b="1" baseline="0" noProof="0">
                          <a:solidFill>
                            <a:srgbClr val="FF0000"/>
                          </a:solidFill>
                          <a:latin typeface="EC Square Sans Pro"/>
                        </a:rPr>
                        <a:t>13 February </a:t>
                      </a:r>
                      <a:r>
                        <a:rPr lang="en-GB" sz="2000" b="1" noProof="0">
                          <a:solidFill>
                            <a:srgbClr val="FF0000"/>
                          </a:solidFill>
                          <a:latin typeface="EC Square Sans Pro"/>
                        </a:rPr>
                        <a:t>2025</a:t>
                      </a:r>
                    </a:p>
                    <a:p>
                      <a:pPr marL="0" marR="0" indent="0" algn="ctr" defTabSz="914400" rtl="0" eaLnBrk="1" fontAlgn="auto" latinLnBrk="0" hangingPunct="1">
                        <a:lnSpc>
                          <a:spcPct val="100000"/>
                        </a:lnSpc>
                        <a:spcBef>
                          <a:spcPts val="0"/>
                        </a:spcBef>
                        <a:spcAft>
                          <a:spcPts val="0"/>
                        </a:spcAft>
                        <a:buClrTx/>
                        <a:buSzTx/>
                        <a:buFontTx/>
                        <a:buNone/>
                        <a:tabLst/>
                        <a:defRPr/>
                      </a:pPr>
                      <a:r>
                        <a:rPr lang="fr-BE" sz="2000" b="1" baseline="0" noProof="0">
                          <a:solidFill>
                            <a:srgbClr val="FF0000"/>
                          </a:solidFill>
                          <a:latin typeface="EC Square Sans Pro"/>
                        </a:rPr>
                        <a:t>17:00 (CET)</a:t>
                      </a:r>
                    </a:p>
                  </a:txBody>
                  <a:tcPr marL="137160" marR="137160" marT="137160" marB="137160" anchor="ctr"/>
                </a:tc>
                <a:extLst>
                  <a:ext uri="{0D108BD9-81ED-4DB2-BD59-A6C34878D82A}">
                    <a16:rowId xmlns:a16="http://schemas.microsoft.com/office/drawing/2014/main" val="3662030146"/>
                  </a:ext>
                </a:extLst>
              </a:tr>
              <a:tr h="426257">
                <a:tc>
                  <a:txBody>
                    <a:bodyPr/>
                    <a:lstStyle/>
                    <a:p>
                      <a:pPr algn="ctr"/>
                      <a:r>
                        <a:rPr lang="en-GB" sz="2000" u="none" strike="noStrike" kern="1200" baseline="0">
                          <a:solidFill>
                            <a:schemeClr val="accent1">
                              <a:lumMod val="49000"/>
                            </a:schemeClr>
                          </a:solidFill>
                          <a:latin typeface="EC Square Sans Pro"/>
                        </a:rPr>
                        <a:t>Evaluation &amp; Selection of proposals 	</a:t>
                      </a:r>
                      <a:endParaRPr lang="en-GB" sz="2000" b="0" i="0" u="none" strike="noStrike" kern="1200" baseline="0">
                        <a:solidFill>
                          <a:schemeClr val="accent1">
                            <a:lumMod val="49000"/>
                          </a:schemeClr>
                        </a:solidFill>
                        <a:latin typeface="EC Square Sans Pro"/>
                        <a:ea typeface="+mn-ea"/>
                        <a:cs typeface="+mn-cs"/>
                      </a:endParaRPr>
                    </a:p>
                  </a:txBody>
                  <a:tcPr marL="137160" marR="137160" marT="137160" marB="13716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000" u="none" strike="noStrike" kern="1200" baseline="0" noProof="0">
                          <a:solidFill>
                            <a:schemeClr val="accent1">
                              <a:lumMod val="49000"/>
                            </a:schemeClr>
                          </a:solidFill>
                          <a:latin typeface="EC Square Sans Pro"/>
                        </a:rPr>
                        <a:t>Febr. – Sept. 2025</a:t>
                      </a:r>
                      <a:endParaRPr lang="en-GB" sz="2000" b="0" i="0" u="none" strike="noStrike" kern="1200" baseline="0" noProof="0">
                        <a:solidFill>
                          <a:schemeClr val="accent1">
                            <a:lumMod val="49000"/>
                          </a:schemeClr>
                        </a:solidFill>
                        <a:latin typeface="EC Square Sans Pro"/>
                        <a:ea typeface="+mn-ea"/>
                        <a:cs typeface="+mn-cs"/>
                      </a:endParaRPr>
                    </a:p>
                  </a:txBody>
                  <a:tcPr marL="137160" marR="137160" marT="137160" marB="137160" anchor="ctr"/>
                </a:tc>
                <a:extLst>
                  <a:ext uri="{0D108BD9-81ED-4DB2-BD59-A6C34878D82A}">
                    <a16:rowId xmlns:a16="http://schemas.microsoft.com/office/drawing/2014/main" val="2750553463"/>
                  </a:ext>
                </a:extLst>
              </a:tr>
              <a:tr h="46182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u="none" strike="noStrike" kern="1200" baseline="0">
                          <a:solidFill>
                            <a:schemeClr val="accent1">
                              <a:lumMod val="49000"/>
                            </a:schemeClr>
                          </a:solidFill>
                          <a:latin typeface="EC Square Sans Pro"/>
                        </a:rPr>
                        <a:t>Information to applicants</a:t>
                      </a:r>
                      <a:endParaRPr lang="en-GB" sz="2000" b="0" i="0" u="none" strike="noStrike" kern="1200" baseline="0">
                        <a:solidFill>
                          <a:schemeClr val="accent1">
                            <a:lumMod val="49000"/>
                          </a:schemeClr>
                        </a:solidFill>
                        <a:latin typeface="EC Square Sans Pro"/>
                        <a:ea typeface="+mn-ea"/>
                        <a:cs typeface="+mn-cs"/>
                      </a:endParaRPr>
                    </a:p>
                  </a:txBody>
                  <a:tcPr marL="137160" marR="137160" marT="137160" marB="137160" anchor="ctr"/>
                </a:tc>
                <a:tc>
                  <a:txBody>
                    <a:bodyPr/>
                    <a:lstStyle/>
                    <a:p>
                      <a:pPr marL="0" algn="ctr" defTabSz="914400" rtl="0" eaLnBrk="1" latinLnBrk="0" hangingPunct="1"/>
                      <a:r>
                        <a:rPr lang="en-GB" sz="2000" u="none" strike="noStrike" kern="1200" baseline="0" noProof="0">
                          <a:solidFill>
                            <a:schemeClr val="accent1">
                              <a:lumMod val="49000"/>
                            </a:schemeClr>
                          </a:solidFill>
                          <a:latin typeface="EC Square Sans Pro"/>
                          <a:ea typeface="+mn-ea"/>
                          <a:cs typeface="+mn-cs"/>
                        </a:rPr>
                        <a:t>August 2025</a:t>
                      </a:r>
                    </a:p>
                  </a:txBody>
                  <a:tcPr marL="137160" marR="137160" marT="137160" marB="137160" anchor="ctr"/>
                </a:tc>
                <a:extLst>
                  <a:ext uri="{0D108BD9-81ED-4DB2-BD59-A6C34878D82A}">
                    <a16:rowId xmlns:a16="http://schemas.microsoft.com/office/drawing/2014/main" val="1767611698"/>
                  </a:ext>
                </a:extLst>
              </a:tr>
              <a:tr h="417433">
                <a:tc>
                  <a:txBody>
                    <a:bodyPr/>
                    <a:lstStyle/>
                    <a:p>
                      <a:pPr algn="ctr"/>
                      <a:r>
                        <a:rPr lang="en-GB" sz="2000" u="none" strike="noStrike" kern="1200" baseline="0">
                          <a:solidFill>
                            <a:schemeClr val="accent1">
                              <a:lumMod val="49000"/>
                            </a:schemeClr>
                          </a:solidFill>
                          <a:latin typeface="EC Square Sans Pro"/>
                        </a:rPr>
                        <a:t>Grant agreement preparation &amp; signature</a:t>
                      </a:r>
                      <a:endParaRPr lang="en-GB" sz="2000" b="0" i="0" u="none" strike="noStrike" kern="1200" baseline="0">
                        <a:solidFill>
                          <a:schemeClr val="accent1">
                            <a:lumMod val="49000"/>
                          </a:schemeClr>
                        </a:solidFill>
                        <a:latin typeface="EC Square Sans Pro"/>
                        <a:ea typeface="+mn-ea"/>
                        <a:cs typeface="+mn-cs"/>
                      </a:endParaRPr>
                    </a:p>
                  </a:txBody>
                  <a:tcPr marL="137160" marR="137160" marT="137160" marB="137160" anchor="ctr">
                    <a:lnB w="12700" cap="flat" cmpd="sng" algn="ctr">
                      <a:solidFill>
                        <a:schemeClr val="tx1"/>
                      </a:solidFill>
                      <a:prstDash val="solid"/>
                      <a:round/>
                      <a:headEnd type="none" w="med" len="med"/>
                      <a:tailEnd type="none" w="med" len="med"/>
                    </a:lnB>
                  </a:tcPr>
                </a:tc>
                <a:tc>
                  <a:txBody>
                    <a:bodyPr/>
                    <a:lstStyle/>
                    <a:p>
                      <a:pPr algn="ctr"/>
                      <a:r>
                        <a:rPr lang="en-GB" sz="2000" u="none" strike="noStrike" kern="1200" baseline="0" noProof="0">
                          <a:solidFill>
                            <a:schemeClr val="accent1">
                              <a:lumMod val="49000"/>
                            </a:schemeClr>
                          </a:solidFill>
                          <a:latin typeface="EC Square Sans Pro"/>
                        </a:rPr>
                        <a:t>August – Nov. 2025</a:t>
                      </a:r>
                    </a:p>
                  </a:txBody>
                  <a:tcPr marL="137160" marR="137160" marT="137160" marB="13716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14316370"/>
                  </a:ext>
                </a:extLst>
              </a:tr>
            </a:tbl>
          </a:graphicData>
        </a:graphic>
      </p:graphicFrame>
    </p:spTree>
    <p:extLst>
      <p:ext uri="{BB962C8B-B14F-4D97-AF65-F5344CB8AC3E}">
        <p14:creationId xmlns:p14="http://schemas.microsoft.com/office/powerpoint/2010/main" val="17089769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E5B0B-847D-8ACA-3526-8448DF67F0A8}"/>
              </a:ext>
            </a:extLst>
          </p:cNvPr>
          <p:cNvSpPr>
            <a:spLocks noGrp="1"/>
          </p:cNvSpPr>
          <p:nvPr>
            <p:ph type="ctrTitle"/>
          </p:nvPr>
        </p:nvSpPr>
        <p:spPr>
          <a:xfrm>
            <a:off x="2857070" y="3323272"/>
            <a:ext cx="7150002" cy="2149523"/>
          </a:xfrm>
        </p:spPr>
        <p:txBody>
          <a:bodyPr/>
          <a:lstStyle/>
          <a:p>
            <a:pPr algn="ctr"/>
            <a:r>
              <a:rPr lang="en-IE" sz="4800" b="1">
                <a:solidFill>
                  <a:srgbClr val="FFD966"/>
                </a:solidFill>
                <a:latin typeface="EC Square Sans Pro"/>
                <a:ea typeface="Calibri Light"/>
                <a:cs typeface="Calibri Light"/>
              </a:rPr>
              <a:t>Evaluation Process and Award Criteria</a:t>
            </a:r>
            <a:endParaRPr lang="en-US"/>
          </a:p>
        </p:txBody>
      </p:sp>
    </p:spTree>
    <p:extLst>
      <p:ext uri="{BB962C8B-B14F-4D97-AF65-F5344CB8AC3E}">
        <p14:creationId xmlns:p14="http://schemas.microsoft.com/office/powerpoint/2010/main" val="39750955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70722" y="122278"/>
            <a:ext cx="11221278" cy="1189948"/>
          </a:xfrm>
        </p:spPr>
        <p:txBody>
          <a:bodyPr>
            <a:normAutofit/>
          </a:bodyPr>
          <a:lstStyle/>
          <a:p>
            <a:pPr>
              <a:lnSpc>
                <a:spcPct val="100000"/>
              </a:lnSpc>
              <a:buClr>
                <a:srgbClr val="333399"/>
              </a:buClr>
            </a:pPr>
            <a:r>
              <a:rPr lang="en-IE" altLang="en-US" sz="3200" b="1">
                <a:solidFill>
                  <a:schemeClr val="accent1">
                    <a:lumMod val="76000"/>
                  </a:schemeClr>
                </a:solidFill>
                <a:latin typeface="EC Square Sans Pro"/>
                <a:ea typeface="+mj-lt"/>
                <a:cs typeface="+mj-lt"/>
              </a:rPr>
              <a:t>Evaluation of Proposals</a:t>
            </a:r>
          </a:p>
        </p:txBody>
      </p:sp>
      <p:sp>
        <p:nvSpPr>
          <p:cNvPr id="5" name="Content Placeholder 2"/>
          <p:cNvSpPr txBox="1">
            <a:spLocks/>
          </p:cNvSpPr>
          <p:nvPr/>
        </p:nvSpPr>
        <p:spPr>
          <a:xfrm>
            <a:off x="970722" y="1642820"/>
            <a:ext cx="10013954" cy="4900484"/>
          </a:xfrm>
          <a:prstGeom prst="rect">
            <a:avLst/>
          </a:prstGeom>
          <a:noFill/>
          <a:ln>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1800"/>
              </a:spcAft>
              <a:buClr>
                <a:srgbClr val="0F5494"/>
              </a:buClr>
              <a:buSzTx/>
              <a:buFont typeface="Arial" panose="020B0604020202020204" pitchFamily="34" charset="0"/>
              <a:buChar char="•"/>
              <a:tabLst/>
              <a:defRPr/>
            </a:pPr>
            <a:endParaRPr kumimoji="0" lang="en-GB" sz="2000" b="0" i="0" u="none" strike="noStrike" kern="1200" cap="none" spc="0" normalizeH="0" baseline="0" noProof="0">
              <a:ln>
                <a:noFill/>
              </a:ln>
              <a:solidFill>
                <a:srgbClr val="1F3864"/>
              </a:solidFill>
              <a:effectLst/>
              <a:uLnTx/>
              <a:uFillTx/>
              <a:latin typeface="EC Square Sans Pro"/>
            </a:endParaRPr>
          </a:p>
          <a:p>
            <a:pPr marL="0" marR="0" lvl="0" indent="0" algn="l" defTabSz="914400" rtl="0" eaLnBrk="1" fontAlgn="auto" latinLnBrk="0" hangingPunct="1">
              <a:lnSpc>
                <a:spcPct val="100000"/>
              </a:lnSpc>
              <a:spcBef>
                <a:spcPts val="0"/>
              </a:spcBef>
              <a:spcAft>
                <a:spcPts val="1800"/>
              </a:spcAft>
              <a:buClr>
                <a:srgbClr val="0F5494"/>
              </a:buClr>
              <a:buSzTx/>
              <a:buFont typeface="Arial" panose="020B0604020202020204" pitchFamily="34" charset="0"/>
              <a:buNone/>
              <a:tabLst/>
              <a:defRPr/>
            </a:pPr>
            <a:endParaRPr kumimoji="0" lang="en-GB" sz="2000" b="0" i="0" u="none" strike="noStrike" kern="1200" cap="none" spc="0" normalizeH="0" baseline="0" noProof="0">
              <a:ln>
                <a:noFill/>
              </a:ln>
              <a:solidFill>
                <a:srgbClr val="1F3864"/>
              </a:solidFill>
              <a:effectLst/>
              <a:uLnTx/>
              <a:uFillTx/>
              <a:latin typeface="EC Square Sans Pro"/>
            </a:endParaRPr>
          </a:p>
          <a:p>
            <a:pPr marL="1143000" marR="0" lvl="2" indent="-228600" algn="just" defTabSz="914400" rtl="0" eaLnBrk="1" fontAlgn="auto" latinLnBrk="0" hangingPunct="1">
              <a:lnSpc>
                <a:spcPct val="100000"/>
              </a:lnSpc>
              <a:spcBef>
                <a:spcPts val="0"/>
              </a:spcBef>
              <a:spcAft>
                <a:spcPts val="1200"/>
              </a:spcAft>
              <a:buClr>
                <a:srgbClr val="034EA2"/>
              </a:buClr>
              <a:buSzTx/>
              <a:buFont typeface="Arial" panose="020B0604020202020204" pitchFamily="34" charset="0"/>
              <a:buChar char="•"/>
              <a:tabLst/>
              <a:defRPr/>
            </a:pPr>
            <a:endParaRPr kumimoji="0" lang="en-GB" sz="2400" b="0" i="0" u="none" strike="noStrike" kern="1200" cap="none" spc="0" normalizeH="0" baseline="0" noProof="0">
              <a:ln>
                <a:noFill/>
              </a:ln>
              <a:solidFill>
                <a:srgbClr val="1F3864"/>
              </a:solidFill>
              <a:effectLst/>
              <a:uLnTx/>
              <a:uFillTx/>
              <a:latin typeface="EC Square Sans Pro"/>
            </a:endParaRPr>
          </a:p>
          <a:p>
            <a:pPr marL="685800" marR="0" lvl="1" indent="-228600" algn="just" defTabSz="914400" rtl="0" eaLnBrk="1" fontAlgn="auto" latinLnBrk="0" hangingPunct="1">
              <a:lnSpc>
                <a:spcPct val="100000"/>
              </a:lnSpc>
              <a:spcBef>
                <a:spcPts val="500"/>
              </a:spcBef>
              <a:spcAft>
                <a:spcPts val="1800"/>
              </a:spcAft>
              <a:buClr>
                <a:srgbClr val="034EA2"/>
              </a:buClr>
              <a:buSzTx/>
              <a:buFont typeface="Arial" panose="020B0604020202020204" pitchFamily="34" charset="0"/>
              <a:buChar char="•"/>
              <a:tabLst/>
              <a:defRPr/>
            </a:pPr>
            <a:endParaRPr kumimoji="0" lang="en-GB" sz="2400" b="0" i="0" u="none" strike="noStrike" kern="1200" cap="none" spc="0" normalizeH="0" baseline="0" noProof="0">
              <a:ln>
                <a:noFill/>
              </a:ln>
              <a:solidFill>
                <a:srgbClr val="1F3864"/>
              </a:solidFill>
              <a:effectLst/>
              <a:uLnTx/>
              <a:uFillTx/>
              <a:latin typeface="EC Square Sans Pro"/>
            </a:endParaRPr>
          </a:p>
        </p:txBody>
      </p:sp>
      <p:graphicFrame>
        <p:nvGraphicFramePr>
          <p:cNvPr id="6" name="Content Placeholder 10"/>
          <p:cNvGraphicFramePr>
            <a:graphicFrameLocks noGrp="1"/>
          </p:cNvGraphicFramePr>
          <p:nvPr>
            <p:ph idx="1"/>
          </p:nvPr>
        </p:nvGraphicFramePr>
        <p:xfrm>
          <a:off x="1837184" y="1749443"/>
          <a:ext cx="8517632" cy="30963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3" name="Content Placeholder 1"/>
          <p:cNvGraphicFramePr>
            <a:graphicFrameLocks/>
          </p:cNvGraphicFramePr>
          <p:nvPr/>
        </p:nvGraphicFramePr>
        <p:xfrm>
          <a:off x="1718881" y="4925144"/>
          <a:ext cx="9716373" cy="115019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Slide Number Placeholder 2"/>
          <p:cNvSpPr>
            <a:spLocks noGrp="1"/>
          </p:cNvSpPr>
          <p:nvPr>
            <p:ph type="sldNum" sz="quarter" idx="12"/>
          </p:nvPr>
        </p:nvSpPr>
        <p:spPr>
          <a:xfrm>
            <a:off x="347282" y="6139153"/>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6C79FD-C571-418B-AB0F-5EE936C85276}" type="slidenum">
              <a:rPr kumimoji="0" lang="en-GB" sz="1200" b="0" i="0" u="none" strike="noStrike" kern="1200" cap="none" spc="0" normalizeH="0" baseline="0" noProof="0" smtClean="0">
                <a:ln>
                  <a:noFill/>
                </a:ln>
                <a:solidFill>
                  <a:srgbClr val="1F3864"/>
                </a:solidFill>
                <a:effectLst/>
                <a:uLnTx/>
                <a:uFillTx/>
                <a:latin typeface="EC Square Sans Pro"/>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srgbClr val="1F3864"/>
              </a:solidFill>
              <a:effectLst/>
              <a:uLnTx/>
              <a:uFillTx/>
              <a:latin typeface="EC Square Sans Pro"/>
            </a:endParaRPr>
          </a:p>
        </p:txBody>
      </p:sp>
      <p:sp>
        <p:nvSpPr>
          <p:cNvPr id="2" name="TextBox 1"/>
          <p:cNvSpPr txBox="1"/>
          <p:nvPr/>
        </p:nvSpPr>
        <p:spPr>
          <a:xfrm>
            <a:off x="2475553" y="5330963"/>
            <a:ext cx="1609823" cy="33855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600" err="1">
                <a:solidFill>
                  <a:srgbClr val="1F3864"/>
                </a:solidFill>
                <a:latin typeface="EC Square Sans Pro"/>
              </a:rPr>
              <a:t>February</a:t>
            </a:r>
            <a:r>
              <a:rPr lang="es-ES" sz="1600">
                <a:solidFill>
                  <a:srgbClr val="1F3864"/>
                </a:solidFill>
                <a:latin typeface="EC Square Sans Pro"/>
              </a:rPr>
              <a:t> 2025</a:t>
            </a:r>
            <a:endParaRPr kumimoji="0" lang="en-IE" sz="1600" b="0" i="0" u="none" strike="noStrike" kern="1200" cap="none" spc="0" normalizeH="0" baseline="0" noProof="0">
              <a:ln>
                <a:noFill/>
              </a:ln>
              <a:solidFill>
                <a:srgbClr val="1F3864"/>
              </a:solidFill>
              <a:effectLst/>
              <a:uLnTx/>
              <a:uFillTx/>
              <a:latin typeface="EC Square Sans Pro"/>
            </a:endParaRPr>
          </a:p>
        </p:txBody>
      </p:sp>
      <p:sp>
        <p:nvSpPr>
          <p:cNvPr id="11" name="TextBox 10"/>
          <p:cNvSpPr txBox="1"/>
          <p:nvPr/>
        </p:nvSpPr>
        <p:spPr>
          <a:xfrm>
            <a:off x="5207100" y="5330963"/>
            <a:ext cx="1973674" cy="33855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600">
                <a:solidFill>
                  <a:srgbClr val="1F3864"/>
                </a:solidFill>
                <a:latin typeface="EC Square Sans Pro"/>
              </a:rPr>
              <a:t>March</a:t>
            </a:r>
            <a:r>
              <a:rPr kumimoji="0" lang="es-ES" sz="1600" b="0" i="0" u="none" strike="noStrike" kern="1200" cap="none" spc="0" normalizeH="0" baseline="0" noProof="0">
                <a:ln>
                  <a:noFill/>
                </a:ln>
                <a:solidFill>
                  <a:srgbClr val="1F3864"/>
                </a:solidFill>
                <a:effectLst/>
                <a:uLnTx/>
                <a:uFillTx/>
                <a:latin typeface="EC Square Sans Pro"/>
              </a:rPr>
              <a:t> – </a:t>
            </a:r>
            <a:r>
              <a:rPr lang="es-ES" sz="1600">
                <a:solidFill>
                  <a:srgbClr val="1F3864"/>
                </a:solidFill>
                <a:latin typeface="EC Square Sans Pro"/>
              </a:rPr>
              <a:t>May</a:t>
            </a:r>
            <a:r>
              <a:rPr kumimoji="0" lang="es-ES" sz="1600" b="0" i="0" u="none" strike="noStrike" kern="1200" cap="none" spc="0" normalizeH="0" baseline="0" noProof="0">
                <a:ln>
                  <a:noFill/>
                </a:ln>
                <a:solidFill>
                  <a:srgbClr val="1F3864"/>
                </a:solidFill>
                <a:effectLst/>
                <a:uLnTx/>
                <a:uFillTx/>
                <a:latin typeface="EC Square Sans Pro"/>
              </a:rPr>
              <a:t> </a:t>
            </a:r>
            <a:r>
              <a:rPr lang="es-ES" sz="1600">
                <a:solidFill>
                  <a:srgbClr val="1F3864"/>
                </a:solidFill>
                <a:latin typeface="EC Square Sans Pro"/>
              </a:rPr>
              <a:t>2025</a:t>
            </a:r>
            <a:endParaRPr kumimoji="0" lang="en-IE" sz="1600" b="0" i="0" u="none" strike="noStrike" kern="1200" cap="none" spc="0" normalizeH="0" baseline="0" noProof="0">
              <a:ln>
                <a:noFill/>
              </a:ln>
              <a:solidFill>
                <a:srgbClr val="1F3864"/>
              </a:solidFill>
              <a:effectLst/>
              <a:uLnTx/>
              <a:uFillTx/>
              <a:latin typeface="EC Square Sans Pro"/>
            </a:endParaRPr>
          </a:p>
        </p:txBody>
      </p:sp>
      <p:sp>
        <p:nvSpPr>
          <p:cNvPr id="12" name="TextBox 11"/>
          <p:cNvSpPr txBox="1"/>
          <p:nvPr/>
        </p:nvSpPr>
        <p:spPr>
          <a:xfrm>
            <a:off x="8302498" y="5330963"/>
            <a:ext cx="1875099" cy="33855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a:ln>
                  <a:noFill/>
                </a:ln>
                <a:solidFill>
                  <a:srgbClr val="1F3864"/>
                </a:solidFill>
                <a:effectLst/>
                <a:uLnTx/>
                <a:uFillTx/>
                <a:latin typeface="EC Square Sans Pro"/>
              </a:rPr>
              <a:t>June - </a:t>
            </a:r>
            <a:r>
              <a:rPr kumimoji="0" lang="es-ES" sz="1600" b="0" i="0" u="none" strike="noStrike" kern="1200" cap="none" spc="0" normalizeH="0" baseline="0" noProof="0" err="1">
                <a:ln>
                  <a:noFill/>
                </a:ln>
                <a:solidFill>
                  <a:srgbClr val="1F3864"/>
                </a:solidFill>
                <a:effectLst/>
                <a:uLnTx/>
                <a:uFillTx/>
                <a:latin typeface="EC Square Sans Pro"/>
              </a:rPr>
              <a:t>July</a:t>
            </a:r>
            <a:r>
              <a:rPr kumimoji="0" lang="es-ES" sz="1600" b="0" i="0" u="none" strike="noStrike" kern="1200" cap="none" spc="0" normalizeH="0" baseline="0" noProof="0">
                <a:ln>
                  <a:noFill/>
                </a:ln>
                <a:solidFill>
                  <a:srgbClr val="1F3864"/>
                </a:solidFill>
                <a:effectLst/>
                <a:uLnTx/>
                <a:uFillTx/>
                <a:latin typeface="EC Square Sans Pro"/>
              </a:rPr>
              <a:t> </a:t>
            </a:r>
            <a:r>
              <a:rPr lang="es-ES" sz="1600">
                <a:solidFill>
                  <a:srgbClr val="1F3864"/>
                </a:solidFill>
                <a:latin typeface="EC Square Sans Pro"/>
              </a:rPr>
              <a:t>2025</a:t>
            </a:r>
            <a:endParaRPr kumimoji="0" lang="en-IE" sz="1600" b="0" i="0" u="none" strike="noStrike" kern="1200" cap="none" spc="0" normalizeH="0" baseline="0" noProof="0">
              <a:ln>
                <a:noFill/>
              </a:ln>
              <a:solidFill>
                <a:srgbClr val="1F3864"/>
              </a:solidFill>
              <a:effectLst/>
              <a:uLnTx/>
              <a:uFillTx/>
              <a:latin typeface="EC Square Sans Pro"/>
            </a:endParaRPr>
          </a:p>
        </p:txBody>
      </p:sp>
    </p:spTree>
    <p:extLst>
      <p:ext uri="{BB962C8B-B14F-4D97-AF65-F5344CB8AC3E}">
        <p14:creationId xmlns:p14="http://schemas.microsoft.com/office/powerpoint/2010/main" val="23621415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0721" y="482859"/>
            <a:ext cx="10515600" cy="782357"/>
          </a:xfrm>
        </p:spPr>
        <p:txBody>
          <a:bodyPr/>
          <a:lstStyle/>
          <a:p>
            <a:r>
              <a:rPr lang="en-IE" altLang="en-US" sz="3200" b="1">
                <a:solidFill>
                  <a:schemeClr val="accent1">
                    <a:lumMod val="76000"/>
                  </a:schemeClr>
                </a:solidFill>
                <a:latin typeface="EC Square Sans Pro"/>
                <a:ea typeface="+mj-lt"/>
                <a:cs typeface="+mj-lt"/>
              </a:rPr>
              <a:t>Final Selection Process</a:t>
            </a:r>
            <a:endParaRPr lang="en-IE" sz="3200" b="1">
              <a:solidFill>
                <a:schemeClr val="accent1">
                  <a:lumMod val="76000"/>
                </a:schemeClr>
              </a:solidFill>
              <a:latin typeface="EC Square Sans Pro"/>
              <a:ea typeface="+mj-lt"/>
              <a:cs typeface="+mj-lt"/>
            </a:endParaRPr>
          </a:p>
        </p:txBody>
      </p:sp>
      <p:graphicFrame>
        <p:nvGraphicFramePr>
          <p:cNvPr id="8" name="Diagram 7"/>
          <p:cNvGraphicFramePr/>
          <p:nvPr/>
        </p:nvGraphicFramePr>
        <p:xfrm>
          <a:off x="970721" y="1659515"/>
          <a:ext cx="9182249" cy="38105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B533E5E4-4B89-B06A-9021-7D3898F20EF3}"/>
              </a:ext>
            </a:extLst>
          </p:cNvPr>
          <p:cNvSpPr txBox="1"/>
          <p:nvPr/>
        </p:nvSpPr>
        <p:spPr>
          <a:xfrm>
            <a:off x="9865566" y="2606650"/>
            <a:ext cx="1786322" cy="1089529"/>
          </a:xfrm>
          <a:prstGeom prst="rect">
            <a:avLst/>
          </a:prstGeom>
          <a:solidFill>
            <a:schemeClr val="accent5">
              <a:lumMod val="20000"/>
              <a:lumOff val="80000"/>
            </a:schemeClr>
          </a:solidFill>
          <a:ln w="28575">
            <a:solidFill>
              <a:srgbClr val="F2700E"/>
            </a:solidFill>
          </a:ln>
        </p:spPr>
        <p:txBody>
          <a:bodyPr wrap="square" lIns="91440" tIns="45720" rIns="91440" bIns="45720" anchor="t">
            <a:spAutoFit/>
          </a:bodyPr>
          <a:lstStyle/>
          <a:p>
            <a:pPr marL="0" lvl="0" algn="ctr" defTabSz="933450">
              <a:lnSpc>
                <a:spcPct val="90000"/>
              </a:lnSpc>
              <a:spcBef>
                <a:spcPct val="0"/>
              </a:spcBef>
              <a:spcAft>
                <a:spcPct val="35000"/>
              </a:spcAft>
              <a:buNone/>
            </a:pPr>
            <a:r>
              <a:rPr lang="en-US">
                <a:solidFill>
                  <a:schemeClr val="accent1">
                    <a:lumMod val="49000"/>
                  </a:schemeClr>
                </a:solidFill>
                <a:latin typeface="EC Square Sans Pro"/>
              </a:rPr>
              <a:t>Information to Applicants: unsuccessful / successful</a:t>
            </a:r>
            <a:endParaRPr lang="en-IE" noProof="0">
              <a:solidFill>
                <a:schemeClr val="accent1">
                  <a:lumMod val="49000"/>
                </a:schemeClr>
              </a:solidFill>
              <a:latin typeface="EC Square Sans Pro"/>
            </a:endParaRPr>
          </a:p>
        </p:txBody>
      </p:sp>
      <p:cxnSp>
        <p:nvCxnSpPr>
          <p:cNvPr id="7" name="Straight Connector 6">
            <a:extLst>
              <a:ext uri="{FF2B5EF4-FFF2-40B4-BE49-F238E27FC236}">
                <a16:creationId xmlns:a16="http://schemas.microsoft.com/office/drawing/2014/main" id="{2A3E6BDF-D309-B07D-7BB1-B02F979D5DE7}"/>
              </a:ext>
            </a:extLst>
          </p:cNvPr>
          <p:cNvCxnSpPr>
            <a:cxnSpLocks/>
          </p:cNvCxnSpPr>
          <p:nvPr/>
        </p:nvCxnSpPr>
        <p:spPr>
          <a:xfrm>
            <a:off x="8792936" y="3151415"/>
            <a:ext cx="106612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2FB1403-668B-7A03-C57C-C9FDF5E2671F}"/>
              </a:ext>
            </a:extLst>
          </p:cNvPr>
          <p:cNvSpPr txBox="1"/>
          <p:nvPr/>
        </p:nvSpPr>
        <p:spPr>
          <a:xfrm rot="16200000">
            <a:off x="-425563" y="2131512"/>
            <a:ext cx="1698173" cy="341632"/>
          </a:xfrm>
          <a:prstGeom prst="rect">
            <a:avLst/>
          </a:prstGeom>
          <a:solidFill>
            <a:schemeClr val="accent5">
              <a:lumMod val="20000"/>
              <a:lumOff val="80000"/>
            </a:schemeClr>
          </a:solidFill>
        </p:spPr>
        <p:txBody>
          <a:bodyPr wrap="square" lIns="91440" tIns="45720" rIns="91440" bIns="45720" anchor="t">
            <a:spAutoFit/>
          </a:bodyPr>
          <a:lstStyle/>
          <a:p>
            <a:pPr marL="0" lvl="0" algn="ctr" defTabSz="933450">
              <a:lnSpc>
                <a:spcPct val="90000"/>
              </a:lnSpc>
              <a:spcBef>
                <a:spcPct val="0"/>
              </a:spcBef>
              <a:spcAft>
                <a:spcPct val="35000"/>
              </a:spcAft>
              <a:buNone/>
            </a:pPr>
            <a:r>
              <a:rPr lang="en-US">
                <a:solidFill>
                  <a:schemeClr val="accent1">
                    <a:lumMod val="49000"/>
                  </a:schemeClr>
                </a:solidFill>
                <a:latin typeface="EC Square Sans Pro"/>
              </a:rPr>
              <a:t>June – July 2025</a:t>
            </a:r>
            <a:endParaRPr lang="en-IE" noProof="0">
              <a:solidFill>
                <a:schemeClr val="accent1">
                  <a:lumMod val="49000"/>
                </a:schemeClr>
              </a:solidFill>
              <a:latin typeface="EC Square Sans Pro"/>
            </a:endParaRPr>
          </a:p>
        </p:txBody>
      </p:sp>
      <p:sp>
        <p:nvSpPr>
          <p:cNvPr id="13" name="TextBox 12">
            <a:extLst>
              <a:ext uri="{FF2B5EF4-FFF2-40B4-BE49-F238E27FC236}">
                <a16:creationId xmlns:a16="http://schemas.microsoft.com/office/drawing/2014/main" id="{7047F8DD-778E-582B-0AB5-EFCC888C9E19}"/>
              </a:ext>
            </a:extLst>
          </p:cNvPr>
          <p:cNvSpPr txBox="1"/>
          <p:nvPr/>
        </p:nvSpPr>
        <p:spPr>
          <a:xfrm rot="16200000">
            <a:off x="182080" y="4197476"/>
            <a:ext cx="2487105" cy="590931"/>
          </a:xfrm>
          <a:prstGeom prst="rect">
            <a:avLst/>
          </a:prstGeom>
          <a:solidFill>
            <a:schemeClr val="accent5">
              <a:lumMod val="20000"/>
              <a:lumOff val="80000"/>
            </a:schemeClr>
          </a:solidFill>
        </p:spPr>
        <p:txBody>
          <a:bodyPr wrap="square" lIns="91440" tIns="45720" rIns="91440" bIns="45720" anchor="t">
            <a:spAutoFit/>
          </a:bodyPr>
          <a:lstStyle/>
          <a:p>
            <a:pPr marL="0" lvl="0" algn="ctr" defTabSz="933450">
              <a:lnSpc>
                <a:spcPct val="90000"/>
              </a:lnSpc>
              <a:spcBef>
                <a:spcPct val="0"/>
              </a:spcBef>
              <a:spcAft>
                <a:spcPct val="35000"/>
              </a:spcAft>
              <a:buNone/>
            </a:pPr>
            <a:r>
              <a:rPr lang="en-US">
                <a:solidFill>
                  <a:schemeClr val="accent1">
                    <a:lumMod val="49000"/>
                  </a:schemeClr>
                </a:solidFill>
                <a:latin typeface="EC Square Sans Pro"/>
              </a:rPr>
              <a:t>August – November 2025</a:t>
            </a:r>
            <a:endParaRPr lang="en-IE" noProof="0">
              <a:solidFill>
                <a:schemeClr val="accent1">
                  <a:lumMod val="49000"/>
                </a:schemeClr>
              </a:solidFill>
              <a:latin typeface="EC Square Sans Pro"/>
              <a:ea typeface="Calibri"/>
              <a:cs typeface="Calibri"/>
            </a:endParaRPr>
          </a:p>
        </p:txBody>
      </p:sp>
    </p:spTree>
    <p:extLst>
      <p:ext uri="{BB962C8B-B14F-4D97-AF65-F5344CB8AC3E}">
        <p14:creationId xmlns:p14="http://schemas.microsoft.com/office/powerpoint/2010/main" val="34728084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838200" y="1508839"/>
            <a:ext cx="10515600" cy="4351338"/>
          </a:xfrm>
        </p:spPr>
        <p:txBody>
          <a:bodyPr vert="horz" lIns="91440" tIns="45720" rIns="91440" bIns="45720" rtlCol="0" anchor="t">
            <a:noAutofit/>
          </a:bodyPr>
          <a:lstStyle/>
          <a:p>
            <a:pPr marL="0" indent="0">
              <a:buNone/>
            </a:pPr>
            <a:r>
              <a:rPr lang="en-IE" noProof="0">
                <a:solidFill>
                  <a:schemeClr val="accent1">
                    <a:lumMod val="49000"/>
                  </a:schemeClr>
                </a:solidFill>
                <a:latin typeface="EC Square Sans Pro"/>
              </a:rPr>
              <a:t>Proposals must </a:t>
            </a:r>
            <a:r>
              <a:rPr lang="en-IE">
                <a:solidFill>
                  <a:schemeClr val="accent1">
                    <a:lumMod val="49000"/>
                  </a:schemeClr>
                </a:solidFill>
                <a:latin typeface="EC Square Sans Pro"/>
              </a:rPr>
              <a:t>be submitted: </a:t>
            </a:r>
            <a:endParaRPr lang="en-IE" noProof="0">
              <a:solidFill>
                <a:schemeClr val="accent1">
                  <a:lumMod val="49000"/>
                </a:schemeClr>
              </a:solidFill>
              <a:latin typeface="EC Square Sans Pro"/>
            </a:endParaRPr>
          </a:p>
          <a:p>
            <a:r>
              <a:rPr lang="en-IE" noProof="0">
                <a:solidFill>
                  <a:schemeClr val="accent1">
                    <a:lumMod val="49000"/>
                  </a:schemeClr>
                </a:solidFill>
                <a:latin typeface="EC Square Sans Pro"/>
              </a:rPr>
              <a:t>by the call deadline, </a:t>
            </a:r>
            <a:r>
              <a:rPr lang="en-IE" i="1" noProof="0">
                <a:solidFill>
                  <a:schemeClr val="accent1">
                    <a:lumMod val="49000"/>
                  </a:schemeClr>
                </a:solidFill>
                <a:latin typeface="EC Square Sans Pro"/>
              </a:rPr>
              <a:t>i.e.</a:t>
            </a:r>
            <a:r>
              <a:rPr lang="en-IE" noProof="0">
                <a:solidFill>
                  <a:schemeClr val="accent1">
                    <a:lumMod val="49000"/>
                  </a:schemeClr>
                </a:solidFill>
                <a:latin typeface="EC Square Sans Pro"/>
              </a:rPr>
              <a:t> </a:t>
            </a:r>
            <a:r>
              <a:rPr lang="en-IE" b="1" noProof="0">
                <a:solidFill>
                  <a:schemeClr val="accent1">
                    <a:lumMod val="49000"/>
                  </a:schemeClr>
                </a:solidFill>
                <a:latin typeface="EC Square Sans Pro"/>
              </a:rPr>
              <a:t>13 February 2025, 17:00 CET (Brussels time);</a:t>
            </a:r>
            <a:endParaRPr lang="en-IE" b="1" noProof="0">
              <a:solidFill>
                <a:schemeClr val="accent1">
                  <a:lumMod val="49000"/>
                </a:schemeClr>
              </a:solidFill>
              <a:latin typeface="EC Square Sans Pro"/>
              <a:cs typeface="Arial"/>
            </a:endParaRPr>
          </a:p>
          <a:p>
            <a:r>
              <a:rPr lang="en-IE">
                <a:solidFill>
                  <a:schemeClr val="accent1">
                    <a:lumMod val="49000"/>
                  </a:schemeClr>
                </a:solidFill>
                <a:latin typeface="EC Square Sans Pro"/>
              </a:rPr>
              <a:t>t</a:t>
            </a:r>
            <a:r>
              <a:rPr lang="en-IE" noProof="0">
                <a:solidFill>
                  <a:schemeClr val="accent1">
                    <a:lumMod val="49000"/>
                  </a:schemeClr>
                </a:solidFill>
                <a:latin typeface="EC Square Sans Pro"/>
              </a:rPr>
              <a:t>hrough the </a:t>
            </a:r>
            <a:r>
              <a:rPr lang="en-IE">
                <a:solidFill>
                  <a:schemeClr val="accent1">
                    <a:lumMod val="49000"/>
                  </a:schemeClr>
                </a:solidFill>
                <a:latin typeface="EC Square Sans Pro"/>
                <a:hlinkClick r:id="rId3">
                  <a:extLst>
                    <a:ext uri="{A12FA001-AC4F-418D-AE19-62706E023703}">
                      <ahyp:hlinkClr xmlns:ahyp="http://schemas.microsoft.com/office/drawing/2018/hyperlinkcolor" xmlns="" val="tx"/>
                    </a:ext>
                  </a:extLst>
                </a:hlinkClick>
              </a:rPr>
              <a:t>Funding &amp; Tenders (F&amp;T) Portal</a:t>
            </a:r>
            <a:r>
              <a:rPr lang="en-IE">
                <a:solidFill>
                  <a:schemeClr val="accent1">
                    <a:lumMod val="49000"/>
                  </a:schemeClr>
                </a:solidFill>
                <a:latin typeface="EC Square Sans Pro"/>
              </a:rPr>
              <a:t>;</a:t>
            </a:r>
            <a:r>
              <a:rPr lang="en-IE" noProof="0">
                <a:solidFill>
                  <a:schemeClr val="accent1">
                    <a:lumMod val="49000"/>
                  </a:schemeClr>
                </a:solidFill>
                <a:latin typeface="EC Square Sans Pro"/>
              </a:rPr>
              <a:t> </a:t>
            </a:r>
            <a:r>
              <a:rPr lang="en-IE" noProof="0">
                <a:latin typeface="EC Square Sans Pro"/>
              </a:rPr>
              <a:t/>
            </a:r>
            <a:br>
              <a:rPr lang="en-IE" noProof="0">
                <a:latin typeface="EC Square Sans Pro"/>
              </a:rPr>
            </a:br>
            <a:r>
              <a:rPr lang="en-IE" noProof="0">
                <a:solidFill>
                  <a:schemeClr val="accent1">
                    <a:lumMod val="49000"/>
                  </a:schemeClr>
                </a:solidFill>
                <a:latin typeface="EC Square Sans Pro"/>
              </a:rPr>
              <a:t>	</a:t>
            </a:r>
            <a:r>
              <a:rPr lang="en-IE" i="1" noProof="0">
                <a:solidFill>
                  <a:schemeClr val="accent1">
                    <a:lumMod val="49000"/>
                  </a:schemeClr>
                </a:solidFill>
                <a:latin typeface="EC Square Sans Pro"/>
              </a:rPr>
              <a:t>NB: paper or e-mail submissions are NOT possible.</a:t>
            </a:r>
            <a:endParaRPr lang="en-IE" i="1" noProof="0">
              <a:solidFill>
                <a:schemeClr val="accent1">
                  <a:lumMod val="49000"/>
                </a:schemeClr>
              </a:solidFill>
              <a:latin typeface="EC Square Sans Pro"/>
              <a:cs typeface="Arial"/>
            </a:endParaRPr>
          </a:p>
          <a:p>
            <a:r>
              <a:rPr lang="en-IE">
                <a:solidFill>
                  <a:schemeClr val="accent1">
                    <a:lumMod val="49000"/>
                  </a:schemeClr>
                </a:solidFill>
                <a:latin typeface="EC Square Sans Pro"/>
              </a:rPr>
              <a:t>readable, accessible and printable;</a:t>
            </a:r>
            <a:endParaRPr lang="en-IE">
              <a:solidFill>
                <a:schemeClr val="accent1">
                  <a:lumMod val="49000"/>
                </a:schemeClr>
              </a:solidFill>
              <a:latin typeface="EC Square Sans Pro"/>
              <a:cs typeface="Arial"/>
            </a:endParaRPr>
          </a:p>
          <a:p>
            <a:r>
              <a:rPr lang="en-IE" noProof="0">
                <a:solidFill>
                  <a:schemeClr val="accent1">
                    <a:lumMod val="49000"/>
                  </a:schemeClr>
                </a:solidFill>
                <a:latin typeface="EC Square Sans Pro"/>
              </a:rPr>
              <a:t>and complete, </a:t>
            </a:r>
            <a:r>
              <a:rPr lang="en-IE" i="1" noProof="0">
                <a:solidFill>
                  <a:schemeClr val="accent1">
                    <a:lumMod val="49000"/>
                  </a:schemeClr>
                </a:solidFill>
                <a:latin typeface="EC Square Sans Pro"/>
              </a:rPr>
              <a:t>i.e.</a:t>
            </a:r>
            <a:r>
              <a:rPr lang="en-IE" noProof="0">
                <a:solidFill>
                  <a:schemeClr val="accent1">
                    <a:lumMod val="49000"/>
                  </a:schemeClr>
                </a:solidFill>
                <a:latin typeface="EC Square Sans Pro"/>
              </a:rPr>
              <a:t> </a:t>
            </a:r>
            <a:r>
              <a:rPr lang="en-IE" b="1" noProof="0">
                <a:solidFill>
                  <a:schemeClr val="accent1">
                    <a:lumMod val="49000"/>
                  </a:schemeClr>
                </a:solidFill>
                <a:latin typeface="EC Square Sans Pro"/>
              </a:rPr>
              <a:t>include all documents and mandatory annexes.</a:t>
            </a:r>
            <a:r>
              <a:rPr lang="en-IE" b="1" noProof="0">
                <a:latin typeface="EC Square Sans Pro"/>
              </a:rPr>
              <a:t/>
            </a:r>
            <a:br>
              <a:rPr lang="en-IE" b="1" noProof="0">
                <a:latin typeface="EC Square Sans Pro"/>
              </a:rPr>
            </a:br>
            <a:r>
              <a:rPr lang="en-IE" b="1" noProof="0">
                <a:solidFill>
                  <a:schemeClr val="accent1">
                    <a:lumMod val="49000"/>
                  </a:schemeClr>
                </a:solidFill>
                <a:latin typeface="EC Square Sans Pro"/>
              </a:rPr>
              <a:t>	</a:t>
            </a:r>
            <a:r>
              <a:rPr lang="en-IE" i="1" noProof="0">
                <a:solidFill>
                  <a:schemeClr val="accent1">
                    <a:lumMod val="49000"/>
                  </a:schemeClr>
                </a:solidFill>
                <a:latin typeface="EC Square Sans Pro"/>
              </a:rPr>
              <a:t>NB: use the templates provided in the Submission System.</a:t>
            </a:r>
            <a:endParaRPr lang="en-IE" i="1" noProof="0">
              <a:solidFill>
                <a:schemeClr val="accent1">
                  <a:lumMod val="49000"/>
                </a:schemeClr>
              </a:solidFill>
              <a:latin typeface="EC Square Sans Pro"/>
              <a:cs typeface="Arial"/>
            </a:endParaRPr>
          </a:p>
        </p:txBody>
      </p:sp>
      <p:sp>
        <p:nvSpPr>
          <p:cNvPr id="4" name="Title 3"/>
          <p:cNvSpPr>
            <a:spLocks noGrp="1"/>
          </p:cNvSpPr>
          <p:nvPr>
            <p:ph type="title"/>
          </p:nvPr>
        </p:nvSpPr>
        <p:spPr/>
        <p:txBody>
          <a:bodyPr>
            <a:normAutofit/>
          </a:bodyPr>
          <a:lstStyle/>
          <a:p>
            <a:r>
              <a:rPr lang="en-IE" sz="3200" b="1">
                <a:solidFill>
                  <a:schemeClr val="accent1">
                    <a:lumMod val="76000"/>
                  </a:schemeClr>
                </a:solidFill>
                <a:latin typeface="EC Square Sans Pro"/>
                <a:ea typeface="+mj-lt"/>
                <a:cs typeface="+mj-lt"/>
              </a:rPr>
              <a:t>Admissibility</a:t>
            </a:r>
          </a:p>
        </p:txBody>
      </p:sp>
      <p:sp>
        <p:nvSpPr>
          <p:cNvPr id="3" name="Slide Number Placeholder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6C79FD-C571-418B-AB0F-5EE936C85276}" type="slidenum">
              <a:rPr kumimoji="0" lang="en-GB" sz="1200" b="0" i="0" u="none" strike="noStrike" kern="1200" cap="none" spc="0" normalizeH="0" baseline="0" noProof="0" smtClean="0">
                <a:ln>
                  <a:noFill/>
                </a:ln>
                <a:solidFill>
                  <a:srgbClr val="4D4D4D">
                    <a:tint val="75000"/>
                  </a:srgb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srgbClr val="4D4D4D">
                  <a:tint val="75000"/>
                </a:srgbClr>
              </a:solidFill>
              <a:effectLst/>
              <a:uLnTx/>
              <a:uFillTx/>
              <a:latin typeface="Arial"/>
              <a:ea typeface="+mn-ea"/>
              <a:cs typeface="+mn-cs"/>
            </a:endParaRPr>
          </a:p>
        </p:txBody>
      </p:sp>
    </p:spTree>
    <p:extLst>
      <p:ext uri="{BB962C8B-B14F-4D97-AF65-F5344CB8AC3E}">
        <p14:creationId xmlns:p14="http://schemas.microsoft.com/office/powerpoint/2010/main" val="41687296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2496" y="1099318"/>
            <a:ext cx="11138773" cy="5097534"/>
          </a:xfrm>
        </p:spPr>
        <p:txBody>
          <a:bodyPr vert="horz" lIns="91440" tIns="45720" rIns="91440" bIns="45720" rtlCol="0" anchor="t">
            <a:noAutofit/>
          </a:bodyPr>
          <a:lstStyle/>
          <a:p>
            <a:pPr>
              <a:spcAft>
                <a:spcPts val="0"/>
              </a:spcAft>
            </a:pPr>
            <a:r>
              <a:rPr lang="en-IE" sz="2000">
                <a:solidFill>
                  <a:schemeClr val="accent1">
                    <a:lumMod val="49000"/>
                  </a:schemeClr>
                </a:solidFill>
                <a:latin typeface="EC Square Sans Pro"/>
              </a:rPr>
              <a:t>Part A: inconsistencies of </a:t>
            </a:r>
            <a:r>
              <a:rPr lang="en-IE" sz="2000" b="1">
                <a:solidFill>
                  <a:schemeClr val="accent1">
                    <a:lumMod val="49000"/>
                  </a:schemeClr>
                </a:solidFill>
                <a:latin typeface="EC Square Sans Pro"/>
              </a:rPr>
              <a:t>budget</a:t>
            </a:r>
            <a:r>
              <a:rPr lang="en-IE" sz="2000">
                <a:solidFill>
                  <a:schemeClr val="accent1">
                    <a:lumMod val="49000"/>
                  </a:schemeClr>
                </a:solidFill>
                <a:latin typeface="EC Square Sans Pro"/>
              </a:rPr>
              <a:t> figures (online) vs detailed budget per Work Package</a:t>
            </a:r>
            <a:endParaRPr lang="en-IE" sz="2000">
              <a:solidFill>
                <a:schemeClr val="accent1">
                  <a:lumMod val="49000"/>
                </a:schemeClr>
              </a:solidFill>
              <a:latin typeface="EC Square Sans Pro"/>
              <a:cs typeface="Arial"/>
            </a:endParaRPr>
          </a:p>
          <a:p>
            <a:pPr marL="0" indent="0">
              <a:spcAft>
                <a:spcPts val="0"/>
              </a:spcAft>
              <a:buNone/>
            </a:pPr>
            <a:endParaRPr lang="en-IE" sz="2000">
              <a:solidFill>
                <a:schemeClr val="accent1">
                  <a:lumMod val="49000"/>
                </a:schemeClr>
              </a:solidFill>
              <a:latin typeface="EC Square Sans Pro"/>
            </a:endParaRPr>
          </a:p>
          <a:p>
            <a:pPr>
              <a:spcAft>
                <a:spcPts val="0"/>
              </a:spcAft>
            </a:pPr>
            <a:r>
              <a:rPr lang="en-IE" sz="2000" noProof="0">
                <a:solidFill>
                  <a:schemeClr val="accent1">
                    <a:lumMod val="49000"/>
                  </a:schemeClr>
                </a:solidFill>
                <a:latin typeface="EC Square Sans Pro"/>
              </a:rPr>
              <a:t>Part B: missing </a:t>
            </a:r>
            <a:r>
              <a:rPr lang="en-IE" sz="2000" b="1" noProof="0">
                <a:solidFill>
                  <a:schemeClr val="accent1">
                    <a:lumMod val="49000"/>
                  </a:schemeClr>
                </a:solidFill>
                <a:latin typeface="EC Square Sans Pro"/>
              </a:rPr>
              <a:t>parts</a:t>
            </a:r>
            <a:r>
              <a:rPr lang="en-IE" sz="2000" noProof="0">
                <a:solidFill>
                  <a:schemeClr val="accent1">
                    <a:lumMod val="49000"/>
                  </a:schemeClr>
                </a:solidFill>
                <a:latin typeface="EC Square Sans Pro"/>
              </a:rPr>
              <a:t> in application form</a:t>
            </a:r>
            <a:r>
              <a:rPr lang="en-IE" sz="2000" noProof="0"/>
              <a:t> </a:t>
            </a:r>
            <a:r>
              <a:rPr lang="en-IE" sz="2000" i="1" noProof="0">
                <a:solidFill>
                  <a:srgbClr val="FF0000"/>
                </a:solidFill>
              </a:rPr>
              <a:t>–&gt; check pdf file before uploading!</a:t>
            </a:r>
            <a:endParaRPr lang="en-IE" sz="2000" i="1" noProof="0">
              <a:solidFill>
                <a:srgbClr val="FF0000"/>
              </a:solidFill>
              <a:cs typeface="Arial"/>
            </a:endParaRPr>
          </a:p>
          <a:p>
            <a:pPr marL="0" indent="0">
              <a:spcAft>
                <a:spcPts val="0"/>
              </a:spcAft>
              <a:buNone/>
            </a:pPr>
            <a:endParaRPr lang="en-IE" sz="2000" noProof="0"/>
          </a:p>
          <a:p>
            <a:pPr>
              <a:spcAft>
                <a:spcPts val="0"/>
              </a:spcAft>
            </a:pPr>
            <a:r>
              <a:rPr lang="en-IE" sz="2000" noProof="0">
                <a:solidFill>
                  <a:schemeClr val="accent1">
                    <a:lumMod val="49000"/>
                  </a:schemeClr>
                </a:solidFill>
                <a:latin typeface="EC Square Sans Pro"/>
              </a:rPr>
              <a:t>Part C: </a:t>
            </a:r>
            <a:r>
              <a:rPr lang="en-IE" sz="2000" b="1" noProof="0">
                <a:solidFill>
                  <a:schemeClr val="accent1">
                    <a:lumMod val="49000"/>
                  </a:schemeClr>
                </a:solidFill>
                <a:latin typeface="EC Square Sans Pro"/>
              </a:rPr>
              <a:t>KPI information</a:t>
            </a:r>
            <a:r>
              <a:rPr lang="en-IE" sz="2000" noProof="0">
                <a:solidFill>
                  <a:schemeClr val="accent1">
                    <a:lumMod val="49000"/>
                  </a:schemeClr>
                </a:solidFill>
                <a:latin typeface="EC Square Sans Pro"/>
              </a:rPr>
              <a:t> (for Works proposals) is incomplete/inconsistent with other parts of the application</a:t>
            </a:r>
            <a:endParaRPr lang="en-IE" sz="2000" noProof="0">
              <a:solidFill>
                <a:schemeClr val="accent1">
                  <a:lumMod val="49000"/>
                </a:schemeClr>
              </a:solidFill>
              <a:latin typeface="EC Square Sans Pro"/>
              <a:cs typeface="Arial"/>
            </a:endParaRPr>
          </a:p>
          <a:p>
            <a:pPr marL="0" indent="0">
              <a:spcAft>
                <a:spcPts val="0"/>
              </a:spcAft>
              <a:buNone/>
            </a:pPr>
            <a:endParaRPr lang="en-IE" sz="2000" noProof="0"/>
          </a:p>
          <a:p>
            <a:pPr>
              <a:spcAft>
                <a:spcPts val="0"/>
              </a:spcAft>
            </a:pPr>
            <a:r>
              <a:rPr lang="en-IE" sz="2000" b="1" noProof="0">
                <a:solidFill>
                  <a:schemeClr val="accent1">
                    <a:lumMod val="49000"/>
                  </a:schemeClr>
                </a:solidFill>
                <a:latin typeface="EC Square Sans Pro"/>
              </a:rPr>
              <a:t>Mandatory annexes </a:t>
            </a:r>
            <a:r>
              <a:rPr lang="en-IE" sz="2000" noProof="0">
                <a:solidFill>
                  <a:schemeClr val="accent1">
                    <a:lumMod val="49000"/>
                  </a:schemeClr>
                </a:solidFill>
                <a:latin typeface="EC Square Sans Pro"/>
              </a:rPr>
              <a:t>(as per call text): </a:t>
            </a:r>
          </a:p>
          <a:p>
            <a:pPr lvl="1">
              <a:spcAft>
                <a:spcPts val="0"/>
              </a:spcAft>
            </a:pPr>
            <a:r>
              <a:rPr lang="en-IE" sz="2000">
                <a:solidFill>
                  <a:schemeClr val="accent1">
                    <a:lumMod val="49000"/>
                  </a:schemeClr>
                </a:solidFill>
                <a:latin typeface="EC Square Sans Pro"/>
              </a:rPr>
              <a:t>Missing </a:t>
            </a:r>
            <a:r>
              <a:rPr lang="en-IE" sz="2000" b="1" noProof="0">
                <a:solidFill>
                  <a:schemeClr val="accent1">
                    <a:lumMod val="49000"/>
                  </a:schemeClr>
                </a:solidFill>
                <a:latin typeface="EC Square Sans Pro"/>
              </a:rPr>
              <a:t>self-declarations, letters,</a:t>
            </a:r>
            <a:r>
              <a:rPr lang="en-IE" sz="2000" noProof="0">
                <a:solidFill>
                  <a:schemeClr val="accent1">
                    <a:lumMod val="49000"/>
                  </a:schemeClr>
                </a:solidFill>
                <a:latin typeface="EC Square Sans Pro"/>
              </a:rPr>
              <a:t> etc. because the F&amp;T Portal “allows” submitting the proposal without them</a:t>
            </a:r>
            <a:r>
              <a:rPr lang="en-IE" sz="2000" noProof="0">
                <a:latin typeface="EC Square Sans Pro"/>
              </a:rPr>
              <a:t> </a:t>
            </a:r>
            <a:r>
              <a:rPr lang="en-IE" sz="2000" i="1" noProof="0">
                <a:solidFill>
                  <a:srgbClr val="FF0000"/>
                </a:solidFill>
                <a:latin typeface="EC Square Sans Pro"/>
              </a:rPr>
              <a:t>–&gt; always check section 5 of the call text !</a:t>
            </a:r>
            <a:endParaRPr lang="en-IE" sz="2000" i="1" noProof="0">
              <a:solidFill>
                <a:srgbClr val="FF0000"/>
              </a:solidFill>
              <a:latin typeface="EC Square Sans Pro"/>
              <a:cs typeface="Arial"/>
            </a:endParaRPr>
          </a:p>
          <a:p>
            <a:pPr lvl="1">
              <a:spcAft>
                <a:spcPts val="0"/>
              </a:spcAft>
            </a:pPr>
            <a:r>
              <a:rPr lang="en-IE" sz="2000" b="1">
                <a:solidFill>
                  <a:schemeClr val="accent1">
                    <a:lumMod val="49000"/>
                  </a:schemeClr>
                </a:solidFill>
                <a:latin typeface="EC Square Sans Pro"/>
              </a:rPr>
              <a:t>Member State agreement</a:t>
            </a:r>
            <a:r>
              <a:rPr lang="en-IE" sz="2000">
                <a:solidFill>
                  <a:schemeClr val="accent1">
                    <a:lumMod val="49000"/>
                  </a:schemeClr>
                </a:solidFill>
                <a:latin typeface="EC Square Sans Pro"/>
              </a:rPr>
              <a:t> not signed (letter of support).</a:t>
            </a:r>
          </a:p>
          <a:p>
            <a:pPr lvl="1">
              <a:spcAft>
                <a:spcPts val="0"/>
              </a:spcAft>
            </a:pPr>
            <a:r>
              <a:rPr lang="en-IE" sz="2000">
                <a:solidFill>
                  <a:schemeClr val="accent1">
                    <a:lumMod val="49000"/>
                  </a:schemeClr>
                </a:solidFill>
                <a:latin typeface="EC Square Sans Pro"/>
              </a:rPr>
              <a:t>Missing </a:t>
            </a:r>
            <a:r>
              <a:rPr lang="en-IE" sz="2000" b="1">
                <a:solidFill>
                  <a:schemeClr val="accent1">
                    <a:lumMod val="49000"/>
                  </a:schemeClr>
                </a:solidFill>
                <a:latin typeface="EC Square Sans Pro"/>
              </a:rPr>
              <a:t>agreements from other concerned Member States, </a:t>
            </a:r>
            <a:r>
              <a:rPr lang="en-IE" sz="2000" i="1">
                <a:solidFill>
                  <a:schemeClr val="accent1">
                    <a:lumMod val="49000"/>
                  </a:schemeClr>
                </a:solidFill>
                <a:latin typeface="EC Square Sans Pro"/>
              </a:rPr>
              <a:t>i.e. </a:t>
            </a:r>
            <a:r>
              <a:rPr lang="en-IE" sz="2000">
                <a:solidFill>
                  <a:schemeClr val="accent1">
                    <a:lumMod val="49000"/>
                  </a:schemeClr>
                </a:solidFill>
                <a:latin typeface="EC Square Sans Pro"/>
              </a:rPr>
              <a:t>those benefitting from the project (not just the Member States of applicant entities); this is required for both Works or Studies applications.</a:t>
            </a:r>
            <a:endParaRPr lang="en-IE" sz="1800">
              <a:solidFill>
                <a:schemeClr val="accent1">
                  <a:lumMod val="49000"/>
                </a:schemeClr>
              </a:solidFill>
              <a:latin typeface="EC Square Sans Pro"/>
              <a:cs typeface="Arial"/>
            </a:endParaRPr>
          </a:p>
          <a:p>
            <a:pPr lvl="1">
              <a:spcAft>
                <a:spcPts val="0"/>
              </a:spcAft>
            </a:pPr>
            <a:r>
              <a:rPr lang="en-IE" sz="2000" noProof="0">
                <a:solidFill>
                  <a:schemeClr val="accent1">
                    <a:lumMod val="49000"/>
                  </a:schemeClr>
                </a:solidFill>
                <a:latin typeface="EC Square Sans Pro"/>
              </a:rPr>
              <a:t>Incomplete </a:t>
            </a:r>
            <a:r>
              <a:rPr lang="en-IE" sz="2000" b="1" noProof="0">
                <a:solidFill>
                  <a:schemeClr val="accent1">
                    <a:lumMod val="49000"/>
                  </a:schemeClr>
                </a:solidFill>
                <a:latin typeface="EC Square Sans Pro"/>
              </a:rPr>
              <a:t>security declarations</a:t>
            </a:r>
            <a:r>
              <a:rPr lang="en-IE" sz="2000" b="1" noProof="0">
                <a:latin typeface="EC Square Sans Pro"/>
              </a:rPr>
              <a:t>  </a:t>
            </a:r>
            <a:r>
              <a:rPr lang="en-IE" sz="2000" i="1" noProof="0">
                <a:solidFill>
                  <a:srgbClr val="FF0000"/>
                </a:solidFill>
                <a:latin typeface="EC Square Sans Pro"/>
              </a:rPr>
              <a:t>–&gt; templates available in 2024 calls</a:t>
            </a:r>
            <a:endParaRPr lang="en-IE" sz="2000" i="1" noProof="0">
              <a:solidFill>
                <a:srgbClr val="FF0000"/>
              </a:solidFill>
              <a:latin typeface="EC Square Sans Pro"/>
              <a:ea typeface="Calibri"/>
              <a:cs typeface="Calibri"/>
            </a:endParaRPr>
          </a:p>
          <a:p>
            <a:pPr marL="457200" lvl="1" indent="0">
              <a:spcAft>
                <a:spcPts val="0"/>
              </a:spcAft>
              <a:buNone/>
            </a:pPr>
            <a:endParaRPr lang="en-IE" sz="1800" i="1" noProof="0">
              <a:solidFill>
                <a:srgbClr val="FF0000"/>
              </a:solidFill>
              <a:latin typeface="EC Square Sans Pro"/>
              <a:cs typeface="Arial"/>
            </a:endParaRPr>
          </a:p>
        </p:txBody>
      </p:sp>
      <p:sp>
        <p:nvSpPr>
          <p:cNvPr id="3" name="Title 2"/>
          <p:cNvSpPr>
            <a:spLocks noGrp="1"/>
          </p:cNvSpPr>
          <p:nvPr>
            <p:ph type="title"/>
          </p:nvPr>
        </p:nvSpPr>
        <p:spPr>
          <a:xfrm>
            <a:off x="970721" y="316605"/>
            <a:ext cx="10515600" cy="782357"/>
          </a:xfrm>
        </p:spPr>
        <p:txBody>
          <a:bodyPr>
            <a:normAutofit/>
          </a:bodyPr>
          <a:lstStyle/>
          <a:p>
            <a:r>
              <a:rPr lang="en-IE" sz="3200" b="1">
                <a:solidFill>
                  <a:schemeClr val="accent1">
                    <a:lumMod val="76000"/>
                  </a:schemeClr>
                </a:solidFill>
                <a:latin typeface="EC Square Sans Pro"/>
                <a:ea typeface="+mj-lt"/>
                <a:cs typeface="+mj-lt"/>
              </a:rPr>
              <a:t>Admissibility – lessons learnt</a:t>
            </a:r>
          </a:p>
        </p:txBody>
      </p:sp>
    </p:spTree>
    <p:extLst>
      <p:ext uri="{BB962C8B-B14F-4D97-AF65-F5344CB8AC3E}">
        <p14:creationId xmlns:p14="http://schemas.microsoft.com/office/powerpoint/2010/main" val="20380590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4632" y="1285545"/>
            <a:ext cx="11087778" cy="4617234"/>
          </a:xfrm>
        </p:spPr>
        <p:txBody>
          <a:bodyPr vert="horz" lIns="91440" tIns="45720" rIns="91440" bIns="45720" rtlCol="0" anchor="t">
            <a:normAutofit/>
          </a:bodyPr>
          <a:lstStyle/>
          <a:p>
            <a:pPr>
              <a:spcAft>
                <a:spcPts val="0"/>
              </a:spcAft>
            </a:pPr>
            <a:endParaRPr lang="en-IE" noProof="0"/>
          </a:p>
          <a:p>
            <a:pPr>
              <a:spcAft>
                <a:spcPts val="0"/>
              </a:spcAft>
            </a:pPr>
            <a:r>
              <a:rPr lang="en-IE" sz="2400">
                <a:solidFill>
                  <a:schemeClr val="accent1">
                    <a:lumMod val="49000"/>
                  </a:schemeClr>
                </a:solidFill>
                <a:latin typeface="EC Square Sans Pro"/>
              </a:rPr>
              <a:t>Proposal is ‘</a:t>
            </a:r>
            <a:r>
              <a:rPr lang="en-IE" sz="2400" b="1">
                <a:solidFill>
                  <a:schemeClr val="accent1">
                    <a:lumMod val="49000"/>
                  </a:schemeClr>
                </a:solidFill>
                <a:latin typeface="EC Square Sans Pro"/>
              </a:rPr>
              <a:t>out of scope</a:t>
            </a:r>
            <a:r>
              <a:rPr lang="en-IE" sz="2400">
                <a:solidFill>
                  <a:schemeClr val="accent1">
                    <a:lumMod val="49000"/>
                  </a:schemeClr>
                </a:solidFill>
                <a:latin typeface="EC Square Sans Pro"/>
              </a:rPr>
              <a:t>’ under the topic submitted</a:t>
            </a:r>
          </a:p>
          <a:p>
            <a:pPr>
              <a:spcAft>
                <a:spcPts val="0"/>
              </a:spcAft>
            </a:pPr>
            <a:endParaRPr lang="en-IE" sz="2400">
              <a:solidFill>
                <a:schemeClr val="accent1">
                  <a:lumMod val="49000"/>
                </a:schemeClr>
              </a:solidFill>
              <a:latin typeface="EC Square Sans Pro"/>
            </a:endParaRPr>
          </a:p>
          <a:p>
            <a:pPr>
              <a:spcAft>
                <a:spcPts val="0"/>
              </a:spcAft>
            </a:pPr>
            <a:r>
              <a:rPr lang="en-IE" sz="2400" noProof="0">
                <a:solidFill>
                  <a:schemeClr val="accent1">
                    <a:lumMod val="49000"/>
                  </a:schemeClr>
                </a:solidFill>
                <a:latin typeface="EC Square Sans Pro"/>
              </a:rPr>
              <a:t>Applicants do not fulfil the </a:t>
            </a:r>
            <a:r>
              <a:rPr lang="en-IE" sz="2400" b="1" noProof="0">
                <a:solidFill>
                  <a:schemeClr val="accent1">
                    <a:lumMod val="49000"/>
                  </a:schemeClr>
                </a:solidFill>
                <a:latin typeface="EC Square Sans Pro"/>
              </a:rPr>
              <a:t>minimum consortium composition </a:t>
            </a:r>
            <a:r>
              <a:rPr lang="en-IE" sz="2400" noProof="0">
                <a:solidFill>
                  <a:schemeClr val="accent1">
                    <a:lumMod val="49000"/>
                  </a:schemeClr>
                </a:solidFill>
                <a:latin typeface="EC Square Sans Pro"/>
              </a:rPr>
              <a:t>(if required by call conditions)</a:t>
            </a:r>
          </a:p>
          <a:p>
            <a:pPr marL="457200" lvl="1" indent="0">
              <a:spcAft>
                <a:spcPts val="0"/>
              </a:spcAft>
              <a:buNone/>
            </a:pPr>
            <a:r>
              <a:rPr lang="en-IE" sz="2000" i="1" noProof="0">
                <a:solidFill>
                  <a:srgbClr val="FF0000"/>
                </a:solidFill>
                <a:latin typeface="EC Square Sans Pro"/>
              </a:rPr>
              <a:t>Pay attention to the type of participants in the consortium! </a:t>
            </a:r>
            <a:r>
              <a:rPr lang="en-IE" sz="2000" i="1" noProof="0">
                <a:solidFill>
                  <a:schemeClr val="accent1">
                    <a:lumMod val="49000"/>
                  </a:schemeClr>
                </a:solidFill>
                <a:latin typeface="EC Square Sans Pro"/>
              </a:rPr>
              <a:t>“</a:t>
            </a:r>
            <a:r>
              <a:rPr lang="en-IE" sz="2000" noProof="0">
                <a:solidFill>
                  <a:schemeClr val="accent1">
                    <a:lumMod val="49000"/>
                  </a:schemeClr>
                </a:solidFill>
                <a:latin typeface="EC Square Sans Pro"/>
              </a:rPr>
              <a:t>Affiliated entities” and “Associated </a:t>
            </a:r>
            <a:r>
              <a:rPr lang="en-IE" sz="2000">
                <a:solidFill>
                  <a:schemeClr val="accent1">
                    <a:lumMod val="49000"/>
                  </a:schemeClr>
                </a:solidFill>
                <a:latin typeface="EC Square Sans Pro"/>
              </a:rPr>
              <a:t>P</a:t>
            </a:r>
            <a:r>
              <a:rPr lang="en-IE" sz="2000" noProof="0">
                <a:solidFill>
                  <a:schemeClr val="accent1">
                    <a:lumMod val="49000"/>
                  </a:schemeClr>
                </a:solidFill>
                <a:latin typeface="EC Square Sans Pro"/>
              </a:rPr>
              <a:t>artners” </a:t>
            </a:r>
            <a:r>
              <a:rPr lang="en-IE" sz="2000" u="sng" noProof="0">
                <a:solidFill>
                  <a:schemeClr val="accent1">
                    <a:lumMod val="49000"/>
                  </a:schemeClr>
                </a:solidFill>
                <a:latin typeface="EC Square Sans Pro"/>
              </a:rPr>
              <a:t>do not</a:t>
            </a:r>
            <a:r>
              <a:rPr lang="en-IE" sz="2000" noProof="0">
                <a:solidFill>
                  <a:schemeClr val="accent1">
                    <a:lumMod val="49000"/>
                  </a:schemeClr>
                </a:solidFill>
                <a:latin typeface="EC Square Sans Pro"/>
              </a:rPr>
              <a:t> count towards minimum consortium composition.</a:t>
            </a:r>
          </a:p>
          <a:p>
            <a:pPr lvl="1">
              <a:spcAft>
                <a:spcPts val="0"/>
              </a:spcAft>
            </a:pPr>
            <a:endParaRPr lang="en-IE" sz="2000" noProof="0">
              <a:solidFill>
                <a:srgbClr val="000000"/>
              </a:solidFill>
              <a:latin typeface="EC Square Sans Pro"/>
            </a:endParaRPr>
          </a:p>
          <a:p>
            <a:pPr lvl="1">
              <a:spcAft>
                <a:spcPts val="0"/>
              </a:spcAft>
            </a:pPr>
            <a:endParaRPr lang="en-IE" sz="2000" noProof="0">
              <a:solidFill>
                <a:srgbClr val="000000"/>
              </a:solidFill>
              <a:latin typeface="EC Square Sans Pro"/>
            </a:endParaRPr>
          </a:p>
          <a:p>
            <a:pPr lvl="1">
              <a:spcAft>
                <a:spcPts val="0"/>
              </a:spcAft>
            </a:pPr>
            <a:endParaRPr lang="en-IE" noProof="0"/>
          </a:p>
          <a:p>
            <a:pPr lvl="1">
              <a:spcAft>
                <a:spcPts val="0"/>
              </a:spcAft>
            </a:pPr>
            <a:endParaRPr lang="en-IE" noProof="0"/>
          </a:p>
          <a:p>
            <a:pPr marL="0" indent="0">
              <a:spcAft>
                <a:spcPts val="0"/>
              </a:spcAft>
              <a:buNone/>
            </a:pPr>
            <a:endParaRPr lang="en-IE" noProof="0"/>
          </a:p>
        </p:txBody>
      </p:sp>
      <p:sp>
        <p:nvSpPr>
          <p:cNvPr id="3" name="Title 2"/>
          <p:cNvSpPr>
            <a:spLocks noGrp="1"/>
          </p:cNvSpPr>
          <p:nvPr>
            <p:ph type="title"/>
          </p:nvPr>
        </p:nvSpPr>
        <p:spPr>
          <a:xfrm>
            <a:off x="970721" y="316605"/>
            <a:ext cx="10515600" cy="782357"/>
          </a:xfrm>
        </p:spPr>
        <p:txBody>
          <a:bodyPr>
            <a:normAutofit/>
          </a:bodyPr>
          <a:lstStyle/>
          <a:p>
            <a:r>
              <a:rPr lang="en-IE" sz="3200" b="1">
                <a:solidFill>
                  <a:schemeClr val="accent1">
                    <a:lumMod val="76000"/>
                  </a:schemeClr>
                </a:solidFill>
                <a:latin typeface="EC Square Sans Pro"/>
                <a:ea typeface="+mj-lt"/>
                <a:cs typeface="+mj-lt"/>
              </a:rPr>
              <a:t>Eligibility - Lessons learnt</a:t>
            </a:r>
          </a:p>
        </p:txBody>
      </p:sp>
      <p:sp>
        <p:nvSpPr>
          <p:cNvPr id="4" name="TextBox 3">
            <a:extLst>
              <a:ext uri="{FF2B5EF4-FFF2-40B4-BE49-F238E27FC236}">
                <a16:creationId xmlns:a16="http://schemas.microsoft.com/office/drawing/2014/main" id="{04A68763-8110-4E94-BA4E-DF6C0AC1E61E}"/>
              </a:ext>
            </a:extLst>
          </p:cNvPr>
          <p:cNvSpPr txBox="1"/>
          <p:nvPr/>
        </p:nvSpPr>
        <p:spPr>
          <a:xfrm>
            <a:off x="1222067" y="4250258"/>
            <a:ext cx="9745908" cy="1323439"/>
          </a:xfrm>
          <a:prstGeom prst="rect">
            <a:avLst/>
          </a:prstGeom>
          <a:ln/>
        </p:spPr>
        <p:style>
          <a:lnRef idx="2">
            <a:schemeClr val="accent5"/>
          </a:lnRef>
          <a:fillRef idx="1">
            <a:schemeClr val="lt1"/>
          </a:fillRef>
          <a:effectRef idx="0">
            <a:schemeClr val="accent5"/>
          </a:effectRef>
          <a:fontRef idx="minor">
            <a:schemeClr val="dk1"/>
          </a:fontRef>
        </p:style>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a:ln>
                  <a:noFill/>
                </a:ln>
                <a:solidFill>
                  <a:schemeClr val="accent1">
                    <a:lumMod val="49000"/>
                  </a:schemeClr>
                </a:solidFill>
                <a:effectLst/>
                <a:uLnTx/>
                <a:uFillTx/>
                <a:latin typeface="Arial"/>
                <a:ea typeface="+mn-ea"/>
                <a:cs typeface="+mn-cs"/>
              </a:rPr>
              <a:t>Affiliated entities</a:t>
            </a:r>
            <a:r>
              <a:rPr kumimoji="0" lang="en-US" sz="1600" b="0" i="1" u="none" strike="noStrike" kern="1200" cap="none" spc="0" normalizeH="0" baseline="0" noProof="0">
                <a:ln>
                  <a:noFill/>
                </a:ln>
                <a:solidFill>
                  <a:schemeClr val="accent1">
                    <a:lumMod val="49000"/>
                  </a:schemeClr>
                </a:solidFill>
                <a:effectLst/>
                <a:uLnTx/>
                <a:uFillTx/>
                <a:latin typeface="Arial"/>
                <a:ea typeface="+mn-ea"/>
                <a:cs typeface="+mn-cs"/>
              </a:rPr>
              <a:t>: entities with a legal or capital link to a beneficiary which participate in the project with similar rights and obligations as the beneficiaries, but do not sign the grant.</a:t>
            </a:r>
            <a:endParaRPr lang="en-US" sz="1600" b="0" i="1" u="none" strike="noStrike" kern="1200" cap="none" spc="0" normalizeH="0" baseline="0" noProof="0">
              <a:ln>
                <a:noFill/>
              </a:ln>
              <a:solidFill>
                <a:schemeClr val="accent1">
                  <a:lumMod val="49000"/>
                </a:schemeClr>
              </a:solidFill>
              <a:effectLst/>
              <a:uLnTx/>
              <a:uFillTx/>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600" b="0" i="1" u="none" strike="noStrike" kern="1200" cap="none" spc="0" normalizeH="0" baseline="0" noProof="0">
              <a:ln>
                <a:noFill/>
              </a:ln>
              <a:solidFill>
                <a:schemeClr val="accent1">
                  <a:lumMod val="49000"/>
                </a:schemeClr>
              </a:solidFill>
              <a:effectLst/>
              <a:uLnTx/>
              <a:uFillTx/>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a:ln>
                  <a:noFill/>
                </a:ln>
                <a:solidFill>
                  <a:schemeClr val="accent1">
                    <a:lumMod val="49000"/>
                  </a:schemeClr>
                </a:solidFill>
                <a:effectLst/>
                <a:uLnTx/>
                <a:uFillTx/>
                <a:latin typeface="Arial"/>
                <a:ea typeface="+mn-ea"/>
                <a:cs typeface="+mn-cs"/>
              </a:rPr>
              <a:t>Associated partners</a:t>
            </a:r>
            <a:r>
              <a:rPr kumimoji="0" lang="en-US" sz="1600" b="0" i="1" u="none" strike="noStrike" kern="1200" cap="none" spc="0" normalizeH="0" baseline="0" noProof="0">
                <a:ln>
                  <a:noFill/>
                </a:ln>
                <a:solidFill>
                  <a:schemeClr val="accent1">
                    <a:lumMod val="49000"/>
                  </a:schemeClr>
                </a:solidFill>
                <a:effectLst/>
                <a:uLnTx/>
                <a:uFillTx/>
                <a:latin typeface="Arial"/>
                <a:ea typeface="+mn-ea"/>
                <a:cs typeface="+mn-cs"/>
              </a:rPr>
              <a:t>: partner </a:t>
            </a:r>
            <a:r>
              <a:rPr kumimoji="0" lang="en-IE" sz="1600" b="0" i="1" u="none" strike="noStrike" kern="1200" cap="none" spc="0" normalizeH="0" baseline="0">
                <a:ln>
                  <a:noFill/>
                </a:ln>
                <a:solidFill>
                  <a:schemeClr val="accent1">
                    <a:lumMod val="49000"/>
                  </a:schemeClr>
                </a:solidFill>
                <a:effectLst/>
                <a:uLnTx/>
                <a:uFillTx/>
                <a:latin typeface="Arial"/>
                <a:ea typeface="+mn-ea"/>
                <a:cs typeface="+mn-cs"/>
              </a:rPr>
              <a:t>organisations</a:t>
            </a:r>
            <a:r>
              <a:rPr kumimoji="0" lang="en-US" sz="1600" b="0" i="1" u="none" strike="noStrike" kern="1200" cap="none" spc="0" normalizeH="0" baseline="0" noProof="0">
                <a:ln>
                  <a:noFill/>
                </a:ln>
                <a:solidFill>
                  <a:schemeClr val="accent1">
                    <a:lumMod val="49000"/>
                  </a:schemeClr>
                </a:solidFill>
                <a:effectLst/>
                <a:uLnTx/>
                <a:uFillTx/>
                <a:latin typeface="Arial"/>
                <a:ea typeface="+mn-ea"/>
                <a:cs typeface="+mn-cs"/>
              </a:rPr>
              <a:t> which participate in the project but without the right to get funding.</a:t>
            </a:r>
            <a:endParaRPr kumimoji="0" lang="en-IE" sz="1600" b="0" i="0" u="none" strike="noStrike" kern="1200" cap="none" spc="0" normalizeH="0" baseline="0" noProof="0">
              <a:ln>
                <a:noFill/>
              </a:ln>
              <a:solidFill>
                <a:schemeClr val="accent1">
                  <a:lumMod val="49000"/>
                </a:schemeClr>
              </a:solidFill>
              <a:effectLst/>
              <a:uLnTx/>
              <a:uFillTx/>
              <a:latin typeface="Arial"/>
              <a:ea typeface="+mn-ea"/>
              <a:cs typeface="+mn-cs"/>
            </a:endParaRPr>
          </a:p>
        </p:txBody>
      </p:sp>
    </p:spTree>
    <p:extLst>
      <p:ext uri="{BB962C8B-B14F-4D97-AF65-F5344CB8AC3E}">
        <p14:creationId xmlns:p14="http://schemas.microsoft.com/office/powerpoint/2010/main" val="8526687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88267" y="82585"/>
            <a:ext cx="2895601" cy="1325563"/>
          </a:xfrm>
        </p:spPr>
        <p:txBody>
          <a:bodyPr vert="horz" lIns="91440" tIns="45720" rIns="91440" bIns="0" rtlCol="0" anchor="b" anchorCtr="0">
            <a:noAutofit/>
          </a:bodyPr>
          <a:lstStyle/>
          <a:p>
            <a:r>
              <a:rPr lang="en-IE" sz="3200" b="1">
                <a:solidFill>
                  <a:schemeClr val="accent1">
                    <a:lumMod val="76000"/>
                  </a:schemeClr>
                </a:solidFill>
                <a:latin typeface="EC Square Sans Pro"/>
                <a:ea typeface="+mj-lt"/>
                <a:cs typeface="+mj-lt"/>
              </a:rPr>
              <a:t>Award criteria</a:t>
            </a:r>
          </a:p>
        </p:txBody>
      </p:sp>
      <p:pic>
        <p:nvPicPr>
          <p:cNvPr id="7" name="Picture 6"/>
          <p:cNvPicPr>
            <a:picLocks noChangeAspect="1"/>
          </p:cNvPicPr>
          <p:nvPr/>
        </p:nvPicPr>
        <p:blipFill>
          <a:blip r:embed="rId3"/>
          <a:stretch>
            <a:fillRect/>
          </a:stretch>
        </p:blipFill>
        <p:spPr>
          <a:xfrm>
            <a:off x="346600" y="1543796"/>
            <a:ext cx="11372850" cy="4695825"/>
          </a:xfrm>
          <a:prstGeom prst="rect">
            <a:avLst/>
          </a:prstGeom>
        </p:spPr>
      </p:pic>
      <p:sp>
        <p:nvSpPr>
          <p:cNvPr id="3" name="Slide Number Placeholder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6C79FD-C571-418B-AB0F-5EE936C85276}" type="slidenum">
              <a:rPr kumimoji="0" lang="en-GB" sz="1200" b="0" i="0" u="none" strike="noStrike" kern="1200" cap="none" spc="0" normalizeH="0" baseline="0" noProof="0" smtClean="0">
                <a:ln>
                  <a:noFill/>
                </a:ln>
                <a:solidFill>
                  <a:srgbClr val="4D4D4D">
                    <a:tint val="75000"/>
                  </a:srgb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srgbClr val="4D4D4D">
                  <a:tint val="75000"/>
                </a:srgbClr>
              </a:solidFill>
              <a:effectLst/>
              <a:uLnTx/>
              <a:uFillTx/>
              <a:latin typeface="Arial"/>
              <a:ea typeface="+mn-ea"/>
              <a:cs typeface="+mn-cs"/>
            </a:endParaRPr>
          </a:p>
        </p:txBody>
      </p:sp>
    </p:spTree>
    <p:extLst>
      <p:ext uri="{BB962C8B-B14F-4D97-AF65-F5344CB8AC3E}">
        <p14:creationId xmlns:p14="http://schemas.microsoft.com/office/powerpoint/2010/main" val="7469209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25020-E888-4509-82B2-523B3C6CC12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8FFF873-56BD-5602-308A-CBC53E92713F}"/>
              </a:ext>
            </a:extLst>
          </p:cNvPr>
          <p:cNvSpPr>
            <a:spLocks noGrp="1"/>
          </p:cNvSpPr>
          <p:nvPr>
            <p:ph type="title"/>
          </p:nvPr>
        </p:nvSpPr>
        <p:spPr>
          <a:xfrm>
            <a:off x="1585486" y="361674"/>
            <a:ext cx="9257841" cy="617104"/>
          </a:xfrm>
        </p:spPr>
        <p:txBody>
          <a:bodyPr>
            <a:normAutofit fontScale="90000"/>
          </a:bodyPr>
          <a:lstStyle/>
          <a:p>
            <a:pPr algn="ctr"/>
            <a:r>
              <a:rPr lang="en-IE" sz="4000" b="1">
                <a:solidFill>
                  <a:schemeClr val="accent1">
                    <a:lumMod val="50000"/>
                  </a:schemeClr>
                </a:solidFill>
                <a:latin typeface="EC Square Sans Pro"/>
                <a:ea typeface="+mn-ea"/>
                <a:cs typeface="+mn-cs"/>
              </a:rPr>
              <a:t>Comparative budget for WP2 2024-27</a:t>
            </a:r>
          </a:p>
        </p:txBody>
      </p:sp>
      <p:sp>
        <p:nvSpPr>
          <p:cNvPr id="36" name="Rectangle 22">
            <a:extLst>
              <a:ext uri="{FF2B5EF4-FFF2-40B4-BE49-F238E27FC236}">
                <a16:creationId xmlns:a16="http://schemas.microsoft.com/office/drawing/2014/main" id="{539A27C7-8919-8613-57EC-5D6872F70BCB}"/>
              </a:ext>
            </a:extLst>
          </p:cNvPr>
          <p:cNvSpPr>
            <a:spLocks noChangeArrowheads="1"/>
          </p:cNvSpPr>
          <p:nvPr/>
        </p:nvSpPr>
        <p:spPr bwMode="auto">
          <a:xfrm>
            <a:off x="3238500" y="1610410"/>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IE" altLang="en-US" sz="1800" b="0" i="0" u="none" strike="noStrike" cap="none" normalizeH="0" baseline="0">
                <a:ln>
                  <a:noFill/>
                </a:ln>
                <a:solidFill>
                  <a:schemeClr val="tx1"/>
                </a:solidFill>
                <a:effectLst/>
                <a:latin typeface="EC Square Sans Cond Pro" panose="020B0506040000020004" pitchFamily="34" charset="0"/>
              </a:rPr>
              <a:t/>
            </a:r>
            <a:br>
              <a:rPr kumimoji="0" lang="en-IE" altLang="en-US" sz="1800" b="0" i="0" u="none" strike="noStrike" cap="none" normalizeH="0" baseline="0">
                <a:ln>
                  <a:noFill/>
                </a:ln>
                <a:solidFill>
                  <a:schemeClr val="tx1"/>
                </a:solidFill>
                <a:effectLst/>
                <a:latin typeface="EC Square Sans Cond Pro" panose="020B0506040000020004" pitchFamily="34" charset="0"/>
              </a:rPr>
            </a:br>
            <a:endParaRPr kumimoji="0" lang="en-IE" altLang="en-US" sz="1800" b="0" i="0" u="none" strike="noStrike" cap="none" normalizeH="0" baseline="0">
              <a:ln>
                <a:noFill/>
              </a:ln>
              <a:solidFill>
                <a:schemeClr val="tx1"/>
              </a:solidFill>
              <a:effectLst/>
              <a:latin typeface="EC Square Sans Cond Pro" panose="020B0506040000020004" pitchFamily="34" charset="0"/>
            </a:endParaRPr>
          </a:p>
        </p:txBody>
      </p:sp>
      <p:graphicFrame>
        <p:nvGraphicFramePr>
          <p:cNvPr id="5" name="Table 4">
            <a:extLst>
              <a:ext uri="{FF2B5EF4-FFF2-40B4-BE49-F238E27FC236}">
                <a16:creationId xmlns:a16="http://schemas.microsoft.com/office/drawing/2014/main" id="{A5A1A291-270A-9DE7-9191-B711DA4D3498}"/>
              </a:ext>
            </a:extLst>
          </p:cNvPr>
          <p:cNvGraphicFramePr>
            <a:graphicFrameLocks noGrp="1"/>
          </p:cNvGraphicFramePr>
          <p:nvPr>
            <p:extLst>
              <p:ext uri="{D42A27DB-BD31-4B8C-83A1-F6EECF244321}">
                <p14:modId xmlns:p14="http://schemas.microsoft.com/office/powerpoint/2010/main" val="815453734"/>
              </p:ext>
            </p:extLst>
          </p:nvPr>
        </p:nvGraphicFramePr>
        <p:xfrm>
          <a:off x="1399052" y="1150647"/>
          <a:ext cx="9632593" cy="4828758"/>
        </p:xfrm>
        <a:graphic>
          <a:graphicData uri="http://schemas.openxmlformats.org/drawingml/2006/table">
            <a:tbl>
              <a:tblPr firstRow="1" bandRow="1">
                <a:tableStyleId>{5C22544A-7EE6-4342-B048-85BDC9FD1C3A}</a:tableStyleId>
              </a:tblPr>
              <a:tblGrid>
                <a:gridCol w="2601418">
                  <a:extLst>
                    <a:ext uri="{9D8B030D-6E8A-4147-A177-3AD203B41FA5}">
                      <a16:colId xmlns:a16="http://schemas.microsoft.com/office/drawing/2014/main" val="3496351227"/>
                    </a:ext>
                  </a:extLst>
                </a:gridCol>
                <a:gridCol w="1707642">
                  <a:extLst>
                    <a:ext uri="{9D8B030D-6E8A-4147-A177-3AD203B41FA5}">
                      <a16:colId xmlns:a16="http://schemas.microsoft.com/office/drawing/2014/main" val="3282175823"/>
                    </a:ext>
                  </a:extLst>
                </a:gridCol>
                <a:gridCol w="1436914">
                  <a:extLst>
                    <a:ext uri="{9D8B030D-6E8A-4147-A177-3AD203B41FA5}">
                      <a16:colId xmlns:a16="http://schemas.microsoft.com/office/drawing/2014/main" val="1708267253"/>
                    </a:ext>
                  </a:extLst>
                </a:gridCol>
                <a:gridCol w="1349828">
                  <a:extLst>
                    <a:ext uri="{9D8B030D-6E8A-4147-A177-3AD203B41FA5}">
                      <a16:colId xmlns:a16="http://schemas.microsoft.com/office/drawing/2014/main" val="3489241809"/>
                    </a:ext>
                  </a:extLst>
                </a:gridCol>
                <a:gridCol w="1306286">
                  <a:extLst>
                    <a:ext uri="{9D8B030D-6E8A-4147-A177-3AD203B41FA5}">
                      <a16:colId xmlns:a16="http://schemas.microsoft.com/office/drawing/2014/main" val="1777385306"/>
                    </a:ext>
                  </a:extLst>
                </a:gridCol>
                <a:gridCol w="1230505">
                  <a:extLst>
                    <a:ext uri="{9D8B030D-6E8A-4147-A177-3AD203B41FA5}">
                      <a16:colId xmlns:a16="http://schemas.microsoft.com/office/drawing/2014/main" val="1401127241"/>
                    </a:ext>
                  </a:extLst>
                </a:gridCol>
              </a:tblGrid>
              <a:tr h="324800">
                <a:tc gridSpan="2">
                  <a:txBody>
                    <a:bodyPr/>
                    <a:lstStyle/>
                    <a:p>
                      <a:pPr algn="ctr" rtl="0" fontAlgn="ctr"/>
                      <a:endParaRPr lang="en-US" sz="1800" b="1">
                        <a:solidFill>
                          <a:srgbClr val="FFFFFF"/>
                        </a:solidFill>
                        <a:effectLst/>
                        <a:latin typeface="EC Square Sans Pro"/>
                      </a:endParaRPr>
                    </a:p>
                  </a:txBody>
                  <a:tcPr marL="9525" marR="9525" marT="95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472C4"/>
                    </a:solidFill>
                  </a:tcPr>
                </a:tc>
                <a:tc hMerge="1">
                  <a:txBody>
                    <a:bodyPr/>
                    <a:lstStyle/>
                    <a:p>
                      <a:endParaRPr lang="en-US"/>
                    </a:p>
                  </a:txBody>
                  <a:tcPr/>
                </a:tc>
                <a:tc gridSpan="3">
                  <a:txBody>
                    <a:bodyPr/>
                    <a:lstStyle/>
                    <a:p>
                      <a:pPr algn="ctr" rtl="0" fontAlgn="ctr"/>
                      <a:r>
                        <a:rPr lang="en-US" sz="1400" b="1">
                          <a:solidFill>
                            <a:srgbClr val="FFFFFF"/>
                          </a:solidFill>
                          <a:effectLst/>
                          <a:latin typeface="EC Square Sans Pro"/>
                        </a:rPr>
                        <a:t>CEF Digital  implementing modes (2024-27)</a:t>
                      </a:r>
                    </a:p>
                  </a:txBody>
                  <a:tcPr marL="9525" marR="9525" marT="95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48235"/>
                    </a:solidFill>
                  </a:tcPr>
                </a:tc>
                <a:tc hMerge="1">
                  <a:txBody>
                    <a:bodyPr/>
                    <a:lstStyle/>
                    <a:p>
                      <a:endParaRPr lang="en-US"/>
                    </a:p>
                  </a:txBody>
                  <a:tcPr/>
                </a:tc>
                <a:tc hMerge="1">
                  <a:txBody>
                    <a:bodyPr/>
                    <a:lstStyle/>
                    <a:p>
                      <a:endParaRPr lang="en-US"/>
                    </a:p>
                  </a:txBody>
                  <a:tcPr/>
                </a:tc>
                <a:tc>
                  <a:txBody>
                    <a:bodyPr/>
                    <a:lstStyle/>
                    <a:p>
                      <a:pPr algn="ctr" rtl="0" fontAlgn="ctr"/>
                      <a:endParaRPr lang="en-US" sz="1400" b="1">
                        <a:solidFill>
                          <a:srgbClr val="FFFFFF"/>
                        </a:solidFill>
                        <a:effectLst/>
                        <a:latin typeface="EC Square Sans Pro"/>
                      </a:endParaRPr>
                    </a:p>
                  </a:txBody>
                  <a:tcPr marL="9525" marR="9525" marT="9525" anchor="ctr">
                    <a:lnL w="1270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472C4"/>
                    </a:solidFill>
                  </a:tcPr>
                </a:tc>
                <a:extLst>
                  <a:ext uri="{0D108BD9-81ED-4DB2-BD59-A6C34878D82A}">
                    <a16:rowId xmlns:a16="http://schemas.microsoft.com/office/drawing/2014/main" val="3988133613"/>
                  </a:ext>
                </a:extLst>
              </a:tr>
              <a:tr h="933627">
                <a:tc>
                  <a:txBody>
                    <a:bodyPr/>
                    <a:lstStyle/>
                    <a:p>
                      <a:pPr algn="just" rtl="0" fontAlgn="ctr"/>
                      <a:r>
                        <a:rPr lang="en-US" sz="1800" b="1">
                          <a:solidFill>
                            <a:srgbClr val="FFFFFF"/>
                          </a:solidFill>
                          <a:effectLst/>
                          <a:latin typeface="EC Square Sans Pro"/>
                        </a:rPr>
                        <a:t>Topic</a:t>
                      </a:r>
                    </a:p>
                  </a:txBody>
                  <a:tcPr marL="9525" marR="9525" marT="95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472C4"/>
                    </a:solidFill>
                  </a:tcPr>
                </a:tc>
                <a:tc>
                  <a:txBody>
                    <a:bodyPr/>
                    <a:lstStyle/>
                    <a:p>
                      <a:pPr algn="ctr" rtl="0" fontAlgn="ctr"/>
                      <a:r>
                        <a:rPr lang="en-US" sz="1400" b="1">
                          <a:solidFill>
                            <a:srgbClr val="FFFFFF"/>
                          </a:solidFill>
                          <a:effectLst/>
                          <a:latin typeface="EC Square Sans Pro"/>
                        </a:rPr>
                        <a:t>Consumed 2021-23 (call 1, call 2, call 3 )</a:t>
                      </a:r>
                    </a:p>
                  </a:txBody>
                  <a:tcPr marL="9525" marR="9525" marT="95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472C4"/>
                    </a:solidFill>
                  </a:tcPr>
                </a:tc>
                <a:tc>
                  <a:txBody>
                    <a:bodyPr/>
                    <a:lstStyle/>
                    <a:p>
                      <a:pPr algn="just" rtl="0" fontAlgn="ctr"/>
                      <a:r>
                        <a:rPr lang="en-US" sz="1400" b="1">
                          <a:solidFill>
                            <a:srgbClr val="FFFFFF"/>
                          </a:solidFill>
                          <a:effectLst/>
                          <a:latin typeface="EC Square Sans Pro"/>
                        </a:rPr>
                        <a:t>Grant call (2024)</a:t>
                      </a:r>
                    </a:p>
                  </a:txBody>
                  <a:tcPr marL="9525" marR="9525" marT="95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48235"/>
                    </a:solidFill>
                  </a:tcPr>
                </a:tc>
                <a:tc>
                  <a:txBody>
                    <a:bodyPr/>
                    <a:lstStyle/>
                    <a:p>
                      <a:pPr algn="ctr" rtl="0" fontAlgn="ctr"/>
                      <a:r>
                        <a:rPr lang="en-US" sz="1400" b="1" baseline="0">
                          <a:solidFill>
                            <a:schemeClr val="accent1">
                              <a:lumMod val="49000"/>
                            </a:schemeClr>
                          </a:solidFill>
                          <a:effectLst/>
                          <a:latin typeface="EC Square Sans Pro"/>
                        </a:rPr>
                        <a:t>Blending Facility (2025-2027)</a:t>
                      </a:r>
                    </a:p>
                  </a:txBody>
                  <a:tcPr marL="9525" marR="9525" marT="95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2"/>
                    </a:solidFill>
                  </a:tcPr>
                </a:tc>
                <a:tc>
                  <a:txBody>
                    <a:bodyPr/>
                    <a:lstStyle/>
                    <a:p>
                      <a:pPr algn="ctr" rtl="0" fontAlgn="ctr"/>
                      <a:r>
                        <a:rPr lang="en-US" sz="1400" b="1" baseline="0" err="1">
                          <a:solidFill>
                            <a:schemeClr val="accent1">
                              <a:lumMod val="49000"/>
                            </a:schemeClr>
                          </a:solidFill>
                          <a:effectLst/>
                          <a:latin typeface="EC Square Sans Pro"/>
                        </a:rPr>
                        <a:t>InvestEU</a:t>
                      </a:r>
                      <a:r>
                        <a:rPr lang="en-US" sz="1400" b="1" baseline="0">
                          <a:solidFill>
                            <a:schemeClr val="accent1">
                              <a:lumMod val="49000"/>
                            </a:schemeClr>
                          </a:solidFill>
                          <a:effectLst/>
                          <a:latin typeface="EC Square Sans Pro"/>
                        </a:rPr>
                        <a:t> Top Up (2025-27)</a:t>
                      </a:r>
                    </a:p>
                  </a:txBody>
                  <a:tcPr marL="9525" marR="9525" marT="95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2"/>
                    </a:solidFill>
                  </a:tcPr>
                </a:tc>
                <a:tc>
                  <a:txBody>
                    <a:bodyPr/>
                    <a:lstStyle/>
                    <a:p>
                      <a:pPr algn="ctr" rtl="0" fontAlgn="ctr"/>
                      <a:r>
                        <a:rPr lang="en-US" sz="1400" b="1">
                          <a:solidFill>
                            <a:srgbClr val="FFFFFF"/>
                          </a:solidFill>
                          <a:effectLst/>
                          <a:latin typeface="EC Square Sans Pro"/>
                        </a:rPr>
                        <a:t>Total WP2 (2024-27)</a:t>
                      </a:r>
                    </a:p>
                  </a:txBody>
                  <a:tcPr marL="9525" marR="9525" marT="95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472C4"/>
                    </a:solidFill>
                  </a:tcPr>
                </a:tc>
                <a:extLst>
                  <a:ext uri="{0D108BD9-81ED-4DB2-BD59-A6C34878D82A}">
                    <a16:rowId xmlns:a16="http://schemas.microsoft.com/office/drawing/2014/main" val="2231261582"/>
                  </a:ext>
                </a:extLst>
              </a:tr>
              <a:tr h="424738">
                <a:tc>
                  <a:txBody>
                    <a:bodyPr/>
                    <a:lstStyle/>
                    <a:p>
                      <a:pPr algn="just" rtl="0" fontAlgn="ctr"/>
                      <a:r>
                        <a:rPr lang="en-US" sz="1400" b="1">
                          <a:solidFill>
                            <a:srgbClr val="FFFFFF"/>
                          </a:solidFill>
                          <a:effectLst/>
                          <a:latin typeface="EC Square Sans Pro"/>
                        </a:rPr>
                        <a:t>5G Corridors</a:t>
                      </a:r>
                    </a:p>
                  </a:txBody>
                  <a:tcPr marL="9525" marR="9525" marT="95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algn="ctr" rtl="0" fontAlgn="ctr"/>
                      <a:r>
                        <a:rPr lang="en-US" sz="1600">
                          <a:solidFill>
                            <a:srgbClr val="FF0000"/>
                          </a:solidFill>
                          <a:effectLst/>
                          <a:latin typeface="EC Square Sans Pro"/>
                        </a:rPr>
                        <a:t>100</a:t>
                      </a:r>
                    </a:p>
                  </a:txBody>
                  <a:tcPr marL="9525" marR="9525" marT="95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row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600" kern="1200">
                          <a:solidFill>
                            <a:schemeClr val="accent1">
                              <a:lumMod val="49000"/>
                            </a:schemeClr>
                          </a:solidFill>
                          <a:effectLst/>
                          <a:latin typeface="EC Square Sans Pro"/>
                          <a:ea typeface="+mn-ea"/>
                          <a:cs typeface="+mn-cs"/>
                        </a:rPr>
                        <a:t>105</a:t>
                      </a:r>
                    </a:p>
                  </a:txBody>
                  <a:tcPr marL="9525" marR="9525" marT="95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rowSpan="2">
                  <a:txBody>
                    <a:bodyPr/>
                    <a:lstStyle/>
                    <a:p>
                      <a:pPr algn="ctr" rtl="0" fontAlgn="ctr"/>
                      <a:endParaRPr lang="en-US" sz="1600">
                        <a:solidFill>
                          <a:schemeClr val="accent1">
                            <a:lumMod val="49000"/>
                          </a:schemeClr>
                        </a:solidFill>
                        <a:effectLst/>
                        <a:latin typeface="EC Square Sans Pro"/>
                      </a:endParaRPr>
                    </a:p>
                  </a:txBody>
                  <a:tcPr marL="9525" marR="9525" marT="95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solidFill>
                  </a:tcPr>
                </a:tc>
                <a:tc rowSpan="2">
                  <a:txBody>
                    <a:bodyPr/>
                    <a:lstStyle/>
                    <a:p>
                      <a:pPr algn="ctr" rtl="0" fontAlgn="ctr"/>
                      <a:r>
                        <a:rPr lang="en-US" sz="1600">
                          <a:solidFill>
                            <a:schemeClr val="accent1">
                              <a:lumMod val="49000"/>
                            </a:schemeClr>
                          </a:solidFill>
                          <a:effectLst/>
                          <a:latin typeface="EC Square Sans Pro"/>
                        </a:rPr>
                        <a:t>100</a:t>
                      </a:r>
                    </a:p>
                  </a:txBody>
                  <a:tcPr marL="9525" marR="9525" marT="95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solidFill>
                  </a:tcPr>
                </a:tc>
                <a:tc rowSpan="2">
                  <a:txBody>
                    <a:bodyPr/>
                    <a:lstStyle/>
                    <a:p>
                      <a:pPr algn="ctr" rtl="0" fontAlgn="ctr"/>
                      <a:r>
                        <a:rPr lang="en-US" sz="1600" kern="1200">
                          <a:solidFill>
                            <a:schemeClr val="accent1">
                              <a:lumMod val="49000"/>
                            </a:schemeClr>
                          </a:solidFill>
                          <a:effectLst/>
                          <a:latin typeface="EC Square Sans Pro"/>
                          <a:ea typeface="+mn-ea"/>
                          <a:cs typeface="+mn-cs"/>
                        </a:rPr>
                        <a:t>205</a:t>
                      </a:r>
                    </a:p>
                  </a:txBody>
                  <a:tcPr marL="9525" marR="9525" marT="95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3107862603"/>
                  </a:ext>
                </a:extLst>
              </a:tr>
              <a:tr h="587633">
                <a:tc>
                  <a:txBody>
                    <a:bodyPr/>
                    <a:lstStyle/>
                    <a:p>
                      <a:pPr algn="just" rtl="0" fontAlgn="ctr"/>
                      <a:r>
                        <a:rPr lang="en-US" sz="1400" b="1">
                          <a:solidFill>
                            <a:srgbClr val="FFFFFF"/>
                          </a:solidFill>
                          <a:effectLst/>
                          <a:latin typeface="EC Square Sans Pro"/>
                        </a:rPr>
                        <a:t>5G Smart Communities </a:t>
                      </a:r>
                      <a:endParaRPr lang="en-US" sz="1400">
                        <a:latin typeface="EC Square Sans Pro"/>
                      </a:endParaRPr>
                    </a:p>
                    <a:p>
                      <a:pPr lvl="0" algn="just">
                        <a:buNone/>
                      </a:pPr>
                      <a:r>
                        <a:rPr lang="en-US" sz="1400" b="1">
                          <a:solidFill>
                            <a:srgbClr val="FFFFFF"/>
                          </a:solidFill>
                          <a:effectLst/>
                          <a:latin typeface="EC Square Sans Pro"/>
                        </a:rPr>
                        <a:t>(+ Edge Cloud)</a:t>
                      </a:r>
                    </a:p>
                  </a:txBody>
                  <a:tcPr marL="9525" marR="9525" marT="95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algn="ctr" rtl="0" fontAlgn="ctr"/>
                      <a:r>
                        <a:rPr lang="en-US" sz="1600">
                          <a:solidFill>
                            <a:srgbClr val="FF0000"/>
                          </a:solidFill>
                          <a:effectLst/>
                          <a:latin typeface="EC Square Sans Pro"/>
                        </a:rPr>
                        <a:t>131</a:t>
                      </a:r>
                    </a:p>
                  </a:txBody>
                  <a:tcPr marL="9525" marR="9525" marT="95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vMerge="1">
                  <a:txBody>
                    <a:bodyPr/>
                    <a:lstStyle/>
                    <a:p>
                      <a:endParaRPr/>
                    </a:p>
                  </a:txBody>
                  <a:tcPr marL="9525" marR="9525" marT="95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vMerge="1">
                  <a:txBody>
                    <a:bodyPr/>
                    <a:lstStyle/>
                    <a:p>
                      <a:pPr algn="ctr" rtl="0" fontAlgn="ctr"/>
                      <a:endParaRPr lang="en-US" sz="1600">
                        <a:effectLst/>
                        <a:latin typeface="Calibri" panose="020F0502020204030204" pitchFamily="34" charset="0"/>
                      </a:endParaRPr>
                    </a:p>
                  </a:txBody>
                  <a:tcPr marL="9525" marR="9525" marT="95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vMerge="1">
                  <a:txBody>
                    <a:bodyPr/>
                    <a:lstStyle/>
                    <a:p>
                      <a:pPr algn="ctr" rtl="0" fontAlgn="ctr"/>
                      <a:endParaRPr lang="en-US" sz="1600">
                        <a:effectLst/>
                        <a:latin typeface="Calibri"/>
                      </a:endParaRPr>
                    </a:p>
                  </a:txBody>
                  <a:tcPr marL="9525" marR="9525" marT="95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vMerge="1">
                  <a:txBody>
                    <a:bodyPr/>
                    <a:lstStyle/>
                    <a:p>
                      <a:pPr algn="ctr" rtl="0" fontAlgn="ctr"/>
                      <a:endParaRPr lang="en-US" sz="1600">
                        <a:effectLst/>
                        <a:latin typeface="Calibri"/>
                      </a:endParaRPr>
                    </a:p>
                  </a:txBody>
                  <a:tcPr marL="9525" marR="9525" marT="95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1553886632"/>
                  </a:ext>
                </a:extLst>
              </a:tr>
              <a:tr h="424738">
                <a:tc>
                  <a:txBody>
                    <a:bodyPr/>
                    <a:lstStyle/>
                    <a:p>
                      <a:pPr algn="just" rtl="0" fontAlgn="ctr"/>
                      <a:r>
                        <a:rPr lang="en-US" sz="1400" b="1" err="1">
                          <a:solidFill>
                            <a:srgbClr val="FFFFFF"/>
                          </a:solidFill>
                          <a:effectLst/>
                          <a:latin typeface="EC Square Sans Pro"/>
                        </a:rPr>
                        <a:t>EuroQCI</a:t>
                      </a:r>
                      <a:endParaRPr lang="en-US" sz="1400" b="1">
                        <a:solidFill>
                          <a:srgbClr val="FFFFFF"/>
                        </a:solidFill>
                        <a:effectLst/>
                        <a:latin typeface="EC Square Sans Pro"/>
                      </a:endParaRPr>
                    </a:p>
                  </a:txBody>
                  <a:tcPr marL="9525" marR="9525" marT="95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algn="ctr" rtl="0" fontAlgn="ctr"/>
                      <a:r>
                        <a:rPr lang="en-US" sz="1600">
                          <a:solidFill>
                            <a:srgbClr val="FF0000"/>
                          </a:solidFill>
                          <a:effectLst/>
                          <a:latin typeface="EC Square Sans Pro"/>
                        </a:rPr>
                        <a:t>0</a:t>
                      </a:r>
                    </a:p>
                  </a:txBody>
                  <a:tcPr marL="9525" marR="9525" marT="95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ctr" rtl="0" fontAlgn="ctr"/>
                      <a:r>
                        <a:rPr lang="en-US" sz="1600" kern="1200">
                          <a:solidFill>
                            <a:schemeClr val="accent1">
                              <a:lumMod val="49000"/>
                            </a:schemeClr>
                          </a:solidFill>
                          <a:effectLst/>
                          <a:latin typeface="EC Square Sans Pro"/>
                          <a:ea typeface="+mn-ea"/>
                          <a:cs typeface="+mn-cs"/>
                        </a:rPr>
                        <a:t>90</a:t>
                      </a:r>
                    </a:p>
                  </a:txBody>
                  <a:tcPr marL="9525" marR="9525" marT="95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ctr" rtl="0" fontAlgn="ctr"/>
                      <a:endParaRPr lang="en-US" sz="1600">
                        <a:solidFill>
                          <a:schemeClr val="accent1">
                            <a:lumMod val="49000"/>
                          </a:schemeClr>
                        </a:solidFill>
                        <a:effectLst/>
                        <a:latin typeface="EC Square Sans Pro"/>
                      </a:endParaRPr>
                    </a:p>
                  </a:txBody>
                  <a:tcPr marL="9525" marR="9525" marT="95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solidFill>
                  </a:tcPr>
                </a:tc>
                <a:tc>
                  <a:txBody>
                    <a:bodyPr/>
                    <a:lstStyle/>
                    <a:p>
                      <a:pPr algn="ctr" rtl="0" fontAlgn="ctr"/>
                      <a:endParaRPr lang="en-US" sz="1600">
                        <a:solidFill>
                          <a:schemeClr val="accent1">
                            <a:lumMod val="49000"/>
                          </a:schemeClr>
                        </a:solidFill>
                        <a:effectLst/>
                        <a:latin typeface="EC Square Sans Pro"/>
                      </a:endParaRPr>
                    </a:p>
                  </a:txBody>
                  <a:tcPr marL="9525" marR="9525" marT="95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solidFill>
                  </a:tcPr>
                </a:tc>
                <a:tc>
                  <a:txBody>
                    <a:bodyPr/>
                    <a:lstStyle/>
                    <a:p>
                      <a:pPr algn="ctr" rtl="0" fontAlgn="ctr"/>
                      <a:r>
                        <a:rPr lang="en-US" sz="1600" kern="1200">
                          <a:solidFill>
                            <a:schemeClr val="accent1">
                              <a:lumMod val="49000"/>
                            </a:schemeClr>
                          </a:solidFill>
                          <a:effectLst/>
                          <a:latin typeface="EC Square Sans Pro"/>
                          <a:ea typeface="+mn-ea"/>
                          <a:cs typeface="+mn-cs"/>
                        </a:rPr>
                        <a:t>90</a:t>
                      </a:r>
                    </a:p>
                  </a:txBody>
                  <a:tcPr marL="9525" marR="9525" marT="95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562338477"/>
                  </a:ext>
                </a:extLst>
              </a:tr>
              <a:tr h="424738">
                <a:tc>
                  <a:txBody>
                    <a:bodyPr/>
                    <a:lstStyle/>
                    <a:p>
                      <a:pPr algn="just" rtl="0" fontAlgn="ctr"/>
                      <a:r>
                        <a:rPr lang="en-US" sz="1400" b="1">
                          <a:solidFill>
                            <a:srgbClr val="FFFFFF"/>
                          </a:solidFill>
                          <a:effectLst/>
                          <a:latin typeface="EC Square Sans Pro"/>
                        </a:rPr>
                        <a:t>Cloud federations</a:t>
                      </a:r>
                    </a:p>
                  </a:txBody>
                  <a:tcPr marL="9525" marR="9525" marT="95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algn="ctr" rtl="0" fontAlgn="ctr"/>
                      <a:r>
                        <a:rPr lang="en-US" sz="1600">
                          <a:solidFill>
                            <a:srgbClr val="FF0000"/>
                          </a:solidFill>
                          <a:effectLst/>
                          <a:latin typeface="EC Square Sans Pro"/>
                        </a:rPr>
                        <a:t>3.8</a:t>
                      </a:r>
                    </a:p>
                  </a:txBody>
                  <a:tcPr marL="9525" marR="9525" marT="95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rtl="0" fontAlgn="ctr"/>
                      <a:r>
                        <a:rPr lang="en-US" sz="1600" kern="1200">
                          <a:solidFill>
                            <a:schemeClr val="accent1">
                              <a:lumMod val="49000"/>
                            </a:schemeClr>
                          </a:solidFill>
                          <a:effectLst/>
                          <a:latin typeface="EC Square Sans Pro"/>
                          <a:ea typeface="+mn-ea"/>
                          <a:cs typeface="+mn-cs"/>
                        </a:rPr>
                        <a:t>-</a:t>
                      </a:r>
                    </a:p>
                  </a:txBody>
                  <a:tcPr marL="9525" marR="9525" marT="95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rtl="0" fontAlgn="ctr"/>
                      <a:endParaRPr lang="en-US" sz="1600">
                        <a:solidFill>
                          <a:schemeClr val="accent1">
                            <a:lumMod val="49000"/>
                          </a:schemeClr>
                        </a:solidFill>
                        <a:effectLst/>
                        <a:latin typeface="EC Square Sans Pro"/>
                      </a:endParaRPr>
                    </a:p>
                  </a:txBody>
                  <a:tcPr marL="9525" marR="9525" marT="95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solidFill>
                  </a:tcPr>
                </a:tc>
                <a:tc>
                  <a:txBody>
                    <a:bodyPr/>
                    <a:lstStyle/>
                    <a:p>
                      <a:pPr algn="ctr" rtl="0" fontAlgn="ctr"/>
                      <a:endParaRPr lang="en-US" sz="1600">
                        <a:solidFill>
                          <a:schemeClr val="accent1">
                            <a:lumMod val="49000"/>
                          </a:schemeClr>
                        </a:solidFill>
                        <a:effectLst/>
                        <a:latin typeface="EC Square Sans Pro"/>
                      </a:endParaRPr>
                    </a:p>
                  </a:txBody>
                  <a:tcPr marL="9525" marR="9525" marT="95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solidFill>
                  </a:tcPr>
                </a:tc>
                <a:tc>
                  <a:txBody>
                    <a:bodyPr/>
                    <a:lstStyle/>
                    <a:p>
                      <a:pPr algn="ctr" rtl="0" fontAlgn="ctr"/>
                      <a:r>
                        <a:rPr lang="en-US" sz="1600" kern="1200">
                          <a:solidFill>
                            <a:schemeClr val="accent1">
                              <a:lumMod val="49000"/>
                            </a:schemeClr>
                          </a:solidFill>
                          <a:effectLst/>
                          <a:latin typeface="EC Square Sans Pro"/>
                          <a:ea typeface="+mn-ea"/>
                          <a:cs typeface="+mn-cs"/>
                        </a:rPr>
                        <a:t>-</a:t>
                      </a:r>
                    </a:p>
                  </a:txBody>
                  <a:tcPr marL="9525" marR="9525" marT="95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2778910842"/>
                  </a:ext>
                </a:extLst>
              </a:tr>
              <a:tr h="424738">
                <a:tc>
                  <a:txBody>
                    <a:bodyPr/>
                    <a:lstStyle/>
                    <a:p>
                      <a:pPr algn="just" rtl="0" fontAlgn="ctr"/>
                      <a:r>
                        <a:rPr lang="en-US" sz="1400" b="1">
                          <a:solidFill>
                            <a:srgbClr val="FFFFFF"/>
                          </a:solidFill>
                          <a:effectLst/>
                          <a:latin typeface="EC Square Sans Pro"/>
                        </a:rPr>
                        <a:t>Global Gateways</a:t>
                      </a:r>
                    </a:p>
                  </a:txBody>
                  <a:tcPr marL="9525" marR="9525" marT="95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algn="ctr" rtl="0" fontAlgn="ctr"/>
                      <a:r>
                        <a:rPr lang="en-US" sz="1600">
                          <a:solidFill>
                            <a:srgbClr val="FF0000"/>
                          </a:solidFill>
                          <a:effectLst/>
                          <a:latin typeface="EC Square Sans Pro"/>
                        </a:rPr>
                        <a:t>433</a:t>
                      </a:r>
                    </a:p>
                  </a:txBody>
                  <a:tcPr marL="9525" marR="9525" marT="95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ctr" rtl="0" fontAlgn="ctr"/>
                      <a:r>
                        <a:rPr lang="en-US" sz="1600" kern="1200">
                          <a:solidFill>
                            <a:schemeClr val="accent1">
                              <a:lumMod val="49000"/>
                            </a:schemeClr>
                          </a:solidFill>
                          <a:effectLst/>
                          <a:latin typeface="EC Square Sans Pro"/>
                          <a:ea typeface="+mn-ea"/>
                          <a:cs typeface="+mn-cs"/>
                        </a:rPr>
                        <a:t>128</a:t>
                      </a:r>
                    </a:p>
                  </a:txBody>
                  <a:tcPr marL="9525" marR="9525" marT="95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ctr" rtl="0" fontAlgn="ctr"/>
                      <a:r>
                        <a:rPr lang="en-US" sz="1600">
                          <a:solidFill>
                            <a:schemeClr val="accent1">
                              <a:lumMod val="49000"/>
                            </a:schemeClr>
                          </a:solidFill>
                          <a:effectLst/>
                          <a:latin typeface="EC Square Sans Pro"/>
                        </a:rPr>
                        <a:t>384</a:t>
                      </a:r>
                    </a:p>
                  </a:txBody>
                  <a:tcPr marL="9525" marR="9525" marT="95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solidFill>
                  </a:tcPr>
                </a:tc>
                <a:tc>
                  <a:txBody>
                    <a:bodyPr/>
                    <a:lstStyle/>
                    <a:p>
                      <a:pPr algn="ctr" rtl="0" fontAlgn="ctr"/>
                      <a:r>
                        <a:rPr lang="en-US" sz="1600">
                          <a:solidFill>
                            <a:schemeClr val="accent1">
                              <a:lumMod val="49000"/>
                            </a:schemeClr>
                          </a:solidFill>
                          <a:effectLst/>
                          <a:latin typeface="EC Square Sans Pro"/>
                        </a:rPr>
                        <a:t>30</a:t>
                      </a:r>
                    </a:p>
                  </a:txBody>
                  <a:tcPr marL="9525" marR="9525" marT="95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solidFill>
                  </a:tcPr>
                </a:tc>
                <a:tc>
                  <a:txBody>
                    <a:bodyPr/>
                    <a:lstStyle/>
                    <a:p>
                      <a:pPr algn="ctr" rtl="0" fontAlgn="ctr"/>
                      <a:r>
                        <a:rPr lang="en-US" sz="1600" kern="1200">
                          <a:solidFill>
                            <a:schemeClr val="accent1">
                              <a:lumMod val="49000"/>
                            </a:schemeClr>
                          </a:solidFill>
                          <a:effectLst/>
                          <a:latin typeface="EC Square Sans Pro"/>
                          <a:ea typeface="+mn-ea"/>
                          <a:cs typeface="+mn-cs"/>
                        </a:rPr>
                        <a:t>542</a:t>
                      </a:r>
                    </a:p>
                  </a:txBody>
                  <a:tcPr marL="9525" marR="9525" marT="95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2648136728"/>
                  </a:ext>
                </a:extLst>
              </a:tr>
              <a:tr h="474708">
                <a:tc>
                  <a:txBody>
                    <a:bodyPr/>
                    <a:lstStyle/>
                    <a:p>
                      <a:pPr algn="just" rtl="0" fontAlgn="ctr"/>
                      <a:r>
                        <a:rPr lang="en-US" sz="1400" b="1">
                          <a:solidFill>
                            <a:srgbClr val="FFFFFF"/>
                          </a:solidFill>
                          <a:effectLst/>
                          <a:latin typeface="EC Square Sans Pro"/>
                        </a:rPr>
                        <a:t>Operational Digital Platforms</a:t>
                      </a:r>
                    </a:p>
                  </a:txBody>
                  <a:tcPr marL="9525" marR="9525" marT="95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algn="ctr" rtl="0" fontAlgn="ctr"/>
                      <a:r>
                        <a:rPr lang="en-US" sz="1600">
                          <a:solidFill>
                            <a:srgbClr val="FF0000"/>
                          </a:solidFill>
                          <a:effectLst/>
                          <a:latin typeface="EC Square Sans Pro"/>
                        </a:rPr>
                        <a:t>-</a:t>
                      </a:r>
                    </a:p>
                  </a:txBody>
                  <a:tcPr marL="9525" marR="9525" marT="95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rtl="0" fontAlgn="ctr"/>
                      <a:r>
                        <a:rPr lang="en-US" sz="1600">
                          <a:effectLst/>
                          <a:latin typeface="EC Square Sans Pro"/>
                        </a:rPr>
                        <a:t>-</a:t>
                      </a:r>
                    </a:p>
                  </a:txBody>
                  <a:tcPr marL="9525" marR="9525" marT="95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rtl="0" fontAlgn="ctr"/>
                      <a:endParaRPr lang="en-US" sz="1600">
                        <a:solidFill>
                          <a:schemeClr val="accent1">
                            <a:lumMod val="49000"/>
                          </a:schemeClr>
                        </a:solidFill>
                        <a:effectLst/>
                        <a:latin typeface="EC Square Sans Pro"/>
                      </a:endParaRPr>
                    </a:p>
                  </a:txBody>
                  <a:tcPr marL="9525" marR="9525" marT="95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solidFill>
                  </a:tcPr>
                </a:tc>
                <a:tc>
                  <a:txBody>
                    <a:bodyPr/>
                    <a:lstStyle/>
                    <a:p>
                      <a:pPr algn="ctr" rtl="0" fontAlgn="ctr"/>
                      <a:endParaRPr lang="en-US" sz="1600">
                        <a:solidFill>
                          <a:schemeClr val="accent1">
                            <a:lumMod val="49000"/>
                          </a:schemeClr>
                        </a:solidFill>
                        <a:effectLst/>
                        <a:latin typeface="EC Square Sans Pro"/>
                      </a:endParaRPr>
                    </a:p>
                  </a:txBody>
                  <a:tcPr marL="9525" marR="9525" marT="95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solidFill>
                  </a:tcPr>
                </a:tc>
                <a:tc>
                  <a:txBody>
                    <a:bodyPr/>
                    <a:lstStyle/>
                    <a:p>
                      <a:pPr algn="ctr" rtl="0" fontAlgn="ctr"/>
                      <a:r>
                        <a:rPr lang="en-US" sz="1600" kern="1200">
                          <a:solidFill>
                            <a:schemeClr val="accent1">
                              <a:lumMod val="49000"/>
                            </a:schemeClr>
                          </a:solidFill>
                          <a:effectLst/>
                          <a:latin typeface="EC Square Sans Pro"/>
                          <a:ea typeface="+mn-ea"/>
                          <a:cs typeface="+mn-cs"/>
                        </a:rPr>
                        <a:t>20</a:t>
                      </a:r>
                    </a:p>
                  </a:txBody>
                  <a:tcPr marL="9525" marR="9525" marT="95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2229148439"/>
                  </a:ext>
                </a:extLst>
              </a:tr>
              <a:tr h="474708">
                <a:tc>
                  <a:txBody>
                    <a:bodyPr/>
                    <a:lstStyle/>
                    <a:p>
                      <a:pPr algn="just" rtl="0" fontAlgn="ctr"/>
                      <a:r>
                        <a:rPr lang="en-US" sz="1400" b="1">
                          <a:solidFill>
                            <a:srgbClr val="FFFFFF"/>
                          </a:solidFill>
                          <a:effectLst/>
                          <a:latin typeface="EC Square Sans Pro"/>
                        </a:rPr>
                        <a:t>Support Actions + procurement</a:t>
                      </a:r>
                    </a:p>
                  </a:txBody>
                  <a:tcPr marL="9525" marR="9525" marT="95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algn="ctr" rtl="0" fontAlgn="ctr"/>
                      <a:r>
                        <a:rPr lang="en-US" sz="1600">
                          <a:solidFill>
                            <a:srgbClr val="FF0000"/>
                          </a:solidFill>
                          <a:effectLst/>
                          <a:latin typeface="EC Square Sans Pro"/>
                        </a:rPr>
                        <a:t>13.9</a:t>
                      </a:r>
                    </a:p>
                  </a:txBody>
                  <a:tcPr marL="9525" marR="9525" marT="95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ctr" rtl="0" fontAlgn="ctr"/>
                      <a:endParaRPr lang="en-US" sz="1600">
                        <a:effectLst/>
                        <a:latin typeface="EC Square Sans Pro"/>
                      </a:endParaRPr>
                    </a:p>
                  </a:txBody>
                  <a:tcPr marL="9525" marR="9525" marT="95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ctr" rtl="0" fontAlgn="ctr"/>
                      <a:endParaRPr lang="en-US" sz="1600">
                        <a:solidFill>
                          <a:schemeClr val="accent1">
                            <a:lumMod val="49000"/>
                          </a:schemeClr>
                        </a:solidFill>
                        <a:effectLst/>
                        <a:latin typeface="EC Square Sans Pro"/>
                      </a:endParaRPr>
                    </a:p>
                  </a:txBody>
                  <a:tcPr marL="9525" marR="9525" marT="95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solidFill>
                  </a:tcPr>
                </a:tc>
                <a:tc>
                  <a:txBody>
                    <a:bodyPr/>
                    <a:lstStyle/>
                    <a:p>
                      <a:pPr algn="ctr" rtl="0" fontAlgn="ctr"/>
                      <a:endParaRPr lang="en-US" sz="1600">
                        <a:solidFill>
                          <a:schemeClr val="accent1">
                            <a:lumMod val="49000"/>
                          </a:schemeClr>
                        </a:solidFill>
                        <a:effectLst/>
                        <a:latin typeface="EC Square Sans Pro"/>
                      </a:endParaRPr>
                    </a:p>
                  </a:txBody>
                  <a:tcPr marL="9525" marR="9525" marT="95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solidFill>
                  </a:tcPr>
                </a:tc>
                <a:tc>
                  <a:txBody>
                    <a:bodyPr/>
                    <a:lstStyle/>
                    <a:p>
                      <a:pPr algn="ctr" rtl="0" fontAlgn="ctr"/>
                      <a:r>
                        <a:rPr lang="en-US" sz="1600" kern="1200">
                          <a:solidFill>
                            <a:schemeClr val="accent1">
                              <a:lumMod val="49000"/>
                            </a:schemeClr>
                          </a:solidFill>
                          <a:effectLst/>
                          <a:latin typeface="EC Square Sans Pro"/>
                          <a:ea typeface="+mn-ea"/>
                          <a:cs typeface="+mn-cs"/>
                        </a:rPr>
                        <a:t>8</a:t>
                      </a:r>
                    </a:p>
                  </a:txBody>
                  <a:tcPr marL="9525" marR="9525" marT="95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2464736802"/>
                  </a:ext>
                </a:extLst>
              </a:tr>
              <a:tr h="324800">
                <a:tc>
                  <a:txBody>
                    <a:bodyPr/>
                    <a:lstStyle/>
                    <a:p>
                      <a:pPr algn="just" rtl="0" fontAlgn="ctr"/>
                      <a:r>
                        <a:rPr lang="en-US" sz="1800" b="1">
                          <a:solidFill>
                            <a:srgbClr val="FFFFFF"/>
                          </a:solidFill>
                          <a:effectLst/>
                          <a:latin typeface="EC Square Sans Pro"/>
                        </a:rPr>
                        <a:t> Total</a:t>
                      </a:r>
                    </a:p>
                  </a:txBody>
                  <a:tcPr marL="9525" marR="9525" marT="95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algn="ctr" rtl="0" fontAlgn="ctr"/>
                      <a:r>
                        <a:rPr lang="en-US" sz="1600">
                          <a:solidFill>
                            <a:srgbClr val="FF0000"/>
                          </a:solidFill>
                          <a:effectLst/>
                          <a:latin typeface="EC Square Sans Pro"/>
                        </a:rPr>
                        <a:t>681.7</a:t>
                      </a:r>
                    </a:p>
                  </a:txBody>
                  <a:tcPr marL="9525" marR="9525" marT="95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EA9DB"/>
                    </a:solidFill>
                  </a:tcPr>
                </a:tc>
                <a:tc>
                  <a:txBody>
                    <a:bodyPr/>
                    <a:lstStyle/>
                    <a:p>
                      <a:pPr algn="ctr" rtl="0" fontAlgn="ctr"/>
                      <a:endParaRPr lang="en-US" sz="1600">
                        <a:effectLst/>
                        <a:latin typeface="EC Square Sans Pro"/>
                      </a:endParaRPr>
                    </a:p>
                  </a:txBody>
                  <a:tcPr marL="9525" marR="9525" marT="95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EA9DB"/>
                    </a:solidFill>
                  </a:tcPr>
                </a:tc>
                <a:tc>
                  <a:txBody>
                    <a:bodyPr/>
                    <a:lstStyle/>
                    <a:p>
                      <a:pPr algn="ctr" rtl="0" fontAlgn="ctr"/>
                      <a:endParaRPr lang="en-US" sz="1600">
                        <a:solidFill>
                          <a:schemeClr val="accent1">
                            <a:lumMod val="49000"/>
                          </a:schemeClr>
                        </a:solidFill>
                        <a:effectLst/>
                        <a:latin typeface="EC Square Sans Pro"/>
                      </a:endParaRPr>
                    </a:p>
                  </a:txBody>
                  <a:tcPr marL="9525" marR="9525" marT="95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solidFill>
                  </a:tcPr>
                </a:tc>
                <a:tc>
                  <a:txBody>
                    <a:bodyPr/>
                    <a:lstStyle/>
                    <a:p>
                      <a:pPr algn="ctr" rtl="0" fontAlgn="ctr"/>
                      <a:endParaRPr lang="en-US" sz="1600">
                        <a:solidFill>
                          <a:schemeClr val="accent1">
                            <a:lumMod val="49000"/>
                          </a:schemeClr>
                        </a:solidFill>
                        <a:effectLst/>
                        <a:latin typeface="EC Square Sans Pro"/>
                      </a:endParaRPr>
                    </a:p>
                  </a:txBody>
                  <a:tcPr marL="9525" marR="9525" marT="95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solidFill>
                  </a:tcPr>
                </a:tc>
                <a:tc>
                  <a:txBody>
                    <a:bodyPr/>
                    <a:lstStyle/>
                    <a:p>
                      <a:pPr algn="ctr" rtl="0" fontAlgn="ctr"/>
                      <a:r>
                        <a:rPr lang="en-US" sz="1600" b="1" kern="1200">
                          <a:solidFill>
                            <a:schemeClr val="accent1">
                              <a:lumMod val="49000"/>
                            </a:schemeClr>
                          </a:solidFill>
                          <a:effectLst/>
                          <a:latin typeface="EC Square Sans Pro"/>
                          <a:ea typeface="+mn-ea"/>
                          <a:cs typeface="+mn-cs"/>
                        </a:rPr>
                        <a:t>865</a:t>
                      </a:r>
                    </a:p>
                  </a:txBody>
                  <a:tcPr marL="9525" marR="9525" marT="95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EA9DB"/>
                    </a:solidFill>
                  </a:tcPr>
                </a:tc>
                <a:extLst>
                  <a:ext uri="{0D108BD9-81ED-4DB2-BD59-A6C34878D82A}">
                    <a16:rowId xmlns:a16="http://schemas.microsoft.com/office/drawing/2014/main" val="4216059430"/>
                  </a:ext>
                </a:extLst>
              </a:tr>
            </a:tbl>
          </a:graphicData>
        </a:graphic>
      </p:graphicFrame>
    </p:spTree>
    <p:extLst>
      <p:ext uri="{BB962C8B-B14F-4D97-AF65-F5344CB8AC3E}">
        <p14:creationId xmlns:p14="http://schemas.microsoft.com/office/powerpoint/2010/main" val="6597479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70722" y="1473918"/>
            <a:ext cx="10905699" cy="4879975"/>
          </a:xfrm>
        </p:spPr>
        <p:txBody>
          <a:bodyPr vert="horz" lIns="91440" tIns="45720" rIns="91440" bIns="45720" rtlCol="0" anchor="t">
            <a:normAutofit/>
          </a:bodyPr>
          <a:lstStyle/>
          <a:p>
            <a:r>
              <a:rPr lang="en-IE" sz="2200" noProof="0">
                <a:solidFill>
                  <a:schemeClr val="accent1">
                    <a:lumMod val="49000"/>
                  </a:schemeClr>
                </a:solidFill>
                <a:latin typeface="EC Square Sans Pro"/>
              </a:rPr>
              <a:t>All proposals are </a:t>
            </a:r>
            <a:r>
              <a:rPr lang="en-IE" sz="2200">
                <a:solidFill>
                  <a:schemeClr val="accent1">
                    <a:lumMod val="49000"/>
                  </a:schemeClr>
                </a:solidFill>
                <a:latin typeface="EC Square Sans Pro"/>
              </a:rPr>
              <a:t>ranked and </a:t>
            </a:r>
            <a:r>
              <a:rPr lang="en-IE" sz="2200" noProof="0">
                <a:solidFill>
                  <a:schemeClr val="accent1">
                    <a:lumMod val="49000"/>
                  </a:schemeClr>
                </a:solidFill>
                <a:latin typeface="EC Square Sans Pro"/>
              </a:rPr>
              <a:t>receive an </a:t>
            </a:r>
            <a:r>
              <a:rPr lang="en-IE" sz="2200" b="1" noProof="0">
                <a:solidFill>
                  <a:schemeClr val="accent1">
                    <a:lumMod val="49000"/>
                  </a:schemeClr>
                </a:solidFill>
                <a:latin typeface="EC Square Sans Pro"/>
              </a:rPr>
              <a:t>evaluation result letter</a:t>
            </a:r>
            <a:r>
              <a:rPr lang="en-IE" sz="2200" noProof="0">
                <a:solidFill>
                  <a:schemeClr val="accent1">
                    <a:lumMod val="49000"/>
                  </a:schemeClr>
                </a:solidFill>
                <a:latin typeface="EC Square Sans Pro"/>
              </a:rPr>
              <a:t> stating that they are either: </a:t>
            </a:r>
            <a:endParaRPr lang="en-IE" sz="2200" noProof="0">
              <a:solidFill>
                <a:schemeClr val="accent1">
                  <a:lumMod val="49000"/>
                </a:schemeClr>
              </a:solidFill>
              <a:latin typeface="EC Square Sans Pro"/>
              <a:ea typeface="Calibri"/>
              <a:cs typeface="Calibri"/>
            </a:endParaRPr>
          </a:p>
          <a:p>
            <a:pPr lvl="1"/>
            <a:r>
              <a:rPr lang="en-IE" sz="2200">
                <a:solidFill>
                  <a:schemeClr val="accent1">
                    <a:lumMod val="49000"/>
                  </a:schemeClr>
                </a:solidFill>
                <a:latin typeface="EC Square Sans Pro"/>
              </a:rPr>
              <a:t>s</a:t>
            </a:r>
            <a:r>
              <a:rPr lang="en-IE" sz="2200" noProof="0">
                <a:solidFill>
                  <a:schemeClr val="accent1">
                    <a:lumMod val="49000"/>
                  </a:schemeClr>
                </a:solidFill>
                <a:latin typeface="EC Square Sans Pro"/>
              </a:rPr>
              <a:t>uccessful &amp; invited for </a:t>
            </a:r>
            <a:r>
              <a:rPr lang="en-IE" sz="2200" b="1" noProof="0">
                <a:solidFill>
                  <a:schemeClr val="accent1">
                    <a:lumMod val="49000"/>
                  </a:schemeClr>
                </a:solidFill>
                <a:latin typeface="EC Square Sans Pro"/>
              </a:rPr>
              <a:t>grant agreement preparation (GAP);</a:t>
            </a:r>
            <a:endParaRPr lang="en-IE" sz="2200" b="1" noProof="0">
              <a:solidFill>
                <a:schemeClr val="accent1">
                  <a:lumMod val="49000"/>
                </a:schemeClr>
              </a:solidFill>
              <a:latin typeface="EC Square Sans Pro"/>
              <a:ea typeface="Calibri"/>
              <a:cs typeface="Calibri"/>
            </a:endParaRPr>
          </a:p>
          <a:p>
            <a:pPr lvl="1"/>
            <a:r>
              <a:rPr lang="en-IE" sz="2200">
                <a:solidFill>
                  <a:schemeClr val="accent1">
                    <a:lumMod val="49000"/>
                  </a:schemeClr>
                </a:solidFill>
                <a:latin typeface="EC Square Sans Pro"/>
              </a:rPr>
              <a:t>s</a:t>
            </a:r>
            <a:r>
              <a:rPr lang="en-IE" sz="2200" noProof="0">
                <a:solidFill>
                  <a:schemeClr val="accent1">
                    <a:lumMod val="49000"/>
                  </a:schemeClr>
                </a:solidFill>
                <a:latin typeface="EC Square Sans Pro"/>
              </a:rPr>
              <a:t>uccessful, but put on </a:t>
            </a:r>
            <a:r>
              <a:rPr lang="en-IE" sz="2200" b="1" noProof="0">
                <a:solidFill>
                  <a:schemeClr val="accent1">
                    <a:lumMod val="49000"/>
                  </a:schemeClr>
                </a:solidFill>
                <a:latin typeface="EC Square Sans Pro"/>
              </a:rPr>
              <a:t>reserve list </a:t>
            </a:r>
            <a:r>
              <a:rPr lang="en-IE" sz="2200" noProof="0">
                <a:solidFill>
                  <a:schemeClr val="accent1">
                    <a:lumMod val="49000"/>
                  </a:schemeClr>
                </a:solidFill>
                <a:latin typeface="EC Square Sans Pro"/>
              </a:rPr>
              <a:t>(passed mark but below budget availability) </a:t>
            </a:r>
            <a:r>
              <a:rPr lang="en-IE" sz="2200" noProof="0">
                <a:latin typeface="EC Square Sans Pro"/>
              </a:rPr>
              <a:t/>
            </a:r>
            <a:br>
              <a:rPr lang="en-IE" sz="2200" noProof="0">
                <a:latin typeface="EC Square Sans Pro"/>
              </a:rPr>
            </a:br>
            <a:r>
              <a:rPr lang="en-IE" sz="2200" noProof="0">
                <a:solidFill>
                  <a:schemeClr val="accent1">
                    <a:lumMod val="49000"/>
                  </a:schemeClr>
                </a:solidFill>
                <a:latin typeface="EC Square Sans Pro"/>
              </a:rPr>
              <a:t>-&gt; </a:t>
            </a:r>
            <a:r>
              <a:rPr lang="en-IE" sz="2200" i="1" noProof="0">
                <a:solidFill>
                  <a:schemeClr val="accent1">
                    <a:lumMod val="49000"/>
                  </a:schemeClr>
                </a:solidFill>
                <a:latin typeface="EC Square Sans Pro"/>
              </a:rPr>
              <a:t>Seal of Excellence</a:t>
            </a:r>
            <a:r>
              <a:rPr lang="en-IE" sz="2200">
                <a:solidFill>
                  <a:schemeClr val="accent1">
                    <a:lumMod val="49000"/>
                  </a:schemeClr>
                </a:solidFill>
                <a:latin typeface="EC Square Sans Pro"/>
              </a:rPr>
              <a:t>;</a:t>
            </a:r>
            <a:endParaRPr lang="en-IE" sz="2200" noProof="0">
              <a:solidFill>
                <a:schemeClr val="accent1">
                  <a:lumMod val="49000"/>
                </a:schemeClr>
              </a:solidFill>
              <a:latin typeface="EC Square Sans Pro"/>
              <a:ea typeface="Calibri"/>
              <a:cs typeface="Calibri"/>
            </a:endParaRPr>
          </a:p>
          <a:p>
            <a:pPr lvl="1"/>
            <a:r>
              <a:rPr lang="en-IE" sz="2200" b="1">
                <a:solidFill>
                  <a:schemeClr val="accent1">
                    <a:lumMod val="49000"/>
                  </a:schemeClr>
                </a:solidFill>
                <a:latin typeface="EC Square Sans Pro"/>
              </a:rPr>
              <a:t>r</a:t>
            </a:r>
            <a:r>
              <a:rPr lang="en-IE" sz="2200" b="1" noProof="0">
                <a:solidFill>
                  <a:schemeClr val="accent1">
                    <a:lumMod val="49000"/>
                  </a:schemeClr>
                </a:solidFill>
                <a:latin typeface="EC Square Sans Pro"/>
              </a:rPr>
              <a:t>ejected</a:t>
            </a:r>
            <a:r>
              <a:rPr lang="en-IE" sz="2200" noProof="0">
                <a:solidFill>
                  <a:schemeClr val="accent1">
                    <a:lumMod val="49000"/>
                  </a:schemeClr>
                </a:solidFill>
                <a:latin typeface="EC Square Sans Pro"/>
              </a:rPr>
              <a:t> (insufficient quality).</a:t>
            </a:r>
            <a:endParaRPr lang="en-IE" sz="2200" noProof="0">
              <a:solidFill>
                <a:schemeClr val="accent1">
                  <a:lumMod val="49000"/>
                </a:schemeClr>
              </a:solidFill>
              <a:latin typeface="EC Square Sans Pro"/>
              <a:ea typeface="Calibri"/>
              <a:cs typeface="Calibri"/>
            </a:endParaRPr>
          </a:p>
          <a:p>
            <a:r>
              <a:rPr lang="en-IE" sz="2200" noProof="0">
                <a:solidFill>
                  <a:schemeClr val="accent1">
                    <a:lumMod val="49000"/>
                  </a:schemeClr>
                </a:solidFill>
                <a:latin typeface="EC Square Sans Pro"/>
              </a:rPr>
              <a:t>Invitation to grant agreement preparation does NOT constitute a formal commitment for funding. We will still need to make various legal checks before grant award: legal entity validation, financial capacity, ownership control assessment, etc.</a:t>
            </a:r>
            <a:endParaRPr lang="en-IE" sz="2200" noProof="0">
              <a:solidFill>
                <a:schemeClr val="accent1">
                  <a:lumMod val="49000"/>
                </a:schemeClr>
              </a:solidFill>
              <a:latin typeface="EC Square Sans Pro"/>
              <a:ea typeface="Calibri"/>
              <a:cs typeface="Calibri"/>
            </a:endParaRPr>
          </a:p>
          <a:p>
            <a:r>
              <a:rPr lang="en-IE" sz="2200" noProof="0">
                <a:solidFill>
                  <a:schemeClr val="accent1">
                    <a:lumMod val="49000"/>
                  </a:schemeClr>
                </a:solidFill>
                <a:latin typeface="EC Square Sans Pro"/>
              </a:rPr>
              <a:t>If you believe that the evaluation procedure was flawed, you may submit a complaint (deadlines and procedures set out in the evaluation result letter). </a:t>
            </a:r>
            <a:endParaRPr lang="en-IE" sz="2200" noProof="0">
              <a:solidFill>
                <a:schemeClr val="accent1">
                  <a:lumMod val="49000"/>
                </a:schemeClr>
              </a:solidFill>
              <a:latin typeface="EC Square Sans Pro"/>
              <a:ea typeface="Calibri"/>
              <a:cs typeface="Calibri"/>
            </a:endParaRPr>
          </a:p>
          <a:p>
            <a:endParaRPr lang="en-IE" noProof="0"/>
          </a:p>
        </p:txBody>
      </p:sp>
      <p:sp>
        <p:nvSpPr>
          <p:cNvPr id="3" name="Title 2"/>
          <p:cNvSpPr>
            <a:spLocks noGrp="1"/>
          </p:cNvSpPr>
          <p:nvPr>
            <p:ph type="title"/>
          </p:nvPr>
        </p:nvSpPr>
        <p:spPr>
          <a:xfrm>
            <a:off x="970722" y="270588"/>
            <a:ext cx="10515600" cy="782357"/>
          </a:xfrm>
        </p:spPr>
        <p:txBody>
          <a:bodyPr>
            <a:normAutofit/>
          </a:bodyPr>
          <a:lstStyle/>
          <a:p>
            <a:r>
              <a:rPr lang="en-IE" sz="3200" b="1">
                <a:solidFill>
                  <a:schemeClr val="accent1">
                    <a:lumMod val="76000"/>
                  </a:schemeClr>
                </a:solidFill>
                <a:latin typeface="EC Square Sans Pro"/>
                <a:ea typeface="+mj-lt"/>
                <a:cs typeface="+mj-lt"/>
              </a:rPr>
              <a:t>Results of the evaluation</a:t>
            </a:r>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6C79FD-C571-418B-AB0F-5EE936C85276}" type="slidenum">
              <a:rPr kumimoji="0" lang="en-GB" sz="1200" b="0" i="0" u="none" strike="noStrike" kern="1200" cap="none" spc="0" normalizeH="0" baseline="0" noProof="0" smtClean="0">
                <a:ln>
                  <a:noFill/>
                </a:ln>
                <a:solidFill>
                  <a:srgbClr val="4D4D4D">
                    <a:tint val="75000"/>
                  </a:srgb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srgbClr val="4D4D4D">
                  <a:tint val="75000"/>
                </a:srgbClr>
              </a:solidFill>
              <a:effectLst/>
              <a:uLnTx/>
              <a:uFillTx/>
              <a:latin typeface="Arial"/>
              <a:ea typeface="+mn-ea"/>
              <a:cs typeface="+mn-cs"/>
            </a:endParaRPr>
          </a:p>
        </p:txBody>
      </p:sp>
    </p:spTree>
    <p:extLst>
      <p:ext uri="{BB962C8B-B14F-4D97-AF65-F5344CB8AC3E}">
        <p14:creationId xmlns:p14="http://schemas.microsoft.com/office/powerpoint/2010/main" val="23615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E5B0B-847D-8ACA-3526-8448DF67F0A8}"/>
              </a:ext>
            </a:extLst>
          </p:cNvPr>
          <p:cNvSpPr>
            <a:spLocks noGrp="1"/>
          </p:cNvSpPr>
          <p:nvPr>
            <p:ph type="ctrTitle"/>
          </p:nvPr>
        </p:nvSpPr>
        <p:spPr>
          <a:xfrm>
            <a:off x="2820347" y="3286549"/>
            <a:ext cx="7150002" cy="2149523"/>
          </a:xfrm>
        </p:spPr>
        <p:txBody>
          <a:bodyPr/>
          <a:lstStyle/>
          <a:p>
            <a:pPr algn="ctr"/>
            <a:r>
              <a:rPr lang="en-IE" sz="4800" b="1">
                <a:solidFill>
                  <a:srgbClr val="FFD966"/>
                </a:solidFill>
                <a:latin typeface="EC Square Sans Pro"/>
                <a:ea typeface="Calibri Light"/>
                <a:cs typeface="Calibri Light"/>
              </a:rPr>
              <a:t>Preparing a successful proposal</a:t>
            </a:r>
          </a:p>
          <a:p>
            <a:pPr algn="ctr"/>
            <a:endParaRPr lang="en-IE" sz="4800" b="1">
              <a:solidFill>
                <a:srgbClr val="FFD966"/>
              </a:solidFill>
              <a:latin typeface="EC Square Sans Pro"/>
              <a:ea typeface="Calibri Light"/>
              <a:cs typeface="Calibri Light"/>
            </a:endParaRPr>
          </a:p>
        </p:txBody>
      </p:sp>
    </p:spTree>
    <p:extLst>
      <p:ext uri="{BB962C8B-B14F-4D97-AF65-F5344CB8AC3E}">
        <p14:creationId xmlns:p14="http://schemas.microsoft.com/office/powerpoint/2010/main" val="22193953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70722" y="1790537"/>
            <a:ext cx="10905699" cy="4580368"/>
          </a:xfrm>
        </p:spPr>
        <p:txBody>
          <a:bodyPr vert="horz" lIns="91440" tIns="45720" rIns="91440" bIns="45720" rtlCol="0" anchor="t">
            <a:normAutofit/>
          </a:bodyPr>
          <a:lstStyle/>
          <a:p>
            <a:pPr marL="285750" indent="-285750"/>
            <a:r>
              <a:rPr lang="en-IE" sz="2400" b="1" noProof="0">
                <a:solidFill>
                  <a:schemeClr val="accent1">
                    <a:lumMod val="49000"/>
                  </a:schemeClr>
                </a:solidFill>
                <a:latin typeface="EC Square Sans Pro"/>
              </a:rPr>
              <a:t>External evaluators:</a:t>
            </a:r>
          </a:p>
          <a:p>
            <a:pPr marL="914400" lvl="1" indent="-457200">
              <a:buClr>
                <a:schemeClr val="tx2"/>
              </a:buClr>
              <a:buFont typeface="Wingdings" panose="05000000000000000000" pitchFamily="2" charset="2"/>
              <a:buChar char="Ø"/>
            </a:pPr>
            <a:r>
              <a:rPr lang="en-IE" noProof="0">
                <a:solidFill>
                  <a:schemeClr val="accent1">
                    <a:lumMod val="49000"/>
                  </a:schemeClr>
                </a:solidFill>
                <a:latin typeface="EC Square Sans Pro"/>
              </a:rPr>
              <a:t>Their individual expertise may not cover the entire technical background of your proposed project </a:t>
            </a:r>
          </a:p>
          <a:p>
            <a:pPr marL="914400" lvl="1" indent="-457200">
              <a:buClr>
                <a:schemeClr val="tx2"/>
              </a:buClr>
              <a:buFont typeface="Wingdings" panose="05000000000000000000" pitchFamily="2" charset="2"/>
              <a:buChar char="Ø"/>
            </a:pPr>
            <a:r>
              <a:rPr lang="en-IE">
                <a:solidFill>
                  <a:schemeClr val="accent1">
                    <a:lumMod val="49000"/>
                  </a:schemeClr>
                </a:solidFill>
                <a:latin typeface="EC Square Sans Pro"/>
              </a:rPr>
              <a:t>They w</a:t>
            </a:r>
            <a:r>
              <a:rPr lang="en-IE" noProof="0">
                <a:solidFill>
                  <a:schemeClr val="accent1">
                    <a:lumMod val="49000"/>
                  </a:schemeClr>
                </a:solidFill>
                <a:latin typeface="EC Square Sans Pro"/>
              </a:rPr>
              <a:t>ill have several proposals to evaluate within a limited timeframe </a:t>
            </a:r>
          </a:p>
          <a:p>
            <a:pPr marL="285750" indent="-285750"/>
            <a:r>
              <a:rPr lang="en-IE" sz="2400" b="1" noProof="0">
                <a:solidFill>
                  <a:schemeClr val="accent1">
                    <a:lumMod val="49000"/>
                  </a:schemeClr>
                </a:solidFill>
                <a:latin typeface="EC Square Sans Pro"/>
              </a:rPr>
              <a:t>EC staff:</a:t>
            </a:r>
          </a:p>
          <a:p>
            <a:pPr marL="914400" lvl="1" indent="-457200">
              <a:buFont typeface="Wingdings" panose="05000000000000000000" pitchFamily="2" charset="2"/>
              <a:buChar char="Ø"/>
            </a:pPr>
            <a:r>
              <a:rPr lang="en-IE" noProof="0" err="1">
                <a:solidFill>
                  <a:schemeClr val="accent1">
                    <a:lumMod val="49000"/>
                  </a:schemeClr>
                </a:solidFill>
                <a:latin typeface="EC Square Sans Pro"/>
              </a:rPr>
              <a:t>HaDEA</a:t>
            </a:r>
            <a:r>
              <a:rPr lang="en-IE" noProof="0">
                <a:solidFill>
                  <a:schemeClr val="accent1">
                    <a:lumMod val="49000"/>
                  </a:schemeClr>
                </a:solidFill>
                <a:latin typeface="EC Square Sans Pro"/>
              </a:rPr>
              <a:t>: to check </a:t>
            </a:r>
            <a:r>
              <a:rPr lang="en-IE">
                <a:solidFill>
                  <a:schemeClr val="accent1">
                    <a:lumMod val="49000"/>
                  </a:schemeClr>
                </a:solidFill>
                <a:latin typeface="EC Square Sans Pro"/>
              </a:rPr>
              <a:t>the </a:t>
            </a:r>
            <a:r>
              <a:rPr lang="en-IE" noProof="0">
                <a:solidFill>
                  <a:schemeClr val="accent1">
                    <a:lumMod val="49000"/>
                  </a:schemeClr>
                </a:solidFill>
                <a:latin typeface="EC Square Sans Pro"/>
              </a:rPr>
              <a:t>proposal’s admissibility &amp; eligibility</a:t>
            </a:r>
          </a:p>
          <a:p>
            <a:pPr marL="914400" lvl="1" indent="-457200">
              <a:buFont typeface="Wingdings" panose="05000000000000000000" pitchFamily="2" charset="2"/>
              <a:buChar char="Ø"/>
            </a:pPr>
            <a:r>
              <a:rPr lang="en-IE" noProof="0">
                <a:solidFill>
                  <a:schemeClr val="accent1">
                    <a:lumMod val="49000"/>
                  </a:schemeClr>
                </a:solidFill>
                <a:latin typeface="EC Square Sans Pro"/>
              </a:rPr>
              <a:t>DG CNECT: an internal committee will recommend a draft list of selected proposals </a:t>
            </a:r>
          </a:p>
          <a:p>
            <a:pPr marL="914400" lvl="1" indent="-457200">
              <a:buFont typeface="Wingdings" panose="05000000000000000000" pitchFamily="2" charset="2"/>
              <a:buChar char="Ø"/>
            </a:pPr>
            <a:endParaRPr lang="en-IE" sz="2400" noProof="0"/>
          </a:p>
          <a:p>
            <a:pPr marL="285750" indent="-285750"/>
            <a:endParaRPr lang="en-IE" sz="2800" noProof="0"/>
          </a:p>
        </p:txBody>
      </p:sp>
      <p:sp>
        <p:nvSpPr>
          <p:cNvPr id="3" name="Title 2"/>
          <p:cNvSpPr>
            <a:spLocks noGrp="1"/>
          </p:cNvSpPr>
          <p:nvPr>
            <p:ph type="title"/>
          </p:nvPr>
        </p:nvSpPr>
        <p:spPr>
          <a:xfrm>
            <a:off x="970722" y="90366"/>
            <a:ext cx="10515600" cy="782357"/>
          </a:xfrm>
        </p:spPr>
        <p:txBody>
          <a:bodyPr>
            <a:normAutofit/>
          </a:bodyPr>
          <a:lstStyle/>
          <a:p>
            <a:pPr>
              <a:lnSpc>
                <a:spcPct val="150000"/>
              </a:lnSpc>
              <a:buClr>
                <a:schemeClr val="tx2"/>
              </a:buClr>
            </a:pPr>
            <a:r>
              <a:rPr lang="en-IE" sz="3200" b="1">
                <a:solidFill>
                  <a:schemeClr val="accent1">
                    <a:lumMod val="76000"/>
                  </a:schemeClr>
                </a:solidFill>
                <a:latin typeface="EC Square Sans Pro"/>
                <a:ea typeface="+mj-lt"/>
                <a:cs typeface="+mj-lt"/>
              </a:rPr>
              <a:t>Quality of proposal (I)</a:t>
            </a:r>
          </a:p>
        </p:txBody>
      </p:sp>
      <p:sp>
        <p:nvSpPr>
          <p:cNvPr id="6" name="TextBox 5"/>
          <p:cNvSpPr txBox="1"/>
          <p:nvPr/>
        </p:nvSpPr>
        <p:spPr>
          <a:xfrm>
            <a:off x="643150" y="1001150"/>
            <a:ext cx="10905699" cy="584775"/>
          </a:xfrm>
          <a:prstGeom prst="rect">
            <a:avLst/>
          </a:prstGeom>
          <a:noFill/>
        </p:spPr>
        <p:txBody>
          <a:bodyPr wrap="square" lIns="91440" tIns="45720" rIns="91440" bIns="45720" rtlCol="0" anchor="t">
            <a:spAutoFit/>
          </a:bodyPr>
          <a:lstStyle/>
          <a:p>
            <a:pPr algn="ctr"/>
            <a:r>
              <a:rPr lang="en-US" sz="3200">
                <a:solidFill>
                  <a:schemeClr val="tx2">
                    <a:lumMod val="60000"/>
                    <a:lumOff val="40000"/>
                  </a:schemeClr>
                </a:solidFill>
                <a:latin typeface="EC Square Sans Pro"/>
                <a:ea typeface="+mj-ea"/>
                <a:cs typeface="Arial"/>
              </a:rPr>
              <a:t>Who will read your application?</a:t>
            </a:r>
            <a:endParaRPr lang="en-IE" sz="3200">
              <a:solidFill>
                <a:schemeClr val="tx2">
                  <a:lumMod val="60000"/>
                  <a:lumOff val="40000"/>
                </a:schemeClr>
              </a:solidFill>
              <a:latin typeface="EC Square Sans Pro"/>
              <a:ea typeface="Calibri"/>
              <a:cs typeface="Arial"/>
            </a:endParaRPr>
          </a:p>
        </p:txBody>
      </p:sp>
      <p:sp>
        <p:nvSpPr>
          <p:cNvPr id="4" name="Slide Number Placeholder 3"/>
          <p:cNvSpPr>
            <a:spLocks noGrp="1"/>
          </p:cNvSpPr>
          <p:nvPr>
            <p:ph type="sldNum" sz="quarter" idx="12"/>
          </p:nvPr>
        </p:nvSpPr>
        <p:spPr/>
        <p:txBody>
          <a:bodyPr/>
          <a:lstStyle/>
          <a:p>
            <a:fld id="{F46C79FD-C571-418B-AB0F-5EE936C85276}" type="slidenum">
              <a:rPr lang="en-GB" smtClean="0"/>
              <a:t>62</a:t>
            </a:fld>
            <a:endParaRPr lang="en-GB"/>
          </a:p>
        </p:txBody>
      </p:sp>
    </p:spTree>
    <p:extLst>
      <p:ext uri="{BB962C8B-B14F-4D97-AF65-F5344CB8AC3E}">
        <p14:creationId xmlns:p14="http://schemas.microsoft.com/office/powerpoint/2010/main" val="5132137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47245" y="1833112"/>
            <a:ext cx="10905699" cy="3881904"/>
          </a:xfrm>
        </p:spPr>
        <p:txBody>
          <a:bodyPr vert="horz" lIns="91440" tIns="45720" rIns="91440" bIns="45720" rtlCol="0" anchor="t">
            <a:noAutofit/>
          </a:bodyPr>
          <a:lstStyle/>
          <a:p>
            <a:pPr marL="914400" lvl="1" indent="-457200">
              <a:spcAft>
                <a:spcPts val="1500"/>
              </a:spcAft>
              <a:buClr>
                <a:schemeClr val="tx1"/>
              </a:buClr>
              <a:buFont typeface="+mj-lt"/>
              <a:buAutoNum type="arabicPeriod"/>
            </a:pPr>
            <a:r>
              <a:rPr lang="en-IE" noProof="0">
                <a:solidFill>
                  <a:schemeClr val="accent1">
                    <a:lumMod val="49000"/>
                  </a:schemeClr>
                </a:solidFill>
                <a:latin typeface="EC Square Sans Pro"/>
              </a:rPr>
              <a:t>Simple language: a</a:t>
            </a:r>
            <a:r>
              <a:rPr lang="en-IE" noProof="0">
                <a:solidFill>
                  <a:schemeClr val="accent1">
                    <a:lumMod val="49000"/>
                  </a:schemeClr>
                </a:solidFill>
                <a:latin typeface="EC Square Sans Pro"/>
                <a:cs typeface="Arial"/>
              </a:rPr>
              <a:t>void jargon and do not take any background knowledge for granted.</a:t>
            </a:r>
            <a:endParaRPr lang="en-IE" noProof="0">
              <a:solidFill>
                <a:schemeClr val="accent1">
                  <a:lumMod val="49000"/>
                </a:schemeClr>
              </a:solidFill>
              <a:latin typeface="EC Square Sans Pro"/>
            </a:endParaRPr>
          </a:p>
          <a:p>
            <a:pPr marL="914400" lvl="1" indent="-457200">
              <a:spcAft>
                <a:spcPts val="1500"/>
              </a:spcAft>
              <a:buClr>
                <a:schemeClr val="tx1"/>
              </a:buClr>
              <a:buFont typeface="+mj-lt"/>
              <a:buAutoNum type="arabicPeriod"/>
            </a:pPr>
            <a:r>
              <a:rPr lang="en-IE" noProof="0">
                <a:solidFill>
                  <a:schemeClr val="accent1">
                    <a:lumMod val="49000"/>
                  </a:schemeClr>
                </a:solidFill>
                <a:latin typeface="EC Square Sans Pro"/>
              </a:rPr>
              <a:t>Information easy to find: </a:t>
            </a:r>
            <a:r>
              <a:rPr lang="en-IE" noProof="0">
                <a:solidFill>
                  <a:schemeClr val="accent1">
                    <a:lumMod val="49000"/>
                  </a:schemeClr>
                </a:solidFill>
                <a:latin typeface="EC Square Sans Pro"/>
                <a:cs typeface="Arial"/>
              </a:rPr>
              <a:t>demonstrate how your proposal addresses the </a:t>
            </a:r>
            <a:r>
              <a:rPr lang="en-IE" b="1" noProof="0">
                <a:solidFill>
                  <a:schemeClr val="accent1">
                    <a:lumMod val="49000"/>
                  </a:schemeClr>
                </a:solidFill>
                <a:latin typeface="EC Square Sans Pro"/>
                <a:cs typeface="Arial"/>
              </a:rPr>
              <a:t>award criteria </a:t>
            </a:r>
            <a:r>
              <a:rPr lang="en-IE" noProof="0">
                <a:solidFill>
                  <a:schemeClr val="accent1">
                    <a:lumMod val="49000"/>
                  </a:schemeClr>
                </a:solidFill>
                <a:latin typeface="EC Square Sans Pro"/>
                <a:cs typeface="Arial"/>
              </a:rPr>
              <a:t>as indicated in the call text.</a:t>
            </a:r>
          </a:p>
          <a:p>
            <a:pPr marL="914400" lvl="2" indent="0">
              <a:spcAft>
                <a:spcPts val="1500"/>
              </a:spcAft>
              <a:buClr>
                <a:schemeClr val="tx1"/>
              </a:buClr>
              <a:buNone/>
            </a:pPr>
            <a:r>
              <a:rPr lang="en-IE" sz="2400" b="1" noProof="0">
                <a:solidFill>
                  <a:schemeClr val="accent1">
                    <a:lumMod val="49000"/>
                  </a:schemeClr>
                </a:solidFill>
                <a:latin typeface="EC Square Sans Pro"/>
                <a:cs typeface="Arial"/>
              </a:rPr>
              <a:t>The evaluation of your proposal is based on the content you provide in the application form</a:t>
            </a:r>
            <a:r>
              <a:rPr lang="en-IE" sz="2400" noProof="0">
                <a:solidFill>
                  <a:schemeClr val="accent1">
                    <a:lumMod val="49000"/>
                  </a:schemeClr>
                </a:solidFill>
                <a:latin typeface="EC Square Sans Pro"/>
                <a:cs typeface="Arial"/>
              </a:rPr>
              <a:t>; be as specific and clear as possible. </a:t>
            </a:r>
          </a:p>
          <a:p>
            <a:pPr marL="914400" lvl="2" indent="0">
              <a:spcAft>
                <a:spcPts val="1500"/>
              </a:spcAft>
              <a:buClr>
                <a:schemeClr val="tx1"/>
              </a:buClr>
              <a:buNone/>
            </a:pPr>
            <a:r>
              <a:rPr lang="en-IE" sz="2400" u="sng" noProof="0">
                <a:solidFill>
                  <a:schemeClr val="accent1">
                    <a:lumMod val="49000"/>
                  </a:schemeClr>
                </a:solidFill>
                <a:latin typeface="EC Square Sans Pro"/>
                <a:cs typeface="Arial"/>
              </a:rPr>
              <a:t>No assumptions, nor requests for additional information will be made. </a:t>
            </a:r>
          </a:p>
          <a:p>
            <a:pPr marL="914400" lvl="1" indent="-457200">
              <a:spcAft>
                <a:spcPts val="1500"/>
              </a:spcAft>
              <a:buClr>
                <a:schemeClr val="tx1"/>
              </a:buClr>
              <a:buFont typeface="+mj-lt"/>
              <a:buAutoNum type="arabicPeriod"/>
            </a:pPr>
            <a:r>
              <a:rPr lang="en-IE" noProof="0">
                <a:solidFill>
                  <a:schemeClr val="accent1">
                    <a:lumMod val="49000"/>
                  </a:schemeClr>
                </a:solidFill>
                <a:latin typeface="EC Square Sans Pro"/>
              </a:rPr>
              <a:t>Mandatory annexes.</a:t>
            </a:r>
          </a:p>
          <a:p>
            <a:pPr marL="914400" lvl="1" indent="-457200">
              <a:spcAft>
                <a:spcPts val="1500"/>
              </a:spcAft>
              <a:buClr>
                <a:schemeClr val="tx1"/>
              </a:buClr>
              <a:buFont typeface="+mj-lt"/>
              <a:buAutoNum type="arabicPeriod"/>
            </a:pPr>
            <a:r>
              <a:rPr lang="en-IE">
                <a:solidFill>
                  <a:schemeClr val="accent1">
                    <a:lumMod val="49000"/>
                  </a:schemeClr>
                </a:solidFill>
                <a:latin typeface="EC Square Sans Pro"/>
              </a:rPr>
              <a:t>Voluntary annexes: relevant </a:t>
            </a:r>
            <a:r>
              <a:rPr lang="en-IE" noProof="0">
                <a:solidFill>
                  <a:schemeClr val="accent1">
                    <a:lumMod val="49000"/>
                  </a:schemeClr>
                </a:solidFill>
                <a:latin typeface="EC Square Sans Pro"/>
              </a:rPr>
              <a:t>maps, graphs, etc. </a:t>
            </a:r>
          </a:p>
        </p:txBody>
      </p:sp>
      <p:sp>
        <p:nvSpPr>
          <p:cNvPr id="3" name="Title 2"/>
          <p:cNvSpPr>
            <a:spLocks noGrp="1"/>
          </p:cNvSpPr>
          <p:nvPr>
            <p:ph type="title"/>
          </p:nvPr>
        </p:nvSpPr>
        <p:spPr>
          <a:xfrm>
            <a:off x="970721" y="111265"/>
            <a:ext cx="10515600" cy="782357"/>
          </a:xfrm>
        </p:spPr>
        <p:txBody>
          <a:bodyPr/>
          <a:lstStyle/>
          <a:p>
            <a:r>
              <a:rPr lang="en-IE" sz="3200" b="1">
                <a:solidFill>
                  <a:schemeClr val="accent1">
                    <a:lumMod val="76000"/>
                  </a:schemeClr>
                </a:solidFill>
                <a:latin typeface="EC Square Sans Pro"/>
                <a:ea typeface="+mj-lt"/>
                <a:cs typeface="+mj-lt"/>
              </a:rPr>
              <a:t>Quality of proposal (II)</a:t>
            </a:r>
          </a:p>
        </p:txBody>
      </p:sp>
      <p:sp>
        <p:nvSpPr>
          <p:cNvPr id="6" name="TextBox 5"/>
          <p:cNvSpPr txBox="1"/>
          <p:nvPr/>
        </p:nvSpPr>
        <p:spPr>
          <a:xfrm>
            <a:off x="0" y="1064858"/>
            <a:ext cx="11903529" cy="523220"/>
          </a:xfrm>
          <a:prstGeom prst="rect">
            <a:avLst/>
          </a:prstGeom>
          <a:noFill/>
        </p:spPr>
        <p:txBody>
          <a:bodyPr wrap="square" rtlCol="0">
            <a:spAutoFit/>
          </a:bodyPr>
          <a:lstStyle/>
          <a:p>
            <a:pPr algn="ctr"/>
            <a:r>
              <a:rPr lang="en-US" sz="2800">
                <a:solidFill>
                  <a:schemeClr val="tx2">
                    <a:lumMod val="60000"/>
                    <a:lumOff val="40000"/>
                  </a:schemeClr>
                </a:solidFill>
                <a:ea typeface="+mj-ea"/>
                <a:cs typeface="Arial"/>
              </a:rPr>
              <a:t>What is the reader looking for?</a:t>
            </a:r>
            <a:endParaRPr lang="en-IE" sz="2800">
              <a:solidFill>
                <a:schemeClr val="tx2">
                  <a:lumMod val="60000"/>
                  <a:lumOff val="40000"/>
                </a:schemeClr>
              </a:solidFill>
              <a:ea typeface="+mj-ea"/>
              <a:cs typeface="Arial"/>
            </a:endParaRPr>
          </a:p>
        </p:txBody>
      </p:sp>
      <p:sp>
        <p:nvSpPr>
          <p:cNvPr id="4" name="Slide Number Placeholder 3"/>
          <p:cNvSpPr>
            <a:spLocks noGrp="1"/>
          </p:cNvSpPr>
          <p:nvPr>
            <p:ph type="sldNum" sz="quarter" idx="12"/>
          </p:nvPr>
        </p:nvSpPr>
        <p:spPr/>
        <p:txBody>
          <a:bodyPr/>
          <a:lstStyle/>
          <a:p>
            <a:fld id="{F46C79FD-C571-418B-AB0F-5EE936C85276}" type="slidenum">
              <a:rPr lang="en-GB" smtClean="0"/>
              <a:t>63</a:t>
            </a:fld>
            <a:endParaRPr lang="en-GB"/>
          </a:p>
        </p:txBody>
      </p:sp>
    </p:spTree>
    <p:extLst>
      <p:ext uri="{BB962C8B-B14F-4D97-AF65-F5344CB8AC3E}">
        <p14:creationId xmlns:p14="http://schemas.microsoft.com/office/powerpoint/2010/main" val="25676305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970721" y="1566174"/>
            <a:ext cx="5433792" cy="823912"/>
          </a:xfrm>
        </p:spPr>
        <p:txBody>
          <a:bodyPr>
            <a:normAutofit/>
          </a:bodyPr>
          <a:lstStyle/>
          <a:p>
            <a:r>
              <a:rPr lang="en-IE" sz="2800" noProof="0">
                <a:solidFill>
                  <a:schemeClr val="accent1">
                    <a:lumMod val="49000"/>
                  </a:schemeClr>
                </a:solidFill>
                <a:latin typeface="EC Square Sans Pro"/>
              </a:rPr>
              <a:t>What</a:t>
            </a:r>
          </a:p>
        </p:txBody>
      </p:sp>
      <p:sp>
        <p:nvSpPr>
          <p:cNvPr id="3" name="Content Placeholder 2"/>
          <p:cNvSpPr>
            <a:spLocks noGrp="1"/>
          </p:cNvSpPr>
          <p:nvPr>
            <p:ph sz="half" idx="2"/>
          </p:nvPr>
        </p:nvSpPr>
        <p:spPr>
          <a:xfrm>
            <a:off x="970721" y="2387994"/>
            <a:ext cx="5433792" cy="3576384"/>
          </a:xfrm>
          <a:solidFill>
            <a:schemeClr val="bg1"/>
          </a:solidFill>
        </p:spPr>
        <p:txBody>
          <a:bodyPr vert="horz" wrap="square" lIns="91440" tIns="45720" rIns="91440" bIns="45720" rtlCol="0" anchor="t">
            <a:noAutofit/>
          </a:bodyPr>
          <a:lstStyle/>
          <a:p>
            <a:pPr marL="285750" indent="-285750">
              <a:spcBef>
                <a:spcPts val="400"/>
              </a:spcBef>
              <a:spcAft>
                <a:spcPts val="0"/>
              </a:spcAft>
            </a:pPr>
            <a:r>
              <a:rPr lang="en-IE" sz="2400" noProof="0">
                <a:solidFill>
                  <a:schemeClr val="accent1">
                    <a:lumMod val="49000"/>
                  </a:schemeClr>
                </a:solidFill>
                <a:latin typeface="EC Square Sans Pro"/>
              </a:rPr>
              <a:t>What is the </a:t>
            </a:r>
            <a:r>
              <a:rPr lang="en-IE" sz="2400" b="1" noProof="0">
                <a:solidFill>
                  <a:schemeClr val="accent1">
                    <a:lumMod val="49000"/>
                  </a:schemeClr>
                </a:solidFill>
                <a:latin typeface="EC Square Sans Pro"/>
              </a:rPr>
              <a:t>project about</a:t>
            </a:r>
            <a:r>
              <a:rPr lang="en-IE" sz="2400" noProof="0">
                <a:solidFill>
                  <a:schemeClr val="accent1">
                    <a:lumMod val="49000"/>
                  </a:schemeClr>
                </a:solidFill>
                <a:latin typeface="EC Square Sans Pro"/>
              </a:rPr>
              <a:t>? </a:t>
            </a:r>
          </a:p>
          <a:p>
            <a:pPr lvl="1">
              <a:spcBef>
                <a:spcPts val="400"/>
              </a:spcBef>
              <a:spcAft>
                <a:spcPts val="0"/>
              </a:spcAft>
              <a:buFont typeface="Wingdings" panose="05000000000000000000" pitchFamily="2" charset="2"/>
              <a:buChar char="Ø"/>
            </a:pPr>
            <a:r>
              <a:rPr lang="en-IE" sz="2000" noProof="0">
                <a:solidFill>
                  <a:schemeClr val="accent1">
                    <a:lumMod val="49000"/>
                  </a:schemeClr>
                </a:solidFill>
                <a:latin typeface="EC Square Sans Pro"/>
              </a:rPr>
              <a:t>Ex: Inception Study, preparation of permitting documents, …</a:t>
            </a:r>
            <a:endParaRPr lang="en-IE" sz="2000" noProof="0">
              <a:solidFill>
                <a:schemeClr val="accent1">
                  <a:lumMod val="49000"/>
                </a:schemeClr>
              </a:solidFill>
              <a:latin typeface="EC Square Sans Pro"/>
              <a:cs typeface="Arial"/>
            </a:endParaRPr>
          </a:p>
          <a:p>
            <a:pPr marL="285750" indent="-285750">
              <a:spcBef>
                <a:spcPts val="400"/>
              </a:spcBef>
              <a:spcAft>
                <a:spcPts val="0"/>
              </a:spcAft>
            </a:pPr>
            <a:endParaRPr lang="en-IE" sz="2400" noProof="0">
              <a:solidFill>
                <a:schemeClr val="accent1">
                  <a:lumMod val="49000"/>
                </a:schemeClr>
              </a:solidFill>
              <a:latin typeface="EC Square Sans Pro"/>
            </a:endParaRPr>
          </a:p>
          <a:p>
            <a:pPr marL="285750" indent="-285750">
              <a:spcBef>
                <a:spcPts val="400"/>
              </a:spcBef>
              <a:spcAft>
                <a:spcPts val="0"/>
              </a:spcAft>
            </a:pPr>
            <a:r>
              <a:rPr lang="en-IE" sz="2400" noProof="0">
                <a:solidFill>
                  <a:schemeClr val="accent1">
                    <a:lumMod val="49000"/>
                  </a:schemeClr>
                </a:solidFill>
                <a:latin typeface="EC Square Sans Pro"/>
              </a:rPr>
              <a:t>What are the </a:t>
            </a:r>
            <a:r>
              <a:rPr lang="en-IE" sz="2400" b="1" noProof="0">
                <a:solidFill>
                  <a:schemeClr val="accent1">
                    <a:lumMod val="49000"/>
                  </a:schemeClr>
                </a:solidFill>
                <a:latin typeface="EC Square Sans Pro"/>
              </a:rPr>
              <a:t>project’s technical parameters</a:t>
            </a:r>
            <a:r>
              <a:rPr lang="en-IE" sz="2400" noProof="0">
                <a:solidFill>
                  <a:schemeClr val="accent1">
                    <a:lumMod val="49000"/>
                  </a:schemeClr>
                </a:solidFill>
                <a:latin typeface="EC Square Sans Pro"/>
              </a:rPr>
              <a:t>? </a:t>
            </a:r>
          </a:p>
          <a:p>
            <a:pPr lvl="1">
              <a:spcBef>
                <a:spcPts val="400"/>
              </a:spcBef>
              <a:spcAft>
                <a:spcPts val="0"/>
              </a:spcAft>
              <a:buFont typeface="Wingdings" panose="05000000000000000000" pitchFamily="2" charset="2"/>
              <a:buChar char="Ø"/>
            </a:pPr>
            <a:r>
              <a:rPr lang="en-IE" sz="2000" noProof="0">
                <a:solidFill>
                  <a:schemeClr val="accent1">
                    <a:lumMod val="49000"/>
                  </a:schemeClr>
                </a:solidFill>
                <a:latin typeface="EC Square Sans Pro"/>
              </a:rPr>
              <a:t>Ex: 5G coverage in Km, length of submarine cable, data transfer rate between cloud nodes, …</a:t>
            </a:r>
            <a:endParaRPr lang="en-IE" sz="2000" noProof="0">
              <a:solidFill>
                <a:schemeClr val="accent1">
                  <a:lumMod val="49000"/>
                </a:schemeClr>
              </a:solidFill>
              <a:latin typeface="EC Square Sans Pro"/>
              <a:cs typeface="Arial"/>
            </a:endParaRPr>
          </a:p>
          <a:p>
            <a:pPr marL="742950" lvl="1" indent="-285750">
              <a:spcBef>
                <a:spcPts val="400"/>
              </a:spcBef>
              <a:spcAft>
                <a:spcPts val="0"/>
              </a:spcAft>
            </a:pPr>
            <a:endParaRPr lang="en-IE" noProof="0">
              <a:cs typeface="Arial"/>
            </a:endParaRPr>
          </a:p>
        </p:txBody>
      </p:sp>
      <p:sp>
        <p:nvSpPr>
          <p:cNvPr id="7" name="TextBox 6"/>
          <p:cNvSpPr txBox="1"/>
          <p:nvPr/>
        </p:nvSpPr>
        <p:spPr>
          <a:xfrm>
            <a:off x="596939" y="893622"/>
            <a:ext cx="10998121" cy="523220"/>
          </a:xfrm>
          <a:prstGeom prst="rect">
            <a:avLst/>
          </a:prstGeom>
          <a:noFill/>
        </p:spPr>
        <p:txBody>
          <a:bodyPr wrap="square" rtlCol="0">
            <a:spAutoFit/>
          </a:bodyPr>
          <a:lstStyle/>
          <a:p>
            <a:pPr algn="ctr"/>
            <a:r>
              <a:rPr lang="en-US" sz="2800">
                <a:solidFill>
                  <a:schemeClr val="tx2">
                    <a:lumMod val="60000"/>
                    <a:lumOff val="40000"/>
                  </a:schemeClr>
                </a:solidFill>
                <a:ea typeface="+mj-ea"/>
                <a:cs typeface="Arial"/>
              </a:rPr>
              <a:t>Project’s Scope (1/2)</a:t>
            </a:r>
            <a:endParaRPr lang="en-IE" sz="2800">
              <a:solidFill>
                <a:schemeClr val="tx2">
                  <a:lumMod val="60000"/>
                  <a:lumOff val="40000"/>
                </a:schemeClr>
              </a:solidFill>
              <a:ea typeface="+mj-ea"/>
              <a:cs typeface="Arial"/>
            </a:endParaRPr>
          </a:p>
        </p:txBody>
      </p:sp>
      <p:sp>
        <p:nvSpPr>
          <p:cNvPr id="8" name="Slide Number Placeholder 7"/>
          <p:cNvSpPr>
            <a:spLocks noGrp="1"/>
          </p:cNvSpPr>
          <p:nvPr>
            <p:ph type="sldNum" sz="quarter" idx="12"/>
          </p:nvPr>
        </p:nvSpPr>
        <p:spPr/>
        <p:txBody>
          <a:bodyPr/>
          <a:lstStyle/>
          <a:p>
            <a:fld id="{F46C79FD-C571-418B-AB0F-5EE936C85276}" type="slidenum">
              <a:rPr lang="en-GB" smtClean="0"/>
              <a:t>64</a:t>
            </a:fld>
            <a:endParaRPr lang="en-GB"/>
          </a:p>
        </p:txBody>
      </p:sp>
      <p:sp>
        <p:nvSpPr>
          <p:cNvPr id="11" name="Title 2">
            <a:extLst>
              <a:ext uri="{FF2B5EF4-FFF2-40B4-BE49-F238E27FC236}">
                <a16:creationId xmlns:a16="http://schemas.microsoft.com/office/drawing/2014/main" id="{DC990F84-6B89-4ECB-7212-B67AB994F0D6}"/>
              </a:ext>
            </a:extLst>
          </p:cNvPr>
          <p:cNvSpPr txBox="1">
            <a:spLocks/>
          </p:cNvSpPr>
          <p:nvPr/>
        </p:nvSpPr>
        <p:spPr>
          <a:xfrm>
            <a:off x="970721" y="111265"/>
            <a:ext cx="10515600" cy="782357"/>
          </a:xfrm>
          <a:prstGeom prst="rect">
            <a:avLst/>
          </a:prstGeom>
        </p:spPr>
        <p:txBody>
          <a:bodyPr vert="horz" lIns="91440" tIns="45720" rIns="91440" bIns="0" rtlCol="0" anchor="b"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r>
              <a:rPr lang="en-US" sz="3200" b="1">
                <a:solidFill>
                  <a:schemeClr val="accent1">
                    <a:lumMod val="76000"/>
                  </a:schemeClr>
                </a:solidFill>
                <a:latin typeface="EC Square Sans Pro"/>
                <a:ea typeface="+mj-lt"/>
                <a:cs typeface="+mj-lt"/>
              </a:rPr>
              <a:t>Quality of proposal (III)</a:t>
            </a:r>
          </a:p>
        </p:txBody>
      </p:sp>
      <p:sp>
        <p:nvSpPr>
          <p:cNvPr id="14" name="Text Placeholder 3"/>
          <p:cNvSpPr txBox="1">
            <a:spLocks/>
          </p:cNvSpPr>
          <p:nvPr/>
        </p:nvSpPr>
        <p:spPr>
          <a:xfrm>
            <a:off x="6566451" y="1564082"/>
            <a:ext cx="5183188" cy="823912"/>
          </a:xfrm>
          <a:prstGeom prst="rect">
            <a:avLst/>
          </a:prstGeom>
          <a:noFill/>
        </p:spPr>
        <p:txBody>
          <a:bodyPr vert="horz" wrap="square" lIns="91440" tIns="45720" rIns="91440" bIns="45720" rtlCol="0" anchor="b">
            <a:noAutofit/>
          </a:bodyPr>
          <a:lstStyle>
            <a:lvl1pPr marL="0" indent="0" algn="l" defTabSz="914400" rtl="0" eaLnBrk="1" latinLnBrk="0" hangingPunct="1">
              <a:lnSpc>
                <a:spcPct val="100000"/>
              </a:lnSpc>
              <a:spcBef>
                <a:spcPts val="0"/>
              </a:spcBef>
              <a:spcAft>
                <a:spcPts val="1800"/>
              </a:spcAft>
              <a:buClr>
                <a:schemeClr val="tx2"/>
              </a:buClr>
              <a:buFont typeface="Arial" panose="020B0604020202020204" pitchFamily="34" charset="0"/>
              <a:buNone/>
              <a:defRPr sz="2800" b="1" kern="1200">
                <a:solidFill>
                  <a:schemeClr val="tx2"/>
                </a:solidFill>
                <a:latin typeface="+mn-lt"/>
                <a:ea typeface="+mn-ea"/>
                <a:cs typeface="+mn-cs"/>
              </a:defRPr>
            </a:lvl1pPr>
            <a:lvl2pPr marL="457200" indent="0" algn="l" defTabSz="914400" rtl="0" eaLnBrk="1" latinLnBrk="0" hangingPunct="1">
              <a:lnSpc>
                <a:spcPct val="100000"/>
              </a:lnSpc>
              <a:spcBef>
                <a:spcPts val="500"/>
              </a:spcBef>
              <a:spcAft>
                <a:spcPts val="1800"/>
              </a:spcAft>
              <a:buClr>
                <a:schemeClr val="tx2"/>
              </a:buClr>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100000"/>
              </a:lnSpc>
              <a:spcBef>
                <a:spcPts val="500"/>
              </a:spcBef>
              <a:spcAft>
                <a:spcPts val="1800"/>
              </a:spcAft>
              <a:buClr>
                <a:schemeClr val="tx2"/>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00000"/>
              </a:lnSpc>
              <a:spcBef>
                <a:spcPts val="500"/>
              </a:spcBef>
              <a:spcAft>
                <a:spcPts val="1800"/>
              </a:spcAft>
              <a:buClr>
                <a:schemeClr val="tx2"/>
              </a:buClr>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100000"/>
              </a:lnSpc>
              <a:spcBef>
                <a:spcPts val="500"/>
              </a:spcBef>
              <a:spcAft>
                <a:spcPts val="1800"/>
              </a:spcAft>
              <a:buClr>
                <a:schemeClr val="tx2"/>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a:solidFill>
                  <a:schemeClr val="accent1">
                    <a:lumMod val="49000"/>
                  </a:schemeClr>
                </a:solidFill>
                <a:latin typeface="EC Square Sans Pro"/>
              </a:rPr>
              <a:t>Why / Results</a:t>
            </a:r>
            <a:endParaRPr lang="en-GB">
              <a:solidFill>
                <a:schemeClr val="accent1">
                  <a:lumMod val="49000"/>
                </a:schemeClr>
              </a:solidFill>
              <a:latin typeface="EC Square Sans Pro"/>
            </a:endParaRPr>
          </a:p>
        </p:txBody>
      </p:sp>
      <p:sp>
        <p:nvSpPr>
          <p:cNvPr id="15" name="Content Placeholder 4"/>
          <p:cNvSpPr txBox="1">
            <a:spLocks/>
          </p:cNvSpPr>
          <p:nvPr/>
        </p:nvSpPr>
        <p:spPr>
          <a:xfrm>
            <a:off x="6566451" y="2520242"/>
            <a:ext cx="4919870" cy="3097331"/>
          </a:xfrm>
          <a:prstGeom prst="rect">
            <a:avLst/>
          </a:prstGeom>
          <a:solidFill>
            <a:schemeClr val="bg1"/>
          </a:solidFill>
        </p:spPr>
        <p:txBody>
          <a:bodyPr vert="horz" wrap="square" lIns="91440" tIns="45720" rIns="91440" bIns="45720" rtlCol="0" anchor="t">
            <a:noAutofit/>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85750">
              <a:spcBef>
                <a:spcPts val="400"/>
              </a:spcBef>
              <a:spcAft>
                <a:spcPts val="0"/>
              </a:spcAft>
            </a:pPr>
            <a:r>
              <a:rPr lang="en-US" sz="2000">
                <a:solidFill>
                  <a:schemeClr val="accent1">
                    <a:lumMod val="49000"/>
                  </a:schemeClr>
                </a:solidFill>
                <a:latin typeface="EC Square Sans Pro"/>
              </a:rPr>
              <a:t>What are the expected results of the project? </a:t>
            </a:r>
          </a:p>
          <a:p>
            <a:pPr marL="742950" lvl="1" indent="-342900">
              <a:spcBef>
                <a:spcPts val="400"/>
              </a:spcBef>
              <a:spcAft>
                <a:spcPts val="0"/>
              </a:spcAft>
              <a:buFont typeface="Wingdings" panose="05000000000000000000" pitchFamily="2" charset="2"/>
              <a:buChar char="Ø"/>
            </a:pPr>
            <a:r>
              <a:rPr lang="en-US" sz="1800">
                <a:solidFill>
                  <a:schemeClr val="accent1">
                    <a:lumMod val="49000"/>
                  </a:schemeClr>
                </a:solidFill>
                <a:latin typeface="EC Square Sans Pro"/>
              </a:rPr>
              <a:t>Ex: use-case </a:t>
            </a:r>
            <a:r>
              <a:rPr lang="en-GB" sz="1800">
                <a:solidFill>
                  <a:schemeClr val="accent1">
                    <a:lumMod val="49000"/>
                  </a:schemeClr>
                </a:solidFill>
                <a:latin typeface="EC Square Sans Pro"/>
              </a:rPr>
              <a:t>supporting of schools</a:t>
            </a:r>
            <a:r>
              <a:rPr lang="en-US" sz="1800">
                <a:solidFill>
                  <a:schemeClr val="accent1">
                    <a:lumMod val="49000"/>
                  </a:schemeClr>
                </a:solidFill>
                <a:latin typeface="EC Square Sans Pro"/>
              </a:rPr>
              <a:t>, mobility enabled on a specific corridor, final procurement documents prepared, approval of permitting documents, etc. </a:t>
            </a:r>
            <a:endParaRPr lang="en-US" sz="1800">
              <a:solidFill>
                <a:schemeClr val="accent1">
                  <a:lumMod val="49000"/>
                </a:schemeClr>
              </a:solidFill>
              <a:latin typeface="EC Square Sans Pro"/>
              <a:cs typeface="Arial"/>
            </a:endParaRPr>
          </a:p>
        </p:txBody>
      </p:sp>
    </p:spTree>
    <p:extLst>
      <p:ext uri="{BB962C8B-B14F-4D97-AF65-F5344CB8AC3E}">
        <p14:creationId xmlns:p14="http://schemas.microsoft.com/office/powerpoint/2010/main" val="39004352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70402" y="1193285"/>
            <a:ext cx="10841604" cy="523220"/>
          </a:xfrm>
          <a:prstGeom prst="rect">
            <a:avLst/>
          </a:prstGeom>
          <a:noFill/>
        </p:spPr>
        <p:txBody>
          <a:bodyPr wrap="square" lIns="91440" tIns="45720" rIns="91440" bIns="45720" rtlCol="0" anchor="t">
            <a:spAutoFit/>
          </a:bodyPr>
          <a:lstStyle/>
          <a:p>
            <a:pPr algn="ctr"/>
            <a:r>
              <a:rPr lang="en-US" sz="2800">
                <a:solidFill>
                  <a:schemeClr val="tx2">
                    <a:lumMod val="60000"/>
                    <a:lumOff val="40000"/>
                  </a:schemeClr>
                </a:solidFill>
                <a:ea typeface="+mj-ea"/>
                <a:cs typeface="Arial"/>
              </a:rPr>
              <a:t>Project’s Scope (2/2)</a:t>
            </a:r>
            <a:endParaRPr lang="en-IE" sz="2800">
              <a:solidFill>
                <a:schemeClr val="tx2">
                  <a:lumMod val="60000"/>
                  <a:lumOff val="40000"/>
                </a:schemeClr>
              </a:solidFill>
              <a:ea typeface="+mj-ea"/>
              <a:cs typeface="Arial"/>
            </a:endParaRPr>
          </a:p>
        </p:txBody>
      </p:sp>
      <p:sp>
        <p:nvSpPr>
          <p:cNvPr id="12" name="Text Placeholder 1"/>
          <p:cNvSpPr txBox="1">
            <a:spLocks/>
          </p:cNvSpPr>
          <p:nvPr/>
        </p:nvSpPr>
        <p:spPr>
          <a:xfrm>
            <a:off x="6559475" y="1879783"/>
            <a:ext cx="5433792" cy="823912"/>
          </a:xfrm>
          <a:prstGeom prst="rect">
            <a:avLst/>
          </a:prstGeom>
        </p:spPr>
        <p:txBody>
          <a:bodyPr vert="horz" wrap="square" lIns="91440" tIns="45720" rIns="91440" bIns="45720" rtlCol="0" anchor="b">
            <a:noAutofit/>
          </a:bodyPr>
          <a:lstStyle>
            <a:lvl1pPr marL="0" indent="0" algn="l" defTabSz="914400" rtl="0" eaLnBrk="1" latinLnBrk="0" hangingPunct="1">
              <a:lnSpc>
                <a:spcPct val="100000"/>
              </a:lnSpc>
              <a:spcBef>
                <a:spcPts val="0"/>
              </a:spcBef>
              <a:spcAft>
                <a:spcPts val="1800"/>
              </a:spcAft>
              <a:buClr>
                <a:schemeClr val="tx2"/>
              </a:buClr>
              <a:buFont typeface="Arial" panose="020B0604020202020204" pitchFamily="34" charset="0"/>
              <a:buNone/>
              <a:defRPr sz="2800" b="1" kern="1200">
                <a:solidFill>
                  <a:schemeClr val="tx2"/>
                </a:solidFill>
                <a:latin typeface="+mn-lt"/>
                <a:ea typeface="+mn-ea"/>
                <a:cs typeface="+mn-cs"/>
              </a:defRPr>
            </a:lvl1pPr>
            <a:lvl2pPr marL="457200" indent="0" algn="l" defTabSz="914400" rtl="0" eaLnBrk="1" latinLnBrk="0" hangingPunct="1">
              <a:lnSpc>
                <a:spcPct val="100000"/>
              </a:lnSpc>
              <a:spcBef>
                <a:spcPts val="500"/>
              </a:spcBef>
              <a:spcAft>
                <a:spcPts val="1800"/>
              </a:spcAft>
              <a:buClr>
                <a:schemeClr val="tx2"/>
              </a:buClr>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100000"/>
              </a:lnSpc>
              <a:spcBef>
                <a:spcPts val="500"/>
              </a:spcBef>
              <a:spcAft>
                <a:spcPts val="1800"/>
              </a:spcAft>
              <a:buClr>
                <a:schemeClr val="tx2"/>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00000"/>
              </a:lnSpc>
              <a:spcBef>
                <a:spcPts val="500"/>
              </a:spcBef>
              <a:spcAft>
                <a:spcPts val="1800"/>
              </a:spcAft>
              <a:buClr>
                <a:schemeClr val="tx2"/>
              </a:buClr>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100000"/>
              </a:lnSpc>
              <a:spcBef>
                <a:spcPts val="500"/>
              </a:spcBef>
              <a:spcAft>
                <a:spcPts val="1800"/>
              </a:spcAft>
              <a:buClr>
                <a:schemeClr val="tx2"/>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a:solidFill>
                  <a:schemeClr val="accent1">
                    <a:lumMod val="49000"/>
                  </a:schemeClr>
                </a:solidFill>
                <a:latin typeface="EC Square Sans Pro"/>
              </a:rPr>
              <a:t>Who</a:t>
            </a:r>
            <a:endParaRPr lang="en-GB">
              <a:solidFill>
                <a:schemeClr val="accent1">
                  <a:lumMod val="49000"/>
                </a:schemeClr>
              </a:solidFill>
              <a:latin typeface="EC Square Sans Pro"/>
            </a:endParaRPr>
          </a:p>
        </p:txBody>
      </p:sp>
      <p:sp>
        <p:nvSpPr>
          <p:cNvPr id="13" name="Content Placeholder 2"/>
          <p:cNvSpPr txBox="1">
            <a:spLocks/>
          </p:cNvSpPr>
          <p:nvPr/>
        </p:nvSpPr>
        <p:spPr>
          <a:xfrm>
            <a:off x="6559475" y="2812814"/>
            <a:ext cx="5125278" cy="1604917"/>
          </a:xfrm>
          <a:prstGeom prst="rect">
            <a:avLst/>
          </a:prstGeom>
        </p:spPr>
        <p:txBody>
          <a:bodyPr vert="horz" wrap="square" lIns="91440" tIns="45720" rIns="91440" bIns="45720" rtlCol="0" anchor="t">
            <a:noAutofit/>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Bef>
                <a:spcPts val="400"/>
              </a:spcBef>
              <a:spcAft>
                <a:spcPts val="0"/>
              </a:spcAft>
            </a:pPr>
            <a:r>
              <a:rPr lang="en-US">
                <a:solidFill>
                  <a:schemeClr val="accent1">
                    <a:lumMod val="49000"/>
                  </a:schemeClr>
                </a:solidFill>
                <a:latin typeface="EC Square Sans Pro"/>
              </a:rPr>
              <a:t>Who will carry out the project? </a:t>
            </a:r>
            <a:endParaRPr lang="en-US">
              <a:solidFill>
                <a:schemeClr val="accent1">
                  <a:lumMod val="49000"/>
                </a:schemeClr>
              </a:solidFill>
              <a:latin typeface="EC Square Sans Pro"/>
              <a:ea typeface="Calibri"/>
              <a:cs typeface="Calibri"/>
            </a:endParaRPr>
          </a:p>
          <a:p>
            <a:pPr lvl="1">
              <a:spcBef>
                <a:spcPts val="400"/>
              </a:spcBef>
              <a:spcAft>
                <a:spcPts val="0"/>
              </a:spcAft>
              <a:buFont typeface="Wingdings" panose="05000000000000000000" pitchFamily="2" charset="2"/>
              <a:buChar char="Ø"/>
            </a:pPr>
            <a:r>
              <a:rPr lang="en-US">
                <a:solidFill>
                  <a:schemeClr val="accent1">
                    <a:lumMod val="49000"/>
                  </a:schemeClr>
                </a:solidFill>
                <a:latin typeface="EC Square Sans Pro"/>
              </a:rPr>
              <a:t>Ex: all tasks of the project will be carried out by internal and external resources.</a:t>
            </a:r>
            <a:endParaRPr lang="en-US">
              <a:solidFill>
                <a:schemeClr val="accent1">
                  <a:lumMod val="49000"/>
                </a:schemeClr>
              </a:solidFill>
              <a:latin typeface="EC Square Sans Pro"/>
              <a:ea typeface="Calibri"/>
              <a:cs typeface="Arial"/>
            </a:endParaRPr>
          </a:p>
          <a:p>
            <a:pPr lvl="1">
              <a:spcBef>
                <a:spcPts val="400"/>
              </a:spcBef>
              <a:spcAft>
                <a:spcPts val="0"/>
              </a:spcAft>
              <a:buFont typeface="Wingdings" panose="05000000000000000000" pitchFamily="2" charset="2"/>
              <a:buChar char="Ø"/>
            </a:pPr>
            <a:r>
              <a:rPr lang="en-US">
                <a:solidFill>
                  <a:schemeClr val="accent1">
                    <a:lumMod val="49000"/>
                  </a:schemeClr>
                </a:solidFill>
                <a:latin typeface="EC Square Sans Pro"/>
                <a:cs typeface="Arial"/>
              </a:rPr>
              <a:t>Subcontracting per Work Packages (Procurement aspects)</a:t>
            </a:r>
            <a:endParaRPr lang="en-US">
              <a:solidFill>
                <a:schemeClr val="accent1">
                  <a:lumMod val="49000"/>
                </a:schemeClr>
              </a:solidFill>
              <a:latin typeface="EC Square Sans Pro"/>
              <a:ea typeface="Calibri"/>
              <a:cs typeface="Arial"/>
            </a:endParaRPr>
          </a:p>
          <a:p>
            <a:endParaRPr lang="en-GB">
              <a:cs typeface="Arial"/>
            </a:endParaRPr>
          </a:p>
        </p:txBody>
      </p:sp>
      <p:sp>
        <p:nvSpPr>
          <p:cNvPr id="2" name="Slide Number Placeholder 1"/>
          <p:cNvSpPr>
            <a:spLocks noGrp="1"/>
          </p:cNvSpPr>
          <p:nvPr>
            <p:ph type="sldNum" sz="quarter" idx="12"/>
          </p:nvPr>
        </p:nvSpPr>
        <p:spPr/>
        <p:txBody>
          <a:bodyPr/>
          <a:lstStyle/>
          <a:p>
            <a:fld id="{F46C79FD-C571-418B-AB0F-5EE936C85276}" type="slidenum">
              <a:rPr lang="en-GB" smtClean="0"/>
              <a:t>65</a:t>
            </a:fld>
            <a:endParaRPr lang="en-GB"/>
          </a:p>
        </p:txBody>
      </p:sp>
      <p:sp>
        <p:nvSpPr>
          <p:cNvPr id="5" name="Title 2">
            <a:extLst>
              <a:ext uri="{FF2B5EF4-FFF2-40B4-BE49-F238E27FC236}">
                <a16:creationId xmlns:a16="http://schemas.microsoft.com/office/drawing/2014/main" id="{9E2BB0F0-5F28-BB90-C74C-7A6DCA7F45F8}"/>
              </a:ext>
            </a:extLst>
          </p:cNvPr>
          <p:cNvSpPr>
            <a:spLocks noGrp="1"/>
          </p:cNvSpPr>
          <p:nvPr>
            <p:ph type="title"/>
          </p:nvPr>
        </p:nvSpPr>
        <p:spPr>
          <a:xfrm>
            <a:off x="833732" y="299625"/>
            <a:ext cx="10515600" cy="782357"/>
          </a:xfrm>
        </p:spPr>
        <p:txBody>
          <a:bodyPr/>
          <a:lstStyle/>
          <a:p>
            <a:r>
              <a:rPr lang="en-IE" sz="3200" b="1">
                <a:solidFill>
                  <a:schemeClr val="accent1">
                    <a:lumMod val="76000"/>
                  </a:schemeClr>
                </a:solidFill>
                <a:latin typeface="EC Square Sans Pro"/>
                <a:ea typeface="+mj-lt"/>
                <a:cs typeface="+mj-lt"/>
              </a:rPr>
              <a:t>Quality of proposal (IV)</a:t>
            </a:r>
          </a:p>
        </p:txBody>
      </p:sp>
      <p:sp>
        <p:nvSpPr>
          <p:cNvPr id="4" name="Text Placeholder 3"/>
          <p:cNvSpPr txBox="1">
            <a:spLocks/>
          </p:cNvSpPr>
          <p:nvPr/>
        </p:nvSpPr>
        <p:spPr>
          <a:xfrm>
            <a:off x="1314753" y="2005231"/>
            <a:ext cx="5183188" cy="823912"/>
          </a:xfrm>
          <a:prstGeom prst="rect">
            <a:avLst/>
          </a:prstGeom>
          <a:noFill/>
        </p:spPr>
        <p:txBody>
          <a:bodyPr vert="horz" wrap="square" lIns="91440" tIns="45720" rIns="91440" bIns="45720" rtlCol="0" anchor="b">
            <a:noAutofit/>
          </a:bodyPr>
          <a:lstStyle>
            <a:lvl1pPr marL="0" indent="0" algn="l" defTabSz="914400" rtl="0" eaLnBrk="1" latinLnBrk="0" hangingPunct="1">
              <a:lnSpc>
                <a:spcPct val="100000"/>
              </a:lnSpc>
              <a:spcBef>
                <a:spcPts val="0"/>
              </a:spcBef>
              <a:spcAft>
                <a:spcPts val="1800"/>
              </a:spcAft>
              <a:buClr>
                <a:schemeClr val="tx2"/>
              </a:buClr>
              <a:buFont typeface="Arial" panose="020B0604020202020204" pitchFamily="34" charset="0"/>
              <a:buNone/>
              <a:defRPr sz="2800" b="1" kern="1200">
                <a:solidFill>
                  <a:schemeClr val="tx2"/>
                </a:solidFill>
                <a:latin typeface="+mn-lt"/>
                <a:ea typeface="+mn-ea"/>
                <a:cs typeface="+mn-cs"/>
              </a:defRPr>
            </a:lvl1pPr>
            <a:lvl2pPr marL="457200" indent="0" algn="l" defTabSz="914400" rtl="0" eaLnBrk="1" latinLnBrk="0" hangingPunct="1">
              <a:lnSpc>
                <a:spcPct val="100000"/>
              </a:lnSpc>
              <a:spcBef>
                <a:spcPts val="500"/>
              </a:spcBef>
              <a:spcAft>
                <a:spcPts val="1800"/>
              </a:spcAft>
              <a:buClr>
                <a:schemeClr val="tx2"/>
              </a:buClr>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100000"/>
              </a:lnSpc>
              <a:spcBef>
                <a:spcPts val="500"/>
              </a:spcBef>
              <a:spcAft>
                <a:spcPts val="1800"/>
              </a:spcAft>
              <a:buClr>
                <a:schemeClr val="tx2"/>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00000"/>
              </a:lnSpc>
              <a:spcBef>
                <a:spcPts val="500"/>
              </a:spcBef>
              <a:spcAft>
                <a:spcPts val="1800"/>
              </a:spcAft>
              <a:buClr>
                <a:schemeClr val="tx2"/>
              </a:buClr>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100000"/>
              </a:lnSpc>
              <a:spcBef>
                <a:spcPts val="500"/>
              </a:spcBef>
              <a:spcAft>
                <a:spcPts val="1800"/>
              </a:spcAft>
              <a:buClr>
                <a:schemeClr val="tx2"/>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IE">
                <a:solidFill>
                  <a:schemeClr val="accent1">
                    <a:lumMod val="49000"/>
                  </a:schemeClr>
                </a:solidFill>
                <a:latin typeface="EC Square Sans Pro"/>
              </a:rPr>
              <a:t>How</a:t>
            </a:r>
          </a:p>
        </p:txBody>
      </p:sp>
      <p:sp>
        <p:nvSpPr>
          <p:cNvPr id="3" name="Content Placeholder 4"/>
          <p:cNvSpPr txBox="1">
            <a:spLocks/>
          </p:cNvSpPr>
          <p:nvPr/>
        </p:nvSpPr>
        <p:spPr>
          <a:xfrm>
            <a:off x="1314753" y="2827050"/>
            <a:ext cx="4988119" cy="3097331"/>
          </a:xfrm>
          <a:prstGeom prst="rect">
            <a:avLst/>
          </a:prstGeom>
        </p:spPr>
        <p:txBody>
          <a:bodyPr vert="horz" wrap="square" lIns="91440" tIns="45720" rIns="91440" bIns="45720" rtlCol="0" anchor="t">
            <a:noAutofit/>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85750">
              <a:spcBef>
                <a:spcPts val="400"/>
              </a:spcBef>
              <a:spcAft>
                <a:spcPts val="0"/>
              </a:spcAft>
            </a:pPr>
            <a:r>
              <a:rPr lang="en-IE">
                <a:solidFill>
                  <a:schemeClr val="accent1">
                    <a:lumMod val="49000"/>
                  </a:schemeClr>
                </a:solidFill>
                <a:latin typeface="EC Square Sans Pro"/>
              </a:rPr>
              <a:t>How will the </a:t>
            </a:r>
            <a:r>
              <a:rPr lang="en-IE" b="1">
                <a:solidFill>
                  <a:schemeClr val="accent1">
                    <a:lumMod val="49000"/>
                  </a:schemeClr>
                </a:solidFill>
                <a:latin typeface="EC Square Sans Pro"/>
              </a:rPr>
              <a:t>project's objectives</a:t>
            </a:r>
            <a:r>
              <a:rPr lang="en-IE">
                <a:solidFill>
                  <a:schemeClr val="accent1">
                    <a:lumMod val="49000"/>
                  </a:schemeClr>
                </a:solidFill>
                <a:latin typeface="EC Square Sans Pro"/>
              </a:rPr>
              <a:t> be reached? </a:t>
            </a:r>
            <a:endParaRPr lang="en-IE">
              <a:solidFill>
                <a:schemeClr val="accent1">
                  <a:lumMod val="49000"/>
                </a:schemeClr>
              </a:solidFill>
              <a:latin typeface="EC Square Sans Pro"/>
              <a:cs typeface="Arial"/>
            </a:endParaRPr>
          </a:p>
          <a:p>
            <a:pPr marL="742950" lvl="1" indent="-342900">
              <a:spcBef>
                <a:spcPts val="400"/>
              </a:spcBef>
              <a:spcAft>
                <a:spcPts val="0"/>
              </a:spcAft>
              <a:buFont typeface="Wingdings" panose="05000000000000000000" pitchFamily="2" charset="2"/>
              <a:buChar char="Ø"/>
            </a:pPr>
            <a:r>
              <a:rPr lang="en-IE">
                <a:solidFill>
                  <a:schemeClr val="accent1">
                    <a:lumMod val="49000"/>
                  </a:schemeClr>
                </a:solidFill>
                <a:latin typeface="EC Square Sans Pro"/>
              </a:rPr>
              <a:t>Work Packages, Tasks, Milestones, Deliverables, Resources, …</a:t>
            </a:r>
            <a:endParaRPr lang="en-IE">
              <a:solidFill>
                <a:schemeClr val="accent1">
                  <a:lumMod val="49000"/>
                </a:schemeClr>
              </a:solidFill>
              <a:latin typeface="EC Square Sans Pro"/>
              <a:cs typeface="Arial"/>
            </a:endParaRPr>
          </a:p>
        </p:txBody>
      </p:sp>
    </p:spTree>
    <p:extLst>
      <p:ext uri="{BB962C8B-B14F-4D97-AF65-F5344CB8AC3E}">
        <p14:creationId xmlns:p14="http://schemas.microsoft.com/office/powerpoint/2010/main" val="28702477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970721" y="1927276"/>
            <a:ext cx="5433792" cy="476837"/>
          </a:xfrm>
        </p:spPr>
        <p:txBody>
          <a:bodyPr>
            <a:normAutofit lnSpcReduction="10000"/>
          </a:bodyPr>
          <a:lstStyle/>
          <a:p>
            <a:r>
              <a:rPr lang="en-IE" sz="2800">
                <a:solidFill>
                  <a:schemeClr val="accent1">
                    <a:lumMod val="49000"/>
                  </a:schemeClr>
                </a:solidFill>
                <a:latin typeface="EC Square Sans Pro"/>
              </a:rPr>
              <a:t>What</a:t>
            </a:r>
          </a:p>
        </p:txBody>
      </p:sp>
      <p:sp>
        <p:nvSpPr>
          <p:cNvPr id="3" name="Content Placeholder 2"/>
          <p:cNvSpPr>
            <a:spLocks noGrp="1"/>
          </p:cNvSpPr>
          <p:nvPr>
            <p:ph sz="half" idx="2"/>
          </p:nvPr>
        </p:nvSpPr>
        <p:spPr>
          <a:xfrm>
            <a:off x="970721" y="2580281"/>
            <a:ext cx="4319735" cy="3216363"/>
          </a:xfrm>
          <a:solidFill>
            <a:schemeClr val="bg1"/>
          </a:solidFill>
        </p:spPr>
        <p:txBody>
          <a:bodyPr vert="horz" lIns="91440" tIns="45720" rIns="91440" bIns="45720" rtlCol="0" anchor="t">
            <a:normAutofit/>
          </a:bodyPr>
          <a:lstStyle/>
          <a:p>
            <a:pPr marL="285750" indent="-285750">
              <a:spcBef>
                <a:spcPts val="400"/>
              </a:spcBef>
              <a:spcAft>
                <a:spcPts val="0"/>
              </a:spcAft>
            </a:pPr>
            <a:r>
              <a:rPr lang="en-IE" sz="1900" noProof="0">
                <a:solidFill>
                  <a:schemeClr val="accent1">
                    <a:lumMod val="49000"/>
                  </a:schemeClr>
                </a:solidFill>
                <a:latin typeface="EC Square Sans Pro"/>
              </a:rPr>
              <a:t>A Work Package (WP) is a major subdivision of the project into Tasks</a:t>
            </a:r>
          </a:p>
          <a:p>
            <a:pPr marL="285750" indent="-285750">
              <a:spcBef>
                <a:spcPts val="400"/>
              </a:spcBef>
              <a:spcAft>
                <a:spcPts val="0"/>
              </a:spcAft>
            </a:pPr>
            <a:r>
              <a:rPr lang="en-IE" sz="1900" noProof="0">
                <a:solidFill>
                  <a:schemeClr val="accent1">
                    <a:lumMod val="49000"/>
                  </a:schemeClr>
                </a:solidFill>
                <a:latin typeface="EC Square Sans Pro"/>
              </a:rPr>
              <a:t>What are the objectives of the WP? </a:t>
            </a:r>
          </a:p>
          <a:p>
            <a:pPr lvl="1">
              <a:spcBef>
                <a:spcPts val="400"/>
              </a:spcBef>
              <a:spcAft>
                <a:spcPts val="0"/>
              </a:spcAft>
              <a:buFont typeface="Wingdings" panose="05000000000000000000" pitchFamily="2" charset="2"/>
              <a:buChar char="Ø"/>
            </a:pPr>
            <a:r>
              <a:rPr lang="en-IE" sz="1900" noProof="0">
                <a:solidFill>
                  <a:schemeClr val="accent1">
                    <a:lumMod val="49000"/>
                  </a:schemeClr>
                </a:solidFill>
                <a:latin typeface="EC Square Sans Pro"/>
              </a:rPr>
              <a:t>Ex: commissioning of cable, preparing documentation</a:t>
            </a:r>
          </a:p>
          <a:p>
            <a:pPr marL="285750" indent="-285750">
              <a:spcBef>
                <a:spcPts val="400"/>
              </a:spcBef>
              <a:spcAft>
                <a:spcPts val="0"/>
              </a:spcAft>
            </a:pPr>
            <a:r>
              <a:rPr lang="en-IE" sz="1900" noProof="0">
                <a:solidFill>
                  <a:schemeClr val="accent1">
                    <a:lumMod val="49000"/>
                  </a:schemeClr>
                </a:solidFill>
                <a:latin typeface="EC Square Sans Pro"/>
              </a:rPr>
              <a:t>Clear WP name matching its description. </a:t>
            </a:r>
          </a:p>
          <a:p>
            <a:pPr lvl="1">
              <a:spcBef>
                <a:spcPts val="400"/>
              </a:spcBef>
              <a:spcAft>
                <a:spcPts val="0"/>
              </a:spcAft>
              <a:buFont typeface="Wingdings" panose="05000000000000000000" pitchFamily="2" charset="2"/>
              <a:buChar char="Ø"/>
            </a:pPr>
            <a:r>
              <a:rPr lang="en-IE" sz="1900" noProof="0">
                <a:solidFill>
                  <a:schemeClr val="accent1">
                    <a:lumMod val="49000"/>
                  </a:schemeClr>
                </a:solidFill>
                <a:latin typeface="EC Square Sans Pro"/>
              </a:rPr>
              <a:t>Ex: Detailed Design and Tender Documents, Deployment of cable</a:t>
            </a:r>
          </a:p>
        </p:txBody>
      </p:sp>
      <p:sp>
        <p:nvSpPr>
          <p:cNvPr id="4" name="Text Placeholder 3"/>
          <p:cNvSpPr>
            <a:spLocks noGrp="1"/>
          </p:cNvSpPr>
          <p:nvPr>
            <p:ph type="body" sz="quarter" idx="3"/>
          </p:nvPr>
        </p:nvSpPr>
        <p:spPr>
          <a:xfrm>
            <a:off x="5510736" y="1580202"/>
            <a:ext cx="6348687" cy="823912"/>
          </a:xfrm>
        </p:spPr>
        <p:txBody>
          <a:bodyPr>
            <a:normAutofit lnSpcReduction="10000"/>
          </a:bodyPr>
          <a:lstStyle/>
          <a:p>
            <a:r>
              <a:rPr lang="en-IE" sz="2800">
                <a:solidFill>
                  <a:schemeClr val="accent1">
                    <a:lumMod val="49000"/>
                  </a:schemeClr>
                </a:solidFill>
                <a:latin typeface="EC Square Sans Pro"/>
              </a:rPr>
              <a:t>Tasks, Deliverables and Milestones</a:t>
            </a:r>
          </a:p>
        </p:txBody>
      </p:sp>
      <p:sp>
        <p:nvSpPr>
          <p:cNvPr id="5" name="Content Placeholder 4"/>
          <p:cNvSpPr>
            <a:spLocks noGrp="1"/>
          </p:cNvSpPr>
          <p:nvPr>
            <p:ph sz="quarter" idx="4"/>
          </p:nvPr>
        </p:nvSpPr>
        <p:spPr>
          <a:xfrm>
            <a:off x="5455635" y="2580281"/>
            <a:ext cx="6648838" cy="3916130"/>
          </a:xfrm>
          <a:solidFill>
            <a:schemeClr val="bg1"/>
          </a:solidFill>
        </p:spPr>
        <p:txBody>
          <a:bodyPr vert="horz" lIns="91440" tIns="45720" rIns="91440" bIns="45720" rtlCol="0" anchor="t">
            <a:normAutofit/>
          </a:bodyPr>
          <a:lstStyle/>
          <a:p>
            <a:pPr indent="-285750">
              <a:spcBef>
                <a:spcPts val="400"/>
              </a:spcBef>
              <a:spcAft>
                <a:spcPts val="0"/>
              </a:spcAft>
            </a:pPr>
            <a:r>
              <a:rPr lang="en-IE" sz="1900" noProof="0">
                <a:solidFill>
                  <a:schemeClr val="accent1">
                    <a:lumMod val="49000"/>
                  </a:schemeClr>
                </a:solidFill>
                <a:latin typeface="EC Square Sans Pro"/>
              </a:rPr>
              <a:t>What are the </a:t>
            </a:r>
            <a:r>
              <a:rPr lang="en-IE" sz="1900" b="1" noProof="0">
                <a:solidFill>
                  <a:schemeClr val="accent1">
                    <a:lumMod val="49000"/>
                  </a:schemeClr>
                </a:solidFill>
                <a:latin typeface="EC Square Sans Pro"/>
              </a:rPr>
              <a:t>tasks</a:t>
            </a:r>
            <a:r>
              <a:rPr lang="en-IE" sz="1900" noProof="0">
                <a:solidFill>
                  <a:schemeClr val="accent1">
                    <a:lumMod val="49000"/>
                  </a:schemeClr>
                </a:solidFill>
                <a:latin typeface="EC Square Sans Pro"/>
              </a:rPr>
              <a:t> in the WP?</a:t>
            </a:r>
          </a:p>
          <a:p>
            <a:pPr marL="742950" lvl="1" indent="-342900">
              <a:spcBef>
                <a:spcPts val="400"/>
              </a:spcBef>
              <a:spcAft>
                <a:spcPts val="0"/>
              </a:spcAft>
              <a:buFont typeface="Wingdings" panose="05000000000000000000" pitchFamily="2" charset="2"/>
              <a:buChar char="Ø"/>
            </a:pPr>
            <a:r>
              <a:rPr lang="en-IE" sz="1900" noProof="0">
                <a:solidFill>
                  <a:schemeClr val="accent1">
                    <a:lumMod val="49000"/>
                  </a:schemeClr>
                </a:solidFill>
                <a:latin typeface="EC Square Sans Pro"/>
              </a:rPr>
              <a:t>Ex: construction and acceptance tests of the facilities, supervision of the construction</a:t>
            </a:r>
          </a:p>
          <a:p>
            <a:pPr indent="-285750">
              <a:spcBef>
                <a:spcPts val="400"/>
              </a:spcBef>
              <a:spcAft>
                <a:spcPts val="0"/>
              </a:spcAft>
            </a:pPr>
            <a:r>
              <a:rPr lang="en-IE" sz="1900" noProof="0">
                <a:solidFill>
                  <a:schemeClr val="accent1">
                    <a:lumMod val="49000"/>
                  </a:schemeClr>
                </a:solidFill>
                <a:latin typeface="EC Square Sans Pro"/>
              </a:rPr>
              <a:t>What are the </a:t>
            </a:r>
            <a:r>
              <a:rPr lang="en-IE" sz="1900" b="1" noProof="0">
                <a:solidFill>
                  <a:schemeClr val="accent1">
                    <a:lumMod val="49000"/>
                  </a:schemeClr>
                </a:solidFill>
                <a:latin typeface="EC Square Sans Pro"/>
              </a:rPr>
              <a:t>deliverables</a:t>
            </a:r>
            <a:r>
              <a:rPr lang="en-IE" sz="1900" noProof="0">
                <a:solidFill>
                  <a:schemeClr val="accent1">
                    <a:lumMod val="49000"/>
                  </a:schemeClr>
                </a:solidFill>
                <a:latin typeface="EC Square Sans Pro"/>
              </a:rPr>
              <a:t>? </a:t>
            </a:r>
          </a:p>
          <a:p>
            <a:pPr marL="742950" lvl="1" indent="-342900">
              <a:spcBef>
                <a:spcPts val="400"/>
              </a:spcBef>
              <a:spcAft>
                <a:spcPts val="0"/>
              </a:spcAft>
              <a:buFont typeface="Wingdings" panose="05000000000000000000" pitchFamily="2" charset="2"/>
              <a:buChar char="Ø"/>
            </a:pPr>
            <a:r>
              <a:rPr lang="en-IE" sz="1900" noProof="0">
                <a:solidFill>
                  <a:schemeClr val="accent1">
                    <a:lumMod val="49000"/>
                  </a:schemeClr>
                </a:solidFill>
                <a:latin typeface="EC Square Sans Pro"/>
              </a:rPr>
              <a:t>Ex: analysis of the service requirements, report on the completed deployment works</a:t>
            </a:r>
          </a:p>
          <a:p>
            <a:pPr marL="285750" indent="-342900">
              <a:spcBef>
                <a:spcPts val="400"/>
              </a:spcBef>
              <a:spcAft>
                <a:spcPts val="0"/>
              </a:spcAft>
            </a:pPr>
            <a:r>
              <a:rPr lang="en-IE" sz="1900" noProof="0">
                <a:solidFill>
                  <a:schemeClr val="accent1">
                    <a:lumMod val="49000"/>
                  </a:schemeClr>
                </a:solidFill>
                <a:latin typeface="EC Square Sans Pro"/>
              </a:rPr>
              <a:t>What are the </a:t>
            </a:r>
            <a:r>
              <a:rPr lang="en-IE" sz="1900" b="1" noProof="0">
                <a:solidFill>
                  <a:schemeClr val="accent1">
                    <a:lumMod val="49000"/>
                  </a:schemeClr>
                </a:solidFill>
                <a:latin typeface="EC Square Sans Pro"/>
              </a:rPr>
              <a:t>milestones</a:t>
            </a:r>
            <a:r>
              <a:rPr lang="en-IE" sz="1900" noProof="0">
                <a:solidFill>
                  <a:schemeClr val="accent1">
                    <a:lumMod val="49000"/>
                  </a:schemeClr>
                </a:solidFill>
                <a:latin typeface="EC Square Sans Pro"/>
              </a:rPr>
              <a:t>?</a:t>
            </a:r>
          </a:p>
          <a:p>
            <a:pPr marL="742950" lvl="1" indent="-342900">
              <a:spcBef>
                <a:spcPts val="400"/>
              </a:spcBef>
              <a:spcAft>
                <a:spcPts val="0"/>
              </a:spcAft>
              <a:buFont typeface="Wingdings" panose="05000000000000000000" pitchFamily="2" charset="2"/>
              <a:buChar char="Ø"/>
            </a:pPr>
            <a:r>
              <a:rPr lang="en-IE" sz="1900" noProof="0">
                <a:solidFill>
                  <a:schemeClr val="accent1">
                    <a:lumMod val="49000"/>
                  </a:schemeClr>
                </a:solidFill>
                <a:latin typeface="EC Square Sans Pro"/>
              </a:rPr>
              <a:t>Ex: Selected service provider for deployment, 60% of the deployment of the cable completed </a:t>
            </a:r>
          </a:p>
        </p:txBody>
      </p:sp>
      <p:sp>
        <p:nvSpPr>
          <p:cNvPr id="7" name="TextBox 6"/>
          <p:cNvSpPr txBox="1"/>
          <p:nvPr/>
        </p:nvSpPr>
        <p:spPr>
          <a:xfrm>
            <a:off x="595385" y="1060612"/>
            <a:ext cx="11001230" cy="523220"/>
          </a:xfrm>
          <a:prstGeom prst="rect">
            <a:avLst/>
          </a:prstGeom>
          <a:noFill/>
        </p:spPr>
        <p:txBody>
          <a:bodyPr wrap="square" lIns="91440" tIns="45720" rIns="91440" bIns="45720" rtlCol="0" anchor="t">
            <a:spAutoFit/>
          </a:bodyPr>
          <a:lstStyle/>
          <a:p>
            <a:pPr algn="ctr"/>
            <a:r>
              <a:rPr lang="en-US" sz="2800">
                <a:solidFill>
                  <a:schemeClr val="tx2">
                    <a:lumMod val="60000"/>
                    <a:lumOff val="40000"/>
                  </a:schemeClr>
                </a:solidFill>
                <a:ea typeface="+mj-ea"/>
                <a:cs typeface="Arial"/>
              </a:rPr>
              <a:t>Work Packages</a:t>
            </a:r>
            <a:endParaRPr lang="en-IE" sz="2800">
              <a:solidFill>
                <a:schemeClr val="tx2">
                  <a:lumMod val="60000"/>
                  <a:lumOff val="40000"/>
                </a:schemeClr>
              </a:solidFill>
              <a:ea typeface="+mj-ea"/>
              <a:cs typeface="Arial"/>
            </a:endParaRPr>
          </a:p>
        </p:txBody>
      </p:sp>
      <p:sp>
        <p:nvSpPr>
          <p:cNvPr id="8" name="Slide Number Placeholder 7"/>
          <p:cNvSpPr>
            <a:spLocks noGrp="1"/>
          </p:cNvSpPr>
          <p:nvPr>
            <p:ph type="sldNum" sz="quarter" idx="12"/>
          </p:nvPr>
        </p:nvSpPr>
        <p:spPr/>
        <p:txBody>
          <a:bodyPr/>
          <a:lstStyle/>
          <a:p>
            <a:fld id="{F46C79FD-C571-418B-AB0F-5EE936C85276}" type="slidenum">
              <a:rPr lang="en-GB" smtClean="0"/>
              <a:t>66</a:t>
            </a:fld>
            <a:endParaRPr lang="en-GB"/>
          </a:p>
        </p:txBody>
      </p:sp>
      <p:sp>
        <p:nvSpPr>
          <p:cNvPr id="11" name="Title 2">
            <a:extLst>
              <a:ext uri="{FF2B5EF4-FFF2-40B4-BE49-F238E27FC236}">
                <a16:creationId xmlns:a16="http://schemas.microsoft.com/office/drawing/2014/main" id="{94EF4214-5A5B-FC4B-99B9-79FD37EBE15E}"/>
              </a:ext>
            </a:extLst>
          </p:cNvPr>
          <p:cNvSpPr txBox="1">
            <a:spLocks/>
          </p:cNvSpPr>
          <p:nvPr/>
        </p:nvSpPr>
        <p:spPr>
          <a:xfrm>
            <a:off x="970721" y="111265"/>
            <a:ext cx="10515600" cy="782357"/>
          </a:xfrm>
          <a:prstGeom prst="rect">
            <a:avLst/>
          </a:prstGeom>
        </p:spPr>
        <p:txBody>
          <a:bodyPr vert="horz" lIns="91440" tIns="45720" rIns="91440" bIns="0" rtlCol="0" anchor="b"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r>
              <a:rPr lang="en-US" sz="3200" b="1">
                <a:solidFill>
                  <a:schemeClr val="accent1">
                    <a:lumMod val="76000"/>
                  </a:schemeClr>
                </a:solidFill>
                <a:latin typeface="EC Square Sans Pro"/>
                <a:ea typeface="+mj-lt"/>
                <a:cs typeface="+mj-lt"/>
              </a:rPr>
              <a:t>Quality of proposal (V)</a:t>
            </a:r>
          </a:p>
        </p:txBody>
      </p:sp>
    </p:spTree>
    <p:extLst>
      <p:ext uri="{BB962C8B-B14F-4D97-AF65-F5344CB8AC3E}">
        <p14:creationId xmlns:p14="http://schemas.microsoft.com/office/powerpoint/2010/main" val="30480777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22925" y="2090172"/>
            <a:ext cx="10411191" cy="2677656"/>
          </a:xfrm>
          <a:prstGeom prst="rect">
            <a:avLst/>
          </a:prstGeom>
          <a:noFill/>
        </p:spPr>
        <p:txBody>
          <a:bodyPr wrap="square" lIns="91440" tIns="45720" rIns="91440" bIns="45720" rtlCol="0" anchor="t">
            <a:spAutoFit/>
          </a:bodyPr>
          <a:lstStyle/>
          <a:p>
            <a:r>
              <a:rPr lang="en-US" sz="2800">
                <a:solidFill>
                  <a:schemeClr val="accent1">
                    <a:lumMod val="49000"/>
                  </a:schemeClr>
                </a:solidFill>
                <a:latin typeface="EC Square Sans Pro"/>
              </a:rPr>
              <a:t>Questions on the CEF-Digital calls should be sent to</a:t>
            </a:r>
          </a:p>
          <a:p>
            <a:r>
              <a:rPr lang="en-IE" sz="2800">
                <a:solidFill>
                  <a:schemeClr val="accent1">
                    <a:lumMod val="49000"/>
                  </a:schemeClr>
                </a:solidFill>
                <a:latin typeface="EC Square Sans Pro"/>
                <a:hlinkClick r:id="rId3">
                  <a:extLst>
                    <a:ext uri="{A12FA001-AC4F-418D-AE19-62706E023703}">
                      <ahyp:hlinkClr xmlns:ahyp="http://schemas.microsoft.com/office/drawing/2018/hyperlinkcolor" xmlns="" val="tx"/>
                    </a:ext>
                  </a:extLst>
                </a:hlinkClick>
              </a:rPr>
              <a:t>HADEA-CEF-DIGITAL-CALLS@ec.europa.eu</a:t>
            </a:r>
          </a:p>
          <a:p>
            <a:endParaRPr lang="en-IE" sz="2800">
              <a:solidFill>
                <a:schemeClr val="accent1">
                  <a:lumMod val="49000"/>
                </a:schemeClr>
              </a:solidFill>
              <a:latin typeface="EC Square Sans Pro"/>
            </a:endParaRPr>
          </a:p>
          <a:p>
            <a:r>
              <a:rPr lang="en-US" sz="2800">
                <a:solidFill>
                  <a:schemeClr val="accent1">
                    <a:lumMod val="49000"/>
                  </a:schemeClr>
                </a:solidFill>
                <a:latin typeface="EC Square Sans Pro"/>
              </a:rPr>
              <a:t>For IT/technical issues on the Portal Submission System, </a:t>
            </a:r>
            <a:br>
              <a:rPr lang="en-US" sz="2800">
                <a:solidFill>
                  <a:schemeClr val="accent1">
                    <a:lumMod val="49000"/>
                  </a:schemeClr>
                </a:solidFill>
                <a:latin typeface="EC Square Sans Pro"/>
              </a:rPr>
            </a:br>
            <a:r>
              <a:rPr lang="en-US" sz="2800">
                <a:solidFill>
                  <a:schemeClr val="accent1">
                    <a:lumMod val="49000"/>
                  </a:schemeClr>
                </a:solidFill>
                <a:latin typeface="EC Square Sans Pro"/>
              </a:rPr>
              <a:t>questions should be sent to </a:t>
            </a:r>
            <a:r>
              <a:rPr lang="en-US" sz="2800">
                <a:solidFill>
                  <a:schemeClr val="accent1">
                    <a:lumMod val="49000"/>
                  </a:schemeClr>
                </a:solidFill>
                <a:latin typeface="EC Square Sans Pro"/>
                <a:hlinkClick r:id="rId4">
                  <a:extLst>
                    <a:ext uri="{A12FA001-AC4F-418D-AE19-62706E023703}">
                      <ahyp:hlinkClr xmlns:ahyp="http://schemas.microsoft.com/office/drawing/2018/hyperlinkcolor" xmlns="" val="tx"/>
                    </a:ext>
                  </a:extLst>
                </a:hlinkClick>
              </a:rPr>
              <a:t>IT Helpdesk </a:t>
            </a:r>
          </a:p>
          <a:p>
            <a:endParaRPr lang="en-US" sz="2800">
              <a:solidFill>
                <a:schemeClr val="accent1">
                  <a:lumMod val="49000"/>
                </a:schemeClr>
              </a:solidFill>
              <a:latin typeface="EC Square Sans Pro"/>
            </a:endParaRPr>
          </a:p>
        </p:txBody>
      </p:sp>
      <p:sp>
        <p:nvSpPr>
          <p:cNvPr id="5" name="Slide Number Placeholder 4"/>
          <p:cNvSpPr>
            <a:spLocks noGrp="1"/>
          </p:cNvSpPr>
          <p:nvPr>
            <p:ph type="sldNum" sz="quarter" idx="12"/>
          </p:nvPr>
        </p:nvSpPr>
        <p:spPr/>
        <p:txBody>
          <a:bodyPr/>
          <a:lstStyle/>
          <a:p>
            <a:fld id="{F46C79FD-C571-418B-AB0F-5EE936C85276}" type="slidenum">
              <a:rPr lang="en-GB" smtClean="0"/>
              <a:t>67</a:t>
            </a:fld>
            <a:endParaRPr lang="en-GB"/>
          </a:p>
        </p:txBody>
      </p:sp>
      <p:sp>
        <p:nvSpPr>
          <p:cNvPr id="15" name="Subtitle 4"/>
          <p:cNvSpPr txBox="1">
            <a:spLocks/>
          </p:cNvSpPr>
          <p:nvPr/>
        </p:nvSpPr>
        <p:spPr>
          <a:xfrm>
            <a:off x="1070189" y="4017963"/>
            <a:ext cx="10676038" cy="1655762"/>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spcAft>
                <a:spcPts val="0"/>
              </a:spcAft>
            </a:pPr>
            <a:endParaRPr lang="en-IE" sz="2000"/>
          </a:p>
          <a:p>
            <a:pPr algn="r">
              <a:spcAft>
                <a:spcPts val="0"/>
              </a:spcAft>
            </a:pPr>
            <a:endParaRPr lang="en-IE" sz="2000"/>
          </a:p>
          <a:p>
            <a:pPr algn="r">
              <a:spcAft>
                <a:spcPts val="0"/>
              </a:spcAft>
            </a:pPr>
            <a:endParaRPr lang="en-IE" sz="2000"/>
          </a:p>
          <a:p>
            <a:pPr algn="r">
              <a:spcAft>
                <a:spcPts val="0"/>
              </a:spcAft>
            </a:pPr>
            <a:endParaRPr lang="en-IE" sz="2000"/>
          </a:p>
          <a:p>
            <a:pPr marL="0" indent="0" algn="r">
              <a:spcAft>
                <a:spcPts val="0"/>
              </a:spcAft>
              <a:buNone/>
            </a:pPr>
            <a:r>
              <a:rPr lang="en-IE" sz="2000" i="1">
                <a:solidFill>
                  <a:schemeClr val="accent1">
                    <a:lumMod val="49000"/>
                  </a:schemeClr>
                </a:solidFill>
                <a:latin typeface="EC Square Sans Pro"/>
              </a:rPr>
              <a:t>Take some time to fill in the short feedback survey in the streaming page!</a:t>
            </a:r>
          </a:p>
        </p:txBody>
      </p:sp>
      <p:sp>
        <p:nvSpPr>
          <p:cNvPr id="2" name="Title 2">
            <a:extLst>
              <a:ext uri="{FF2B5EF4-FFF2-40B4-BE49-F238E27FC236}">
                <a16:creationId xmlns:a16="http://schemas.microsoft.com/office/drawing/2014/main" id="{1506F985-2B9B-90E9-7AF3-CB560B07A8AD}"/>
              </a:ext>
            </a:extLst>
          </p:cNvPr>
          <p:cNvSpPr txBox="1">
            <a:spLocks/>
          </p:cNvSpPr>
          <p:nvPr/>
        </p:nvSpPr>
        <p:spPr>
          <a:xfrm>
            <a:off x="970721" y="214007"/>
            <a:ext cx="10515600" cy="782357"/>
          </a:xfrm>
          <a:prstGeom prst="rect">
            <a:avLst/>
          </a:prstGeom>
        </p:spPr>
        <p:txBody>
          <a:bodyPr vert="horz" lIns="91440" tIns="45720" rIns="91440" bIns="0" rtlCol="0" anchor="b"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r>
              <a:rPr lang="en-IE" sz="3200" b="1">
                <a:solidFill>
                  <a:schemeClr val="accent1">
                    <a:lumMod val="76000"/>
                  </a:schemeClr>
                </a:solidFill>
                <a:latin typeface="EC Square Sans Pro"/>
                <a:ea typeface="+mj-lt"/>
                <a:cs typeface="+mj-lt"/>
              </a:rPr>
              <a:t>Contact us</a:t>
            </a:r>
            <a:endParaRPr lang="en-US" sz="3200" b="1">
              <a:solidFill>
                <a:schemeClr val="accent1">
                  <a:lumMod val="76000"/>
                </a:schemeClr>
              </a:solidFill>
              <a:latin typeface="EC Square Sans Pro"/>
              <a:ea typeface="+mj-lt"/>
              <a:cs typeface="+mj-lt"/>
            </a:endParaRPr>
          </a:p>
        </p:txBody>
      </p:sp>
    </p:spTree>
    <p:extLst>
      <p:ext uri="{BB962C8B-B14F-4D97-AF65-F5344CB8AC3E}">
        <p14:creationId xmlns:p14="http://schemas.microsoft.com/office/powerpoint/2010/main" val="250449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16055" y="1080713"/>
            <a:ext cx="10156297" cy="2092469"/>
          </a:xfrm>
        </p:spPr>
        <p:txBody>
          <a:bodyPr/>
          <a:lstStyle/>
          <a:p>
            <a:r>
              <a:rPr lang="en-IE" noProof="0"/>
              <a:t/>
            </a:r>
            <a:br>
              <a:rPr lang="en-IE" noProof="0"/>
            </a:br>
            <a:r>
              <a:rPr lang="en-IE" sz="4400" i="1" noProof="0">
                <a:latin typeface="EC Square Sans Pro"/>
              </a:rPr>
              <a:t>For more information go to</a:t>
            </a:r>
            <a:r>
              <a:rPr lang="en-IE" sz="5400" i="1" noProof="0">
                <a:latin typeface="EC Square Sans Pro"/>
              </a:rPr>
              <a:t/>
            </a:r>
            <a:br>
              <a:rPr lang="en-IE" sz="5400" i="1" noProof="0">
                <a:latin typeface="EC Square Sans Pro"/>
              </a:rPr>
            </a:br>
            <a:r>
              <a:rPr lang="en-IE" sz="5400" noProof="0">
                <a:latin typeface="EC Square Sans Pro"/>
                <a:hlinkClick r:id="rId3"/>
              </a:rPr>
              <a:t>CEF-Digital </a:t>
            </a:r>
            <a:r>
              <a:rPr lang="en-IE" sz="5400" b="1" noProof="0">
                <a:latin typeface="EC Square Sans Pro"/>
                <a:hlinkClick r:id="rId3"/>
              </a:rPr>
              <a:t>Information Day</a:t>
            </a:r>
            <a:r>
              <a:rPr lang="en-US" sz="5400" b="1">
                <a:latin typeface="EC Square Sans Pro"/>
              </a:rPr>
              <a:t/>
            </a:r>
            <a:br>
              <a:rPr lang="en-US" sz="5400" b="1">
                <a:latin typeface="EC Square Sans Pro"/>
              </a:rPr>
            </a:br>
            <a:r>
              <a:rPr lang="en-US" sz="5400">
                <a:latin typeface="EC Square Sans Pro"/>
              </a:rPr>
              <a:t/>
            </a:r>
            <a:br>
              <a:rPr lang="en-US" sz="5400">
                <a:latin typeface="EC Square Sans Pro"/>
              </a:rPr>
            </a:br>
            <a:r>
              <a:rPr lang="en-IE" sz="4000" i="1" noProof="0">
                <a:latin typeface="EC Square Sans Pro"/>
              </a:rPr>
              <a:t>Thank you!</a:t>
            </a:r>
          </a:p>
        </p:txBody>
      </p:sp>
      <p:sp>
        <p:nvSpPr>
          <p:cNvPr id="3" name="Subtitle 2"/>
          <p:cNvSpPr>
            <a:spLocks noGrp="1"/>
          </p:cNvSpPr>
          <p:nvPr>
            <p:ph type="subTitle" idx="1"/>
          </p:nvPr>
        </p:nvSpPr>
        <p:spPr>
          <a:xfrm>
            <a:off x="759575" y="4646435"/>
            <a:ext cx="8941016" cy="1853519"/>
          </a:xfrm>
        </p:spPr>
        <p:txBody>
          <a:bodyPr wrap="square" anchor="b" anchorCtr="0"/>
          <a:lstStyle/>
          <a:p>
            <a:r>
              <a:rPr lang="en-IE" sz="1050" b="1" noProof="0"/>
              <a:t>© European Union 2020</a:t>
            </a:r>
          </a:p>
          <a:p>
            <a:r>
              <a:rPr lang="en-IE" sz="1050" noProof="0"/>
              <a:t>Unless otherwise noted the reuse of this presentation is authorised under the </a:t>
            </a:r>
            <a:r>
              <a:rPr lang="en-IE" sz="1050" noProof="0">
                <a:hlinkClick r:id="rId4"/>
              </a:rPr>
              <a:t>CC BY 4.0 </a:t>
            </a:r>
            <a:r>
              <a:rPr lang="en-IE" sz="1050" noProof="0"/>
              <a:t>license. For any use or reproduction of elements that are not owned by the EU, permission may need to be sought directly from the respective right holders.</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0524" y="5274931"/>
            <a:ext cx="1023496" cy="358097"/>
          </a:xfrm>
          <a:prstGeom prst="rect">
            <a:avLst/>
          </a:prstGeom>
        </p:spPr>
      </p:pic>
      <p:grpSp>
        <p:nvGrpSpPr>
          <p:cNvPr id="6" name="Group 5"/>
          <p:cNvGrpSpPr/>
          <p:nvPr/>
        </p:nvGrpSpPr>
        <p:grpSpPr>
          <a:xfrm>
            <a:off x="759575" y="3545543"/>
            <a:ext cx="11147729" cy="1532622"/>
            <a:chOff x="970722" y="1608046"/>
            <a:chExt cx="11147729" cy="1532622"/>
          </a:xfrm>
        </p:grpSpPr>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0722" y="1630238"/>
              <a:ext cx="684199" cy="750146"/>
            </a:xfrm>
            <a:prstGeom prst="rect">
              <a:avLst/>
            </a:prstGeom>
          </p:spPr>
        </p:pic>
        <p:sp>
          <p:nvSpPr>
            <p:cNvPr id="8" name="Rectangle 7"/>
            <p:cNvSpPr/>
            <p:nvPr/>
          </p:nvSpPr>
          <p:spPr>
            <a:xfrm>
              <a:off x="1819504" y="1774881"/>
              <a:ext cx="2008883" cy="338554"/>
            </a:xfrm>
            <a:prstGeom prst="rect">
              <a:avLst/>
            </a:prstGeom>
          </p:spPr>
          <p:txBody>
            <a:bodyPr wrap="none">
              <a:spAutoFit/>
            </a:bodyPr>
            <a:lstStyle/>
            <a:p>
              <a:r>
                <a:rPr lang="en-GB" sz="1600">
                  <a:hlinkClick r:id="rId7"/>
                </a:rPr>
                <a:t>hadea.ec.europa.eu</a:t>
              </a:r>
              <a:endParaRPr lang="en-IE" sz="1200"/>
            </a:p>
          </p:txBody>
        </p:sp>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2505" y="2438438"/>
              <a:ext cx="640631" cy="702230"/>
            </a:xfrm>
            <a:prstGeom prst="rect">
              <a:avLst/>
            </a:prstGeom>
          </p:spPr>
        </p:pic>
        <p:sp>
          <p:nvSpPr>
            <p:cNvPr id="10" name="Rectangle 9"/>
            <p:cNvSpPr/>
            <p:nvPr/>
          </p:nvSpPr>
          <p:spPr>
            <a:xfrm>
              <a:off x="1841287" y="2586750"/>
              <a:ext cx="1471878" cy="338554"/>
            </a:xfrm>
            <a:prstGeom prst="rect">
              <a:avLst/>
            </a:prstGeom>
          </p:spPr>
          <p:txBody>
            <a:bodyPr wrap="none">
              <a:spAutoFit/>
            </a:bodyPr>
            <a:lstStyle/>
            <a:p>
              <a:pPr lvl="0"/>
              <a:r>
                <a:rPr lang="en-IE" sz="1600">
                  <a:solidFill>
                    <a:srgbClr val="4D4D4D"/>
                  </a:solidFill>
                  <a:hlinkClick r:id="rId9"/>
                </a:rPr>
                <a:t>@</a:t>
              </a:r>
              <a:r>
                <a:rPr lang="en-IE" sz="1600" err="1">
                  <a:solidFill>
                    <a:srgbClr val="4D4D4D"/>
                  </a:solidFill>
                  <a:hlinkClick r:id="rId9"/>
                </a:rPr>
                <a:t>EU_HaDEA</a:t>
              </a:r>
              <a:endParaRPr lang="en-IE" sz="1600">
                <a:solidFill>
                  <a:srgbClr val="4D4D4D"/>
                </a:solidFill>
                <a:hlinkClick r:id="rId10"/>
              </a:endParaRPr>
            </a:p>
          </p:txBody>
        </p:sp>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19747" y="1608046"/>
              <a:ext cx="620230" cy="681506"/>
            </a:xfrm>
            <a:prstGeom prst="rect">
              <a:avLst/>
            </a:prstGeom>
          </p:spPr>
        </p:pic>
        <p:sp>
          <p:nvSpPr>
            <p:cNvPr id="12" name="Rectangle 11"/>
            <p:cNvSpPr/>
            <p:nvPr/>
          </p:nvSpPr>
          <p:spPr>
            <a:xfrm>
              <a:off x="6208581" y="1774882"/>
              <a:ext cx="5909870" cy="338554"/>
            </a:xfrm>
            <a:prstGeom prst="rect">
              <a:avLst/>
            </a:prstGeom>
          </p:spPr>
          <p:txBody>
            <a:bodyPr wrap="square">
              <a:spAutoFit/>
            </a:bodyPr>
            <a:lstStyle/>
            <a:p>
              <a:r>
                <a:rPr lang="en-US" sz="1600">
                  <a:hlinkClick r:id="rId12"/>
                </a:rPr>
                <a:t>HaDEA – European Health and Digital Executive Agency</a:t>
              </a:r>
              <a:endParaRPr lang="en-GB" sz="1200">
                <a:hlinkClick r:id="rId13"/>
              </a:endParaRPr>
            </a:p>
          </p:txBody>
        </p:sp>
      </p:grpSp>
      <p:sp>
        <p:nvSpPr>
          <p:cNvPr id="14" name="TextBox 13">
            <a:extLst>
              <a:ext uri="{FF2B5EF4-FFF2-40B4-BE49-F238E27FC236}">
                <a16:creationId xmlns:a16="http://schemas.microsoft.com/office/drawing/2014/main" id="{B3D24F2F-D7E3-44DD-8DC1-A4014AB124DE}"/>
              </a:ext>
            </a:extLst>
          </p:cNvPr>
          <p:cNvSpPr txBox="1"/>
          <p:nvPr/>
        </p:nvSpPr>
        <p:spPr>
          <a:xfrm>
            <a:off x="6096000" y="4968691"/>
            <a:ext cx="6097712" cy="369332"/>
          </a:xfrm>
          <a:prstGeom prst="rect">
            <a:avLst/>
          </a:prstGeom>
          <a:noFill/>
        </p:spPr>
        <p:txBody>
          <a:bodyPr wrap="square">
            <a:spAutoFit/>
          </a:bodyPr>
          <a:lstStyle/>
          <a:p>
            <a:r>
              <a:rPr lang="en-IE" sz="1800">
                <a:hlinkClick r:id="rId14"/>
              </a:rPr>
              <a:t>HADEA-CEF-DIGITAL-CALLS@ec.europa.eu</a:t>
            </a:r>
            <a:endParaRPr lang="en-IE" sz="1800"/>
          </a:p>
        </p:txBody>
      </p:sp>
    </p:spTree>
    <p:extLst>
      <p:ext uri="{BB962C8B-B14F-4D97-AF65-F5344CB8AC3E}">
        <p14:creationId xmlns:p14="http://schemas.microsoft.com/office/powerpoint/2010/main" val="24782769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362D44EE-C852-4460-B8B5-C4F2BC2051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C8CCAA-CC0D-8B9A-9B52-2EB3E766D299}"/>
              </a:ext>
            </a:extLst>
          </p:cNvPr>
          <p:cNvSpPr>
            <a:spLocks noGrp="1"/>
          </p:cNvSpPr>
          <p:nvPr>
            <p:ph type="ctrTitle"/>
          </p:nvPr>
        </p:nvSpPr>
        <p:spPr>
          <a:xfrm>
            <a:off x="6194716" y="739978"/>
            <a:ext cx="5334930" cy="3004145"/>
          </a:xfrm>
        </p:spPr>
        <p:txBody>
          <a:bodyPr vert="horz" lIns="91440" tIns="45720" rIns="91440" bIns="45720" rtlCol="0" anchor="b">
            <a:normAutofit/>
          </a:bodyPr>
          <a:lstStyle/>
          <a:p>
            <a:pPr algn="ctr"/>
            <a:r>
              <a:rPr lang="en-US" b="1">
                <a:solidFill>
                  <a:schemeClr val="accent1">
                    <a:lumMod val="50000"/>
                  </a:schemeClr>
                </a:solidFill>
                <a:latin typeface="EC Square Sans Pro"/>
              </a:rPr>
              <a:t>QUESTIONS?</a:t>
            </a:r>
          </a:p>
        </p:txBody>
      </p:sp>
      <p:sp>
        <p:nvSpPr>
          <p:cNvPr id="25" name="Freeform: Shape 24">
            <a:extLst>
              <a:ext uri="{FF2B5EF4-FFF2-40B4-BE49-F238E27FC236}">
                <a16:creationId xmlns:a16="http://schemas.microsoft.com/office/drawing/2014/main" id="{658970D8-8D1D-4B5C-894B-E871CC8654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F227E5B6-9132-43CA-B503-37A18562ADF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49052"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03C2051E-A88D-48E5-BACF-AAED1789272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7821A508-2985-4905-874A-527429BAAB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D2929CB1-0E3C-4B2D-ADC5-0154FB33BA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97761"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pic>
        <p:nvPicPr>
          <p:cNvPr id="7" name="Picture 6" descr="A group of question marks on a blue background&#10;&#10;Description automatically generated">
            <a:extLst>
              <a:ext uri="{FF2B5EF4-FFF2-40B4-BE49-F238E27FC236}">
                <a16:creationId xmlns:a16="http://schemas.microsoft.com/office/drawing/2014/main" id="{CA0F64CF-1416-FD0B-44AA-9CB3A6A448DA}"/>
              </a:ext>
            </a:extLst>
          </p:cNvPr>
          <p:cNvPicPr>
            <a:picLocks noChangeAspect="1"/>
          </p:cNvPicPr>
          <p:nvPr/>
        </p:nvPicPr>
        <p:blipFill>
          <a:blip r:embed="rId2">
            <a:extLst>
              <a:ext uri="{28A0092B-C50C-407E-A947-70E740481C1C}">
                <a14:useLocalDpi xmlns:a14="http://schemas.microsoft.com/office/drawing/2010/main" val="0"/>
              </a:ext>
            </a:extLst>
          </a:blip>
          <a:srcRect r="3" b="3"/>
          <a:stretch/>
        </p:blipFill>
        <p:spPr>
          <a:xfrm>
            <a:off x="631840" y="598720"/>
            <a:ext cx="5178249" cy="517824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
        <p:nvSpPr>
          <p:cNvPr id="35" name="Freeform: Shape 34">
            <a:extLst>
              <a:ext uri="{FF2B5EF4-FFF2-40B4-BE49-F238E27FC236}">
                <a16:creationId xmlns:a16="http://schemas.microsoft.com/office/drawing/2014/main" id="{5F2F0C84-BE8C-4DC2-A6D3-30349A801D5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20513"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174296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E5B0B-847D-8ACA-3526-8448DF67F0A8}"/>
              </a:ext>
            </a:extLst>
          </p:cNvPr>
          <p:cNvSpPr>
            <a:spLocks noGrp="1"/>
          </p:cNvSpPr>
          <p:nvPr>
            <p:ph type="ctrTitle"/>
          </p:nvPr>
        </p:nvSpPr>
        <p:spPr>
          <a:xfrm>
            <a:off x="2487779" y="2998412"/>
            <a:ext cx="7532323" cy="2149523"/>
          </a:xfrm>
        </p:spPr>
        <p:txBody>
          <a:bodyPr/>
          <a:lstStyle/>
          <a:p>
            <a:r>
              <a:rPr lang="en-IE" b="1">
                <a:solidFill>
                  <a:schemeClr val="accent4">
                    <a:lumMod val="60000"/>
                    <a:lumOff val="40000"/>
                  </a:schemeClr>
                </a:solidFill>
                <a:latin typeface="EC Square Sans Pro"/>
              </a:rPr>
              <a:t>Digital Global Gateways </a:t>
            </a:r>
          </a:p>
        </p:txBody>
      </p:sp>
      <p:sp>
        <p:nvSpPr>
          <p:cNvPr id="7" name="Subtitle 2">
            <a:extLst>
              <a:ext uri="{FF2B5EF4-FFF2-40B4-BE49-F238E27FC236}">
                <a16:creationId xmlns:a16="http://schemas.microsoft.com/office/drawing/2014/main" id="{17E6E710-C818-D244-0540-B04FBCFF60EC}"/>
              </a:ext>
            </a:extLst>
          </p:cNvPr>
          <p:cNvSpPr>
            <a:spLocks noGrp="1"/>
          </p:cNvSpPr>
          <p:nvPr>
            <p:ph type="subTitle" idx="1"/>
          </p:nvPr>
        </p:nvSpPr>
        <p:spPr>
          <a:xfrm>
            <a:off x="963986" y="4699058"/>
            <a:ext cx="10065224" cy="897754"/>
          </a:xfrm>
        </p:spPr>
        <p:txBody>
          <a:bodyPr vert="horz" lIns="91440" tIns="45720" rIns="91440" bIns="45720" rtlCol="0" anchor="t">
            <a:noAutofit/>
          </a:bodyPr>
          <a:lstStyle/>
          <a:p>
            <a:pPr lvl="0">
              <a:spcAft>
                <a:spcPts val="0"/>
              </a:spcAft>
              <a:buClr>
                <a:srgbClr val="034EA2"/>
              </a:buClr>
            </a:pPr>
            <a:r>
              <a:rPr lang="en-IE" sz="2400" b="1" noProof="0">
                <a:solidFill>
                  <a:schemeClr val="bg1"/>
                </a:solidFill>
                <a:latin typeface="EC Square Sans Pro"/>
              </a:rPr>
              <a:t>Georgios TSELENTIS</a:t>
            </a:r>
          </a:p>
          <a:p>
            <a:pPr lvl="0">
              <a:spcAft>
                <a:spcPts val="0"/>
              </a:spcAft>
              <a:buClr>
                <a:srgbClr val="034EA2"/>
              </a:buClr>
            </a:pPr>
            <a:r>
              <a:rPr lang="en-IE" sz="2000" i="1" noProof="0">
                <a:latin typeface="EC Square Sans Pro"/>
              </a:rPr>
              <a:t>Policy Officer</a:t>
            </a:r>
            <a:r>
              <a:rPr lang="en-IE" sz="2000" i="1">
                <a:latin typeface="EC Square Sans Pro"/>
              </a:rPr>
              <a:t>, </a:t>
            </a:r>
          </a:p>
          <a:p>
            <a:pPr lvl="0">
              <a:spcAft>
                <a:spcPts val="0"/>
              </a:spcAft>
              <a:buClr>
                <a:srgbClr val="034EA2"/>
              </a:buClr>
            </a:pPr>
            <a:r>
              <a:rPr lang="en-IE" sz="2000" i="1">
                <a:latin typeface="EC Square Sans Pro"/>
              </a:rPr>
              <a:t>Unit B.5, Investment in High-Capacity Networks</a:t>
            </a:r>
          </a:p>
          <a:p>
            <a:pPr lvl="0">
              <a:spcAft>
                <a:spcPts val="0"/>
              </a:spcAft>
              <a:buClr>
                <a:srgbClr val="034EA2"/>
              </a:buClr>
            </a:pPr>
            <a:r>
              <a:rPr lang="en-IE" sz="2000" i="1">
                <a:latin typeface="EC Square Sans Pro"/>
              </a:rPr>
              <a:t>DG CONNECT, European Commission</a:t>
            </a:r>
            <a:endParaRPr lang="en-IE" sz="2000" i="1" noProof="0">
              <a:latin typeface="EC Square Sans Pro"/>
            </a:endParaRPr>
          </a:p>
          <a:p>
            <a:endParaRPr lang="en-IE" noProof="0"/>
          </a:p>
        </p:txBody>
      </p:sp>
    </p:spTree>
    <p:extLst>
      <p:ext uri="{BB962C8B-B14F-4D97-AF65-F5344CB8AC3E}">
        <p14:creationId xmlns:p14="http://schemas.microsoft.com/office/powerpoint/2010/main" val="21612176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4314D-AA5C-A4B2-CFF8-BC1C56AF218A}"/>
              </a:ext>
            </a:extLst>
          </p:cNvPr>
          <p:cNvSpPr>
            <a:spLocks noGrp="1"/>
          </p:cNvSpPr>
          <p:nvPr>
            <p:ph type="ctrTitle"/>
          </p:nvPr>
        </p:nvSpPr>
        <p:spPr>
          <a:xfrm>
            <a:off x="4434979" y="3057974"/>
            <a:ext cx="4092602" cy="1992199"/>
          </a:xfrm>
        </p:spPr>
        <p:txBody>
          <a:bodyPr/>
          <a:lstStyle/>
          <a:p>
            <a:r>
              <a:rPr lang="en-IE" b="1">
                <a:latin typeface="EC Square Sans Pro"/>
              </a:rPr>
              <a:t>Thank yo</a:t>
            </a:r>
            <a:r>
              <a:rPr lang="en-IE" sz="6000" b="1" noProof="0">
                <a:latin typeface="EC Square Sans Pro"/>
              </a:rPr>
              <a:t>u</a:t>
            </a:r>
            <a:endParaRPr lang="en-IE" b="1" noProof="0">
              <a:latin typeface="EC Square Sans Pro"/>
            </a:endParaRPr>
          </a:p>
        </p:txBody>
      </p:sp>
    </p:spTree>
    <p:extLst>
      <p:ext uri="{BB962C8B-B14F-4D97-AF65-F5344CB8AC3E}">
        <p14:creationId xmlns:p14="http://schemas.microsoft.com/office/powerpoint/2010/main" val="11280139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981513" y="2302648"/>
            <a:ext cx="10930855" cy="1382811"/>
          </a:xfrm>
        </p:spPr>
        <p:txBody>
          <a:bodyPr/>
          <a:lstStyle/>
          <a:p>
            <a:r>
              <a:rPr lang="en-US"/>
              <a:t/>
            </a:r>
            <a:br>
              <a:rPr lang="en-US"/>
            </a:br>
            <a:r>
              <a:rPr lang="en-US"/>
              <a:t/>
            </a:r>
            <a:br>
              <a:rPr lang="en-US"/>
            </a:br>
            <a:r>
              <a:rPr lang="en-US" b="1">
                <a:solidFill>
                  <a:schemeClr val="tx2">
                    <a:lumMod val="76000"/>
                  </a:schemeClr>
                </a:solidFill>
                <a:latin typeface="EC Square Sans Pro"/>
              </a:rPr>
              <a:t>Backbone connectivity </a:t>
            </a:r>
            <a:br>
              <a:rPr lang="en-US" b="1">
                <a:solidFill>
                  <a:schemeClr val="tx2">
                    <a:lumMod val="76000"/>
                  </a:schemeClr>
                </a:solidFill>
                <a:latin typeface="EC Square Sans Pro"/>
              </a:rPr>
            </a:br>
            <a:r>
              <a:rPr lang="en-US" b="1">
                <a:solidFill>
                  <a:schemeClr val="tx2">
                    <a:lumMod val="76000"/>
                  </a:schemeClr>
                </a:solidFill>
                <a:latin typeface="EC Square Sans Pro"/>
              </a:rPr>
              <a:t>for Digital Global Gateways</a:t>
            </a:r>
            <a:br>
              <a:rPr lang="en-US" b="1">
                <a:solidFill>
                  <a:schemeClr val="tx2">
                    <a:lumMod val="76000"/>
                  </a:schemeClr>
                </a:solidFill>
                <a:latin typeface="EC Square Sans Pro"/>
              </a:rPr>
            </a:br>
            <a:r>
              <a:rPr lang="en-US" sz="3200" i="1">
                <a:solidFill>
                  <a:schemeClr val="tx2">
                    <a:lumMod val="76000"/>
                  </a:schemeClr>
                </a:solidFill>
                <a:latin typeface="EC Square Sans Pro"/>
              </a:rPr>
              <a:t>5G Coverage along Transport Corridors</a:t>
            </a:r>
            <a:br>
              <a:rPr lang="en-US" sz="3200" i="1">
                <a:solidFill>
                  <a:schemeClr val="tx2">
                    <a:lumMod val="76000"/>
                  </a:schemeClr>
                </a:solidFill>
                <a:latin typeface="EC Square Sans Pro"/>
              </a:rPr>
            </a:br>
            <a:r>
              <a:rPr lang="en-US" sz="3200" i="1">
                <a:solidFill>
                  <a:schemeClr val="tx2">
                    <a:lumMod val="76000"/>
                  </a:schemeClr>
                </a:solidFill>
                <a:latin typeface="EC Square Sans Pro"/>
              </a:rPr>
              <a:t>5G and Edge Cloud for Smart Communities </a:t>
            </a:r>
            <a:endParaRPr lang="en-IE" sz="3200" i="1">
              <a:solidFill>
                <a:schemeClr val="tx2">
                  <a:lumMod val="76000"/>
                </a:schemeClr>
              </a:solidFill>
              <a:latin typeface="EC Square Sans Pro"/>
            </a:endParaRPr>
          </a:p>
        </p:txBody>
      </p:sp>
      <p:sp>
        <p:nvSpPr>
          <p:cNvPr id="5" name="Subtitle 4"/>
          <p:cNvSpPr>
            <a:spLocks noGrp="1"/>
          </p:cNvSpPr>
          <p:nvPr>
            <p:ph type="subTitle" idx="1"/>
          </p:nvPr>
        </p:nvSpPr>
        <p:spPr>
          <a:xfrm>
            <a:off x="1909409" y="4658032"/>
            <a:ext cx="10156297" cy="1655762"/>
          </a:xfrm>
        </p:spPr>
        <p:txBody>
          <a:bodyPr vert="horz" lIns="91440" tIns="45720" rIns="91440" bIns="45720" rtlCol="0" anchor="t">
            <a:noAutofit/>
          </a:bodyPr>
          <a:lstStyle/>
          <a:p>
            <a:pPr algn="r">
              <a:spcAft>
                <a:spcPts val="0"/>
              </a:spcAft>
            </a:pPr>
            <a:r>
              <a:rPr lang="en-IE" b="1">
                <a:solidFill>
                  <a:schemeClr val="tx2">
                    <a:lumMod val="76000"/>
                  </a:schemeClr>
                </a:solidFill>
                <a:latin typeface="EC Square Sans Pro"/>
              </a:rPr>
              <a:t>Georgios TSELENTIS</a:t>
            </a:r>
            <a:endParaRPr lang="en-US"/>
          </a:p>
          <a:p>
            <a:pPr algn="r">
              <a:spcAft>
                <a:spcPts val="0"/>
              </a:spcAft>
            </a:pPr>
            <a:r>
              <a:rPr lang="en-IE" sz="2000" i="1">
                <a:solidFill>
                  <a:schemeClr val="tx2">
                    <a:lumMod val="76000"/>
                  </a:schemeClr>
                </a:solidFill>
                <a:latin typeface="EC Square Sans Pro"/>
              </a:rPr>
              <a:t> Investment in High-Capacity Networks</a:t>
            </a:r>
          </a:p>
          <a:p>
            <a:pPr algn="r">
              <a:spcAft>
                <a:spcPts val="0"/>
              </a:spcAft>
            </a:pPr>
            <a:r>
              <a:rPr lang="en-IE" sz="2000" i="1">
                <a:solidFill>
                  <a:schemeClr val="tx2">
                    <a:lumMod val="76000"/>
                  </a:schemeClr>
                </a:solidFill>
                <a:latin typeface="EC Square Sans Pro"/>
              </a:rPr>
              <a:t>European Commission, DG CONNECT, Unit B5</a:t>
            </a:r>
          </a:p>
          <a:p>
            <a:pPr algn="r">
              <a:spcAft>
                <a:spcPts val="0"/>
              </a:spcAft>
            </a:pPr>
            <a:endParaRPr lang="en-IE"/>
          </a:p>
        </p:txBody>
      </p:sp>
      <p:sp>
        <p:nvSpPr>
          <p:cNvPr id="8" name="TextBox 7">
            <a:extLst>
              <a:ext uri="{FF2B5EF4-FFF2-40B4-BE49-F238E27FC236}">
                <a16:creationId xmlns:a16="http://schemas.microsoft.com/office/drawing/2014/main" id="{EB125242-D7F8-45F7-A60B-2CCC5E9BEF5C}"/>
              </a:ext>
            </a:extLst>
          </p:cNvPr>
          <p:cNvSpPr txBox="1"/>
          <p:nvPr/>
        </p:nvSpPr>
        <p:spPr>
          <a:xfrm>
            <a:off x="8941721" y="728145"/>
            <a:ext cx="1643149" cy="984885"/>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a:ln>
                  <a:noFill/>
                </a:ln>
                <a:solidFill>
                  <a:schemeClr val="tx2">
                    <a:lumMod val="76000"/>
                  </a:schemeClr>
                </a:solidFill>
                <a:effectLst/>
                <a:uLnTx/>
                <a:uFillTx/>
                <a:latin typeface="EC Square Sans Pro"/>
              </a:rPr>
              <a:t>Join at </a:t>
            </a:r>
            <a:endParaRPr lang="en-IE" sz="1800" b="0" i="0" u="none" strike="noStrike" kern="1200" cap="none" spc="0" normalizeH="0" baseline="0" noProof="0">
              <a:ln>
                <a:noFill/>
              </a:ln>
              <a:solidFill>
                <a:schemeClr val="tx2">
                  <a:lumMod val="76000"/>
                </a:schemeClr>
              </a:solidFill>
              <a:effectLst/>
              <a:uLnTx/>
              <a:uFillTx/>
              <a:latin typeface="EC Square Sans Pro"/>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IE" sz="2000" b="1" i="0" u="none" strike="noStrike" kern="1200" cap="none" spc="0" normalizeH="0" baseline="0" noProof="0">
                <a:ln>
                  <a:noFill/>
                </a:ln>
                <a:solidFill>
                  <a:schemeClr val="tx2">
                    <a:lumMod val="76000"/>
                  </a:schemeClr>
                </a:solidFill>
                <a:effectLst/>
                <a:uLnTx/>
                <a:uFillTx/>
                <a:latin typeface="EC Square Sans Pro"/>
              </a:rPr>
              <a:t>Slido.com</a:t>
            </a:r>
            <a:endParaRPr lang="en-IE" sz="2000" b="1" i="0" u="none" strike="noStrike" kern="1200" cap="none" spc="0" normalizeH="0" baseline="0" noProof="0">
              <a:ln>
                <a:noFill/>
              </a:ln>
              <a:solidFill>
                <a:schemeClr val="tx2">
                  <a:lumMod val="76000"/>
                </a:schemeClr>
              </a:solidFill>
              <a:effectLst/>
              <a:uLnTx/>
              <a:uFillTx/>
              <a:latin typeface="EC Square Sans Pro"/>
            </a:endParaRPr>
          </a:p>
          <a:p>
            <a:pPr algn="r">
              <a:defRPr/>
            </a:pPr>
            <a:r>
              <a:rPr kumimoji="0" lang="en-IE" sz="2000" b="1" i="0" u="none" strike="noStrike" kern="1200" cap="none" spc="0" normalizeH="0" baseline="0" noProof="0">
                <a:ln>
                  <a:noFill/>
                </a:ln>
                <a:solidFill>
                  <a:schemeClr val="tx2">
                    <a:lumMod val="76000"/>
                  </a:schemeClr>
                </a:solidFill>
                <a:effectLst/>
                <a:uLnTx/>
                <a:uFillTx/>
                <a:latin typeface="EC Square Sans Pro"/>
              </a:rPr>
              <a:t>#CEFDigital</a:t>
            </a:r>
            <a:endParaRPr lang="en-IE" sz="2000" b="1" i="0" u="none" strike="noStrike" kern="1200" cap="none" spc="0" normalizeH="0" baseline="0" noProof="0">
              <a:ln>
                <a:noFill/>
              </a:ln>
              <a:solidFill>
                <a:schemeClr val="tx2">
                  <a:lumMod val="76000"/>
                </a:schemeClr>
              </a:solidFill>
              <a:effectLst/>
              <a:uLnTx/>
              <a:uFillTx/>
              <a:latin typeface="EC Square Sans Pro"/>
            </a:endParaRPr>
          </a:p>
        </p:txBody>
      </p:sp>
      <p:pic>
        <p:nvPicPr>
          <p:cNvPr id="2" name="Picture 1" descr="A map of a 5g network&#10;&#10;Description automatically generated">
            <a:extLst>
              <a:ext uri="{FF2B5EF4-FFF2-40B4-BE49-F238E27FC236}">
                <a16:creationId xmlns:a16="http://schemas.microsoft.com/office/drawing/2014/main" id="{5488B87E-16CB-54CD-BE5C-97CA60CFEDA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9304" r="21112" b="26741"/>
          <a:stretch/>
        </p:blipFill>
        <p:spPr>
          <a:xfrm>
            <a:off x="1077012" y="3876318"/>
            <a:ext cx="3913828" cy="2431504"/>
          </a:xfrm>
          <a:prstGeom prst="rect">
            <a:avLst/>
          </a:prstGeom>
        </p:spPr>
      </p:pic>
      <p:sp>
        <p:nvSpPr>
          <p:cNvPr id="7" name="Slide Number Placeholder 6">
            <a:extLst>
              <a:ext uri="{FF2B5EF4-FFF2-40B4-BE49-F238E27FC236}">
                <a16:creationId xmlns:a16="http://schemas.microsoft.com/office/drawing/2014/main" id="{2809D0E4-C035-EC5B-0179-C258336D10C5}"/>
              </a:ext>
            </a:extLst>
          </p:cNvPr>
          <p:cNvSpPr>
            <a:spLocks noGrp="1"/>
          </p:cNvSpPr>
          <p:nvPr>
            <p:ph type="sldNum" sz="quarter" idx="12"/>
          </p:nvPr>
        </p:nvSpPr>
        <p:spPr/>
        <p:txBody>
          <a:bodyPr/>
          <a:lstStyle/>
          <a:p>
            <a:fld id="{F46C79FD-C571-418B-AB0F-5EE936C85276}" type="slidenum">
              <a:rPr lang="en-GB" smtClean="0"/>
              <a:t>8</a:t>
            </a:fld>
            <a:endParaRPr lang="en-GB"/>
          </a:p>
        </p:txBody>
      </p:sp>
      <p:pic>
        <p:nvPicPr>
          <p:cNvPr id="3" name="Picture 2">
            <a:extLst>
              <a:ext uri="{FF2B5EF4-FFF2-40B4-BE49-F238E27FC236}">
                <a16:creationId xmlns:a16="http://schemas.microsoft.com/office/drawing/2014/main" id="{B9D2BB96-2257-81B2-9AA0-981939DEC11B}"/>
              </a:ext>
            </a:extLst>
          </p:cNvPr>
          <p:cNvPicPr>
            <a:picLocks noChangeAspect="1"/>
          </p:cNvPicPr>
          <p:nvPr/>
        </p:nvPicPr>
        <p:blipFill>
          <a:blip r:embed="rId3"/>
          <a:stretch>
            <a:fillRect/>
          </a:stretch>
        </p:blipFill>
        <p:spPr>
          <a:xfrm>
            <a:off x="10583599" y="304101"/>
            <a:ext cx="1397202" cy="1414241"/>
          </a:xfrm>
          <a:prstGeom prst="rect">
            <a:avLst/>
          </a:prstGeom>
        </p:spPr>
      </p:pic>
    </p:spTree>
    <p:extLst>
      <p:ext uri="{BB962C8B-B14F-4D97-AF65-F5344CB8AC3E}">
        <p14:creationId xmlns:p14="http://schemas.microsoft.com/office/powerpoint/2010/main" val="17832328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28984"/>
          <a:stretch/>
        </p:blipFill>
        <p:spPr>
          <a:xfrm>
            <a:off x="9566987" y="0"/>
            <a:ext cx="2627789" cy="3429000"/>
          </a:xfrm>
          <a:prstGeom prst="rect">
            <a:avLst/>
          </a:prstGeom>
        </p:spPr>
      </p:pic>
      <p:sp>
        <p:nvSpPr>
          <p:cNvPr id="9" name="Google Shape;288;p35"/>
          <p:cNvSpPr txBox="1"/>
          <p:nvPr/>
        </p:nvSpPr>
        <p:spPr>
          <a:xfrm>
            <a:off x="304941" y="457129"/>
            <a:ext cx="9149394" cy="4106159"/>
          </a:xfrm>
          <a:prstGeom prst="rect">
            <a:avLst/>
          </a:prstGeom>
          <a:noFill/>
          <a:ln>
            <a:noFill/>
          </a:ln>
        </p:spPr>
        <p:txBody>
          <a:bodyPr spcFirstLastPara="1" wrap="square" lIns="91425" tIns="45700" rIns="91425" bIns="45700" anchor="t" anchorCtr="0">
            <a:noAutofit/>
          </a:bodyPr>
          <a:lstStyle/>
          <a:p>
            <a:pPr marL="342900" indent="-342900">
              <a:spcBef>
                <a:spcPts val="400"/>
              </a:spcBef>
              <a:buClr>
                <a:srgbClr val="0F5494"/>
              </a:buClr>
              <a:buSzPts val="2000"/>
              <a:buFont typeface="Wingdings" panose="05000000000000000000" pitchFamily="2" charset="2"/>
              <a:buChar char="q"/>
            </a:pPr>
            <a:endParaRPr lang="en-US">
              <a:solidFill>
                <a:schemeClr val="accent1">
                  <a:lumMod val="50000"/>
                </a:schemeClr>
              </a:solidFill>
              <a:ea typeface="Verdana"/>
              <a:cs typeface="Verdana"/>
              <a:sym typeface="Verdana"/>
            </a:endParaRPr>
          </a:p>
          <a:p>
            <a:pPr lvl="0">
              <a:spcBef>
                <a:spcPts val="480"/>
              </a:spcBef>
              <a:buClr>
                <a:srgbClr val="0F5494"/>
              </a:buClr>
              <a:buSzPts val="2400"/>
            </a:pPr>
            <a:r>
              <a:rPr lang="en-US" i="1">
                <a:solidFill>
                  <a:schemeClr val="accent1">
                    <a:lumMod val="49000"/>
                  </a:schemeClr>
                </a:solidFill>
                <a:latin typeface="EC Square Sans Pro"/>
              </a:rPr>
              <a:t>“We will build </a:t>
            </a:r>
            <a:r>
              <a:rPr lang="en-US" b="1" i="1">
                <a:solidFill>
                  <a:schemeClr val="accent1">
                    <a:lumMod val="49000"/>
                  </a:schemeClr>
                </a:solidFill>
                <a:latin typeface="EC Square Sans Pro"/>
                <a:hlinkClick r:id="rId4">
                  <a:extLst>
                    <a:ext uri="{A12FA001-AC4F-418D-AE19-62706E023703}">
                      <ahyp:hlinkClr xmlns:ahyp="http://schemas.microsoft.com/office/drawing/2018/hyperlinkcolor" xmlns="" val="tx"/>
                    </a:ext>
                  </a:extLst>
                </a:hlinkClick>
              </a:rPr>
              <a:t>Global Gateway</a:t>
            </a:r>
            <a:r>
              <a:rPr lang="en-US" b="1" i="1">
                <a:solidFill>
                  <a:schemeClr val="accent1">
                    <a:lumMod val="49000"/>
                  </a:schemeClr>
                </a:solidFill>
                <a:latin typeface="EC Square Sans Pro"/>
              </a:rPr>
              <a:t> </a:t>
            </a:r>
            <a:r>
              <a:rPr lang="en-US" i="1">
                <a:solidFill>
                  <a:schemeClr val="accent1">
                    <a:lumMod val="49000"/>
                  </a:schemeClr>
                </a:solidFill>
                <a:latin typeface="EC Square Sans Pro"/>
              </a:rPr>
              <a:t>partnerships with countries around the world. We want investments in quality infrastructure, connecting goods, people and services around the world.“</a:t>
            </a:r>
          </a:p>
          <a:p>
            <a:pPr lvl="0">
              <a:spcBef>
                <a:spcPts val="480"/>
              </a:spcBef>
              <a:buClr>
                <a:srgbClr val="0F5494"/>
              </a:buClr>
              <a:buSzPts val="2400"/>
            </a:pPr>
            <a:endParaRPr lang="en-US" i="1">
              <a:solidFill>
                <a:schemeClr val="accent1">
                  <a:lumMod val="49000"/>
                </a:schemeClr>
              </a:solidFill>
              <a:latin typeface="EC Square Sans Pro"/>
            </a:endParaRPr>
          </a:p>
          <a:p>
            <a:pPr>
              <a:spcBef>
                <a:spcPts val="480"/>
              </a:spcBef>
              <a:buClr>
                <a:srgbClr val="0F5494"/>
              </a:buClr>
              <a:buSzPts val="2400"/>
            </a:pPr>
            <a:r>
              <a:rPr lang="en-US">
                <a:solidFill>
                  <a:schemeClr val="accent1">
                    <a:lumMod val="49000"/>
                  </a:schemeClr>
                </a:solidFill>
                <a:latin typeface="EC Square Sans Pro"/>
              </a:rPr>
              <a:t>President of the European Commission, Ursula von der Leyen</a:t>
            </a:r>
          </a:p>
          <a:p>
            <a:pPr lvl="0">
              <a:spcBef>
                <a:spcPts val="480"/>
              </a:spcBef>
              <a:buClr>
                <a:srgbClr val="0F5494"/>
              </a:buClr>
              <a:buSzPts val="2400"/>
            </a:pPr>
            <a:r>
              <a:rPr lang="en-US">
                <a:solidFill>
                  <a:schemeClr val="accent1">
                    <a:lumMod val="49000"/>
                  </a:schemeClr>
                </a:solidFill>
                <a:latin typeface="EC Square Sans Pro"/>
              </a:rPr>
              <a:t>State of the Union speech to the European Parliament, Strasbourg, 15 September 2021</a:t>
            </a:r>
          </a:p>
          <a:p>
            <a:pPr lvl="0">
              <a:spcBef>
                <a:spcPts val="480"/>
              </a:spcBef>
              <a:buClr>
                <a:srgbClr val="0F5494"/>
              </a:buClr>
              <a:buSzPts val="2400"/>
            </a:pPr>
            <a:endParaRPr>
              <a:solidFill>
                <a:schemeClr val="accent1">
                  <a:lumMod val="49000"/>
                </a:schemeClr>
              </a:solidFill>
              <a:latin typeface="EC Square Sans Pro"/>
            </a:endParaRPr>
          </a:p>
          <a:p>
            <a:pPr marR="0" lvl="0" algn="l" defTabSz="914400" rtl="0" eaLnBrk="1" fontAlgn="auto" latinLnBrk="0" hangingPunct="1">
              <a:lnSpc>
                <a:spcPct val="100000"/>
              </a:lnSpc>
              <a:spcBef>
                <a:spcPts val="0"/>
              </a:spcBef>
              <a:spcAft>
                <a:spcPts val="1200"/>
              </a:spcAft>
              <a:buClr>
                <a:srgbClr val="0F5494"/>
              </a:buClr>
              <a:buSzPts val="2000"/>
              <a:tabLst/>
              <a:defRPr/>
            </a:pPr>
            <a:r>
              <a:rPr lang="en-US">
                <a:solidFill>
                  <a:schemeClr val="accent1">
                    <a:lumMod val="49000"/>
                  </a:schemeClr>
                </a:solidFill>
                <a:latin typeface="EC Square Sans Pro"/>
                <a:sym typeface="Verdana"/>
                <a:hlinkClick r:id="rId5">
                  <a:extLst>
                    <a:ext uri="{A12FA001-AC4F-418D-AE19-62706E023703}">
                      <ahyp:hlinkClr xmlns:ahyp="http://schemas.microsoft.com/office/drawing/2018/hyperlinkcolor" xmlns="" val="tx"/>
                    </a:ext>
                  </a:extLst>
                </a:hlinkClick>
              </a:rPr>
              <a:t>White Paper – How to Master Europe’s Digital Infrastructure Needs – underpinning the Connected Collaborative Network vision</a:t>
            </a:r>
            <a:r>
              <a:rPr lang="en-US">
                <a:solidFill>
                  <a:schemeClr val="accent1">
                    <a:lumMod val="49000"/>
                  </a:schemeClr>
                </a:solidFill>
                <a:latin typeface="EC Square Sans Pro"/>
                <a:sym typeface="Verdana"/>
              </a:rPr>
              <a:t>:</a:t>
            </a:r>
            <a:endParaRPr lang="en-US">
              <a:solidFill>
                <a:schemeClr val="accent1">
                  <a:lumMod val="49000"/>
                </a:schemeClr>
              </a:solidFill>
              <a:latin typeface="EC Square Sans Pro"/>
            </a:endParaRPr>
          </a:p>
          <a:p>
            <a:pPr marL="285750" marR="0" lvl="0" indent="-285750" algn="l" defTabSz="914400" rtl="0" eaLnBrk="1" fontAlgn="auto" latinLnBrk="0" hangingPunct="1">
              <a:lnSpc>
                <a:spcPct val="100000"/>
              </a:lnSpc>
              <a:spcBef>
                <a:spcPts val="0"/>
              </a:spcBef>
              <a:spcAft>
                <a:spcPts val="1200"/>
              </a:spcAft>
              <a:buClr>
                <a:srgbClr val="0F5494"/>
              </a:buClr>
              <a:buSzPts val="2000"/>
              <a:buFont typeface="Arial" panose="020B0604020202020204" pitchFamily="34" charset="0"/>
              <a:buChar char="•"/>
              <a:tabLst/>
              <a:defRPr/>
            </a:pPr>
            <a:r>
              <a:rPr lang="en-US">
                <a:solidFill>
                  <a:schemeClr val="accent1">
                    <a:lumMod val="49000"/>
                  </a:schemeClr>
                </a:solidFill>
                <a:latin typeface="EC Square Sans Pro"/>
                <a:sym typeface="Verdana"/>
              </a:rPr>
              <a:t>Digital Infrastructure as an Economic Foundation</a:t>
            </a:r>
            <a:endParaRPr lang="en-US">
              <a:solidFill>
                <a:schemeClr val="accent1">
                  <a:lumMod val="49000"/>
                </a:schemeClr>
              </a:solidFill>
              <a:latin typeface="EC Square Sans Pro"/>
            </a:endParaRPr>
          </a:p>
          <a:p>
            <a:pPr marL="285750" marR="0" lvl="0" indent="-285750" algn="l" defTabSz="914400" rtl="0" eaLnBrk="1" fontAlgn="auto" latinLnBrk="0" hangingPunct="1">
              <a:lnSpc>
                <a:spcPct val="100000"/>
              </a:lnSpc>
              <a:spcBef>
                <a:spcPts val="0"/>
              </a:spcBef>
              <a:spcAft>
                <a:spcPts val="1200"/>
              </a:spcAft>
              <a:buClr>
                <a:srgbClr val="0F5494"/>
              </a:buClr>
              <a:buSzPts val="2000"/>
              <a:buFont typeface="Arial" panose="020B0604020202020204" pitchFamily="34" charset="0"/>
              <a:buChar char="•"/>
              <a:tabLst/>
              <a:defRPr/>
            </a:pPr>
            <a:r>
              <a:rPr lang="en-US">
                <a:solidFill>
                  <a:schemeClr val="accent1">
                    <a:lumMod val="49000"/>
                  </a:schemeClr>
                </a:solidFill>
                <a:latin typeface="EC Square Sans Pro"/>
                <a:sym typeface="Verdana"/>
              </a:rPr>
              <a:t>Addressing Connectivity Gaps and Market Disparities</a:t>
            </a:r>
            <a:endParaRPr lang="en-US">
              <a:solidFill>
                <a:schemeClr val="accent1">
                  <a:lumMod val="49000"/>
                </a:schemeClr>
              </a:solidFill>
              <a:latin typeface="EC Square Sans Pro"/>
            </a:endParaRPr>
          </a:p>
          <a:p>
            <a:pPr marL="285750" marR="0" lvl="0" indent="-285750" algn="l" defTabSz="914400" rtl="0" eaLnBrk="1" fontAlgn="auto" latinLnBrk="0" hangingPunct="1">
              <a:lnSpc>
                <a:spcPct val="100000"/>
              </a:lnSpc>
              <a:spcBef>
                <a:spcPts val="0"/>
              </a:spcBef>
              <a:spcAft>
                <a:spcPts val="1200"/>
              </a:spcAft>
              <a:buClr>
                <a:srgbClr val="0F5494"/>
              </a:buClr>
              <a:buSzPts val="2000"/>
              <a:buFont typeface="Arial" panose="020B0604020202020204" pitchFamily="34" charset="0"/>
              <a:buChar char="•"/>
              <a:tabLst/>
              <a:defRPr/>
            </a:pPr>
            <a:r>
              <a:rPr lang="en-US">
                <a:solidFill>
                  <a:schemeClr val="accent1">
                    <a:lumMod val="49000"/>
                  </a:schemeClr>
                </a:solidFill>
                <a:latin typeface="EC Square Sans Pro"/>
                <a:sym typeface="Verdana"/>
              </a:rPr>
              <a:t>Security and Resilience of Infrastructure</a:t>
            </a:r>
            <a:endParaRPr lang="en-US">
              <a:solidFill>
                <a:schemeClr val="accent1">
                  <a:lumMod val="49000"/>
                </a:schemeClr>
              </a:solidFill>
              <a:latin typeface="EC Square Sans Pro"/>
            </a:endParaRPr>
          </a:p>
          <a:p>
            <a:pPr marL="285750" marR="0" lvl="0" indent="-285750" algn="l" defTabSz="914400" rtl="0" eaLnBrk="1" fontAlgn="auto" latinLnBrk="0" hangingPunct="1">
              <a:lnSpc>
                <a:spcPct val="100000"/>
              </a:lnSpc>
              <a:spcBef>
                <a:spcPts val="0"/>
              </a:spcBef>
              <a:spcAft>
                <a:spcPts val="1200"/>
              </a:spcAft>
              <a:buClr>
                <a:srgbClr val="0F5494"/>
              </a:buClr>
              <a:buSzPts val="2000"/>
              <a:buFont typeface="Arial" panose="020B0604020202020204" pitchFamily="34" charset="0"/>
              <a:buChar char="•"/>
              <a:tabLst/>
              <a:defRPr/>
            </a:pPr>
            <a:r>
              <a:rPr lang="en-US">
                <a:solidFill>
                  <a:schemeClr val="accent1">
                    <a:lumMod val="49000"/>
                  </a:schemeClr>
                </a:solidFill>
                <a:latin typeface="EC Square Sans Pro"/>
                <a:sym typeface="Verdana"/>
              </a:rPr>
              <a:t>Supporting EU Digital Autonomy and Global Competitiveness</a:t>
            </a:r>
            <a:endParaRPr lang="en-US">
              <a:solidFill>
                <a:schemeClr val="accent1">
                  <a:lumMod val="49000"/>
                </a:schemeClr>
              </a:solidFill>
              <a:latin typeface="EC Square Sans Pro"/>
            </a:endParaRPr>
          </a:p>
          <a:p>
            <a:pPr marL="285750" marR="0" lvl="0" indent="-285750" algn="l" defTabSz="914400" rtl="0" eaLnBrk="1" fontAlgn="auto" latinLnBrk="0" hangingPunct="1">
              <a:lnSpc>
                <a:spcPct val="100000"/>
              </a:lnSpc>
              <a:spcBef>
                <a:spcPts val="0"/>
              </a:spcBef>
              <a:spcAft>
                <a:spcPts val="1200"/>
              </a:spcAft>
              <a:buClr>
                <a:srgbClr val="0F5494"/>
              </a:buClr>
              <a:buSzPts val="2000"/>
              <a:buFont typeface="Arial" panose="020B0604020202020204" pitchFamily="34" charset="0"/>
              <a:buChar char="•"/>
              <a:tabLst/>
              <a:defRPr/>
            </a:pPr>
            <a:r>
              <a:rPr lang="en-US">
                <a:solidFill>
                  <a:schemeClr val="accent1">
                    <a:lumMod val="49000"/>
                  </a:schemeClr>
                </a:solidFill>
                <a:latin typeface="EC Square Sans Pro"/>
                <a:sym typeface="Verdana"/>
              </a:rPr>
              <a:t>Sustainability and Technological Neutrality</a:t>
            </a:r>
            <a:endParaRPr lang="en-US">
              <a:solidFill>
                <a:schemeClr val="accent1">
                  <a:lumMod val="49000"/>
                </a:schemeClr>
              </a:solidFill>
              <a:latin typeface="EC Square Sans Pro"/>
            </a:endParaRPr>
          </a:p>
          <a:p>
            <a:pPr marL="0" marR="0" lvl="0" indent="0" algn="l" rtl="0">
              <a:spcBef>
                <a:spcPts val="480"/>
              </a:spcBef>
              <a:spcAft>
                <a:spcPts val="0"/>
              </a:spcAft>
              <a:buClr>
                <a:srgbClr val="0F5494"/>
              </a:buClr>
              <a:buSzPts val="2400"/>
              <a:buFont typeface="Arial"/>
              <a:buNone/>
            </a:pPr>
            <a:endParaRPr i="1">
              <a:solidFill>
                <a:srgbClr val="0F5494"/>
              </a:solidFill>
              <a:ea typeface="Verdana"/>
              <a:cs typeface="Verdana"/>
              <a:sym typeface="Verdana"/>
            </a:endParaRPr>
          </a:p>
        </p:txBody>
      </p:sp>
      <p:pic>
        <p:nvPicPr>
          <p:cNvPr id="4" name="Picture 3" descr="A blue and white globe with pink dots&#10;&#10;Description automatically generated">
            <a:extLst>
              <a:ext uri="{FF2B5EF4-FFF2-40B4-BE49-F238E27FC236}">
                <a16:creationId xmlns:a16="http://schemas.microsoft.com/office/drawing/2014/main" id="{F76F469E-F4F2-B60F-9E4D-07F4413C5CBE}"/>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25955" r="27238" b="36806"/>
          <a:stretch/>
        </p:blipFill>
        <p:spPr>
          <a:xfrm>
            <a:off x="8187396" y="3609043"/>
            <a:ext cx="3325523" cy="2668411"/>
          </a:xfrm>
          <a:prstGeom prst="rect">
            <a:avLst/>
          </a:prstGeom>
        </p:spPr>
      </p:pic>
    </p:spTree>
    <p:extLst>
      <p:ext uri="{BB962C8B-B14F-4D97-AF65-F5344CB8AC3E}">
        <p14:creationId xmlns:p14="http://schemas.microsoft.com/office/powerpoint/2010/main" val="4416755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EC colour scheme">
      <a:dk1>
        <a:srgbClr val="4D4D4D"/>
      </a:dk1>
      <a:lt1>
        <a:srgbClr val="FFFFFF"/>
      </a:lt1>
      <a:dk2>
        <a:srgbClr val="034EA2"/>
      </a:dk2>
      <a:lt2>
        <a:srgbClr val="D3E8F9"/>
      </a:lt2>
      <a:accent1>
        <a:srgbClr val="1E858B"/>
      </a:accent1>
      <a:accent2>
        <a:srgbClr val="4BC5DE"/>
      </a:accent2>
      <a:accent3>
        <a:srgbClr val="1EC08A"/>
      </a:accent3>
      <a:accent4>
        <a:srgbClr val="ED8D2F"/>
      </a:accent4>
      <a:accent5>
        <a:srgbClr val="FFC000"/>
      </a:accent5>
      <a:accent6>
        <a:srgbClr val="E76C53"/>
      </a:accent6>
      <a:hlink>
        <a:srgbClr val="0563C1"/>
      </a:hlink>
      <a:folHlink>
        <a:srgbClr val="24337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_Corporate_PPT_Template.potx" id="{4E874F3A-6BB1-4334-AA3C-CB69D53C2FB0}" vid="{CFDAC62F-BBD6-4674-995E-7A3058955A70}"/>
    </a:ext>
  </a:extLst>
</a:theme>
</file>

<file path=ppt/theme/theme3.xml><?xml version="1.0" encoding="utf-8"?>
<a:theme xmlns:a="http://schemas.openxmlformats.org/drawingml/2006/main" name="2_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e215e22-75e2-426b-b623-d7f53ebbe412">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8E8AECD489D844FA517F89619A423D8" ma:contentTypeVersion="11" ma:contentTypeDescription="Create a new document." ma:contentTypeScope="" ma:versionID="d635df218e15626aa3e40f7c821588ac">
  <xsd:schema xmlns:xsd="http://www.w3.org/2001/XMLSchema" xmlns:xs="http://www.w3.org/2001/XMLSchema" xmlns:p="http://schemas.microsoft.com/office/2006/metadata/properties" xmlns:ns2="9e215e22-75e2-426b-b623-d7f53ebbe412" targetNamespace="http://schemas.microsoft.com/office/2006/metadata/properties" ma:root="true" ma:fieldsID="f8dbfc00e5c66c102ab9e744abd3abe8" ns2:_="">
    <xsd:import namespace="9e215e22-75e2-426b-b623-d7f53ebbe41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215e22-75e2-426b-b623-d7f53ebbe41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22b2fad6-9d2c-441c-a321-3f5f1e9bd928"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AA857A4-2B8F-4EC3-A622-BFB34D3C112F}">
  <ds:schemaRefs>
    <ds:schemaRef ds:uri="http://www.w3.org/XML/1998/namespace"/>
    <ds:schemaRef ds:uri="http://schemas.microsoft.com/office/2006/metadata/properties"/>
    <ds:schemaRef ds:uri="http://purl.org/dc/elements/1.1/"/>
    <ds:schemaRef ds:uri="http://purl.org/dc/dcmitype/"/>
    <ds:schemaRef ds:uri="http://schemas.microsoft.com/office/2006/documentManagement/types"/>
    <ds:schemaRef ds:uri="http://schemas.openxmlformats.org/package/2006/metadata/core-properties"/>
    <ds:schemaRef ds:uri="http://schemas.microsoft.com/office/infopath/2007/PartnerControls"/>
    <ds:schemaRef ds:uri="9e215e22-75e2-426b-b623-d7f53ebbe412"/>
    <ds:schemaRef ds:uri="http://purl.org/dc/terms/"/>
  </ds:schemaRefs>
</ds:datastoreItem>
</file>

<file path=customXml/itemProps2.xml><?xml version="1.0" encoding="utf-8"?>
<ds:datastoreItem xmlns:ds="http://schemas.openxmlformats.org/officeDocument/2006/customXml" ds:itemID="{A8E9F08F-8EE8-44FD-B1AD-78CE26151015}">
  <ds:schemaRefs>
    <ds:schemaRef ds:uri="9e215e22-75e2-426b-b623-d7f53ebbe41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D5E3A4E-7F27-4FDC-A49C-7F587BD1815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7400</Words>
  <Application>Microsoft Office PowerPoint</Application>
  <PresentationFormat>Widescreen</PresentationFormat>
  <Paragraphs>870</Paragraphs>
  <Slides>70</Slides>
  <Notes>40</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70</vt:i4>
      </vt:variant>
    </vt:vector>
  </HeadingPairs>
  <TitlesOfParts>
    <vt:vector size="82" baseType="lpstr">
      <vt:lpstr>ＭＳ Ｐゴシック</vt:lpstr>
      <vt:lpstr>Arial</vt:lpstr>
      <vt:lpstr>Calibri</vt:lpstr>
      <vt:lpstr>Calibri Light</vt:lpstr>
      <vt:lpstr>EC Square Sans Cond Pro</vt:lpstr>
      <vt:lpstr>EC Square Sans Pro</vt:lpstr>
      <vt:lpstr>Times New Roman</vt:lpstr>
      <vt:lpstr>Verdana</vt:lpstr>
      <vt:lpstr>Wingdings</vt:lpstr>
      <vt:lpstr>Office Theme</vt:lpstr>
      <vt:lpstr>1_Office Theme</vt:lpstr>
      <vt:lpstr>2_Conception personnalisée</vt:lpstr>
      <vt:lpstr>Info Day - CEF Digital</vt:lpstr>
      <vt:lpstr>Priorities of the CEF Digital calls </vt:lpstr>
      <vt:lpstr>PowerPoint Presentation</vt:lpstr>
      <vt:lpstr>PowerPoint Presentation</vt:lpstr>
      <vt:lpstr>Overview of CEF-Digital calls 2024 (Call-4)</vt:lpstr>
      <vt:lpstr>Comparative budget for WP2 2024-27</vt:lpstr>
      <vt:lpstr>Digital Global Gateways </vt:lpstr>
      <vt:lpstr>  Backbone connectivity  for Digital Global Gateways 5G Coverage along Transport Corridors 5G and Edge Cloud for Smart Communities </vt:lpstr>
      <vt:lpstr>PowerPoint Presentation</vt:lpstr>
      <vt:lpstr>Connectivity Ambition</vt:lpstr>
      <vt:lpstr>PowerPoint Presentation</vt:lpstr>
      <vt:lpstr>Backbone connectivity for Digital Global Gateways</vt:lpstr>
      <vt:lpstr>Backbone connectivity for Digital Global Gateways</vt:lpstr>
      <vt:lpstr>Backbone connectivity for Digital Global Gateways</vt:lpstr>
      <vt:lpstr>Business plan financial spreadsheet</vt:lpstr>
      <vt:lpstr>Backbone connectivity for Digital Global Gateways</vt:lpstr>
      <vt:lpstr>5G Large Scale Pilots</vt:lpstr>
      <vt:lpstr>  5G Large Scale Pilots 5G Coverage along Transport Corridors 5G and Edge Cloud for Smart Communities </vt:lpstr>
      <vt:lpstr>5GLSP – Key drivers and strategic vision</vt:lpstr>
      <vt:lpstr>PowerPoint Presentation</vt:lpstr>
      <vt:lpstr>5G large scale pilots to advance the “3C Network”</vt:lpstr>
      <vt:lpstr>  5GLSP 5G Coverage along Transport Corridors</vt:lpstr>
      <vt:lpstr>PowerPoint Presentation</vt:lpstr>
      <vt:lpstr>CEF-Digital Programme: 2021-27</vt:lpstr>
      <vt:lpstr>Launched: Call 1&amp;2 projects</vt:lpstr>
      <vt:lpstr>Ongoing: Call 3 proposals undergoing GAP</vt:lpstr>
      <vt:lpstr>5G Corridors: Call 4  focus on 5G LSPs</vt:lpstr>
      <vt:lpstr>Objectives</vt:lpstr>
      <vt:lpstr>Consortium Composition</vt:lpstr>
      <vt:lpstr>Possible Consortium Members</vt:lpstr>
      <vt:lpstr>PowerPoint Presentation</vt:lpstr>
      <vt:lpstr>PowerPoint Presentation</vt:lpstr>
      <vt:lpstr>  5GLSP 5G and Edge Cloud for Smart Communities </vt:lpstr>
      <vt:lpstr>5G and Edge for Smart Communities </vt:lpstr>
      <vt:lpstr>5G and Edge Cloud for Smart Communities – Call 1 and 2</vt:lpstr>
      <vt:lpstr>5G and Edge Cloud for Smart Communities Call 3 Under GAP</vt:lpstr>
      <vt:lpstr>5GSC Call-1 -2 -3 trends</vt:lpstr>
      <vt:lpstr>PowerPoint Presentation</vt:lpstr>
      <vt:lpstr>5G and Edge for Smart Communities </vt:lpstr>
      <vt:lpstr>5G and Edge for Smart Communities </vt:lpstr>
      <vt:lpstr>5GSC Community Support Platform</vt:lpstr>
      <vt:lpstr>EuroQCI</vt:lpstr>
      <vt:lpstr>Strategic pillars of the EU quantum ecosystem</vt:lpstr>
      <vt:lpstr>EuroQCI: overview</vt:lpstr>
      <vt:lpstr>EuroQCI terrestrial state of play</vt:lpstr>
      <vt:lpstr>European Quantum Communication  Infrastructure (EuroQCI)</vt:lpstr>
      <vt:lpstr>EuroQCI – points to note</vt:lpstr>
      <vt:lpstr>Application Process</vt:lpstr>
      <vt:lpstr>HaDEA   Health and Digital Executive Agency</vt:lpstr>
      <vt:lpstr>HaDEA implements  EU Programmes (2021-2027)</vt:lpstr>
      <vt:lpstr>Overview of CEF-Digital calls 2024 (Call-4)</vt:lpstr>
      <vt:lpstr>Call-4: Indicative Timeline </vt:lpstr>
      <vt:lpstr>Evaluation Process and Award Criteria</vt:lpstr>
      <vt:lpstr>Evaluation of Proposals</vt:lpstr>
      <vt:lpstr>Final Selection Process</vt:lpstr>
      <vt:lpstr>Admissibility</vt:lpstr>
      <vt:lpstr>Admissibility – lessons learnt</vt:lpstr>
      <vt:lpstr>Eligibility - Lessons learnt</vt:lpstr>
      <vt:lpstr>Award criteria</vt:lpstr>
      <vt:lpstr>Results of the evaluation</vt:lpstr>
      <vt:lpstr>Preparing a successful proposal </vt:lpstr>
      <vt:lpstr>Quality of proposal (I)</vt:lpstr>
      <vt:lpstr>Quality of proposal (II)</vt:lpstr>
      <vt:lpstr>PowerPoint Presentation</vt:lpstr>
      <vt:lpstr>Quality of proposal (IV)</vt:lpstr>
      <vt:lpstr>PowerPoint Presentation</vt:lpstr>
      <vt:lpstr>PowerPoint Presentation</vt:lpstr>
      <vt:lpstr> For more information go to CEF-Digital Information Day  Thank you!</vt:lpstr>
      <vt:lpstr>QUESTIONS?</vt:lpstr>
      <vt:lpstr>Thank you</vt:lpstr>
    </vt:vector>
  </TitlesOfParts>
  <Company>European Commission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 Day on CEF Digital</dc:title>
  <dc:creator>CIVITAREALE Rachele (CNECT-EXT)</dc:creator>
  <cp:lastModifiedBy>Ivana Madžar</cp:lastModifiedBy>
  <cp:revision>3</cp:revision>
  <dcterms:created xsi:type="dcterms:W3CDTF">2024-11-20T11:27:53Z</dcterms:created>
  <dcterms:modified xsi:type="dcterms:W3CDTF">2024-12-03T13:50:38Z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2024-11-20T16:38:34Z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482a1471-5982-4309-ba85-854c4612dcbe</vt:lpwstr>
  </property>
  <property fmtid="{D5CDD505-2E9C-101B-9397-08002B2CF9AE}" pid="8" name="MSIP_Label_6bd9ddd1-4d20-43f6-abfa-fc3c07406f94_ContentBits">
    <vt:lpwstr>0</vt:lpwstr>
  </property>
  <property fmtid="{D5CDD505-2E9C-101B-9397-08002B2CF9AE}" pid="9" name="ContentTypeId">
    <vt:lpwstr>0x01010028E8AECD489D844FA517F89619A423D8</vt:lpwstr>
  </property>
  <property fmtid="{D5CDD505-2E9C-101B-9397-08002B2CF9AE}" pid="10" name="MediaServiceImageTags">
    <vt:lpwstr/>
  </property>
</Properties>
</file>